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3" r:id="rId2"/>
    <p:sldId id="275" r:id="rId3"/>
    <p:sldId id="262" r:id="rId4"/>
    <p:sldId id="263" r:id="rId5"/>
    <p:sldId id="264" r:id="rId6"/>
    <p:sldId id="265" r:id="rId7"/>
    <p:sldId id="266" r:id="rId8"/>
    <p:sldId id="268" r:id="rId9"/>
    <p:sldId id="269" r:id="rId10"/>
    <p:sldId id="256" r:id="rId11"/>
    <p:sldId id="257" r:id="rId12"/>
    <p:sldId id="258" r:id="rId13"/>
    <p:sldId id="259" r:id="rId14"/>
    <p:sldId id="260" r:id="rId15"/>
    <p:sldId id="277" r:id="rId16"/>
    <p:sldId id="279" r:id="rId17"/>
    <p:sldId id="281" r:id="rId18"/>
    <p:sldId id="280" r:id="rId19"/>
    <p:sldId id="278" r:id="rId20"/>
    <p:sldId id="274" r:id="rId21"/>
    <p:sldId id="284" r:id="rId22"/>
    <p:sldId id="285" r:id="rId23"/>
    <p:sldId id="270" r:id="rId24"/>
    <p:sldId id="271" r:id="rId25"/>
    <p:sldId id="272" r:id="rId26"/>
    <p:sldId id="273" r:id="rId27"/>
    <p:sldId id="276" r:id="rId28"/>
    <p:sldId id="282"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75517" autoAdjust="0"/>
  </p:normalViewPr>
  <p:slideViewPr>
    <p:cSldViewPr snapToGrid="0" snapToObjects="1">
      <p:cViewPr>
        <p:scale>
          <a:sx n="94" d="100"/>
          <a:sy n="94" d="100"/>
        </p:scale>
        <p:origin x="-159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BD389-2202-2948-BA85-6F848DF48E8D}" type="datetimeFigureOut">
              <a:rPr lang="en-US" smtClean="0"/>
              <a:t>8/29/16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65354-E9A0-264C-888D-6B340F06961E}" type="slidenum">
              <a:rPr lang="en-US" smtClean="0"/>
              <a:t>‹#›</a:t>
            </a:fld>
            <a:endParaRPr lang="en-US"/>
          </a:p>
        </p:txBody>
      </p:sp>
    </p:spTree>
    <p:extLst>
      <p:ext uri="{BB962C8B-B14F-4D97-AF65-F5344CB8AC3E}">
        <p14:creationId xmlns:p14="http://schemas.microsoft.com/office/powerpoint/2010/main" val="1239078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Team members Bob Harmon, Vanessa Church, Candice Castro, and Trevor Smith</a:t>
            </a:r>
          </a:p>
          <a:p>
            <a:r>
              <a:rPr lang="en-US" sz="1000" kern="1200" dirty="0" smtClean="0">
                <a:solidFill>
                  <a:schemeClr val="tx1"/>
                </a:solidFill>
                <a:effectLst/>
                <a:latin typeface="Arial" panose="020B0604020202020204" pitchFamily="34" charset="0"/>
                <a:ea typeface="+mn-ea"/>
                <a:cs typeface="Arial" panose="020B0604020202020204" pitchFamily="34" charset="0"/>
              </a:rPr>
              <a:t>The project we have been assigned is the La Grande/Union City Airport</a:t>
            </a:r>
            <a:endParaRPr lang="en-US" sz="1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a:t>
            </a:fld>
            <a:endParaRPr lang="en-US"/>
          </a:p>
        </p:txBody>
      </p:sp>
    </p:spTree>
    <p:extLst>
      <p:ext uri="{BB962C8B-B14F-4D97-AF65-F5344CB8AC3E}">
        <p14:creationId xmlns:p14="http://schemas.microsoft.com/office/powerpoint/2010/main" val="41270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explore any additional federal, state, and local government subsidies available regarding funding</a:t>
            </a:r>
            <a:r>
              <a:rPr lang="en-US" baseline="0" dirty="0" smtClean="0"/>
              <a:t> for commercial airline flights at the La Grande/Union County Airport. Options in this section include funding from the Essential Air Service, Alternative Essential Air Service, Connect Oregon, and grassroots funding from local organizations.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10</a:t>
            </a:fld>
            <a:endParaRPr lang="en-US"/>
          </a:p>
        </p:txBody>
      </p:sp>
    </p:spTree>
    <p:extLst>
      <p:ext uri="{BB962C8B-B14F-4D97-AF65-F5344CB8AC3E}">
        <p14:creationId xmlns:p14="http://schemas.microsoft.com/office/powerpoint/2010/main" val="128553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information is provided on</a:t>
            </a:r>
            <a:r>
              <a:rPr lang="en-US" baseline="0" dirty="0" smtClean="0"/>
              <a:t> a hypothetical basis, as to if/how a federally funded subsidy could provide commercial airline services to the La Grande/Union County Airport. The Airport would see numerous benefits by offering commercial services funded by the Essential Air Service by guaranteeing service throughout the La Grande/Union County Airport as well as facilitating service for connecting/neighboring flights at similar airports such as those in Pendleton, OR or Nampa, ID. In addition, the EAS is aimed at maintaining a minimal level of scheduled air service to communities that otherwise would not be profitable, in turn, providing a consistent source of revenue not only for the airport but the entire surrounding community as well. Since the EAS is a federally funded subsidy, it is regulated by the United States Department of Transportation to ensure safe, ethical, and strategic operational management.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11</a:t>
            </a:fld>
            <a:endParaRPr lang="en-US"/>
          </a:p>
        </p:txBody>
      </p:sp>
    </p:spTree>
    <p:extLst>
      <p:ext uri="{BB962C8B-B14F-4D97-AF65-F5344CB8AC3E}">
        <p14:creationId xmlns:p14="http://schemas.microsoft.com/office/powerpoint/2010/main" val="253378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Comparable to the</a:t>
            </a:r>
            <a:r>
              <a:rPr lang="en-US" baseline="0" dirty="0" smtClean="0"/>
              <a:t> EAS, the Alternative EAS designates funds directly to the municipality or airport rather than the airline itself. This would allow the La Grande/Union County airport to operate sustainably by recruiting services on an as-needed basis rather than by a bonded contractual agreement with the federal government. The Alternative EAS is legalized through a public charter agreement.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12</a:t>
            </a:fld>
            <a:endParaRPr lang="en-US"/>
          </a:p>
        </p:txBody>
      </p:sp>
    </p:spTree>
    <p:extLst>
      <p:ext uri="{BB962C8B-B14F-4D97-AF65-F5344CB8AC3E}">
        <p14:creationId xmlns:p14="http://schemas.microsoft.com/office/powerpoint/2010/main" val="319554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aforementioned federally funded subsidies, state subsidies provide numerous benefits to small communities like La Grande regarding the capacity and capabilities for commercial airline service. Connect Oregon is a service designed to promote strong, diverse, and efficient initiatives for Oregon’s transportation industry. The La Grande/Union County Airport may be eligible for funding due to state fuel tax revenues, evident of the margins associated with the amount of people buying fuel and utilizing services at the facility today.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13</a:t>
            </a:fld>
            <a:endParaRPr lang="en-US"/>
          </a:p>
        </p:txBody>
      </p:sp>
    </p:spTree>
    <p:extLst>
      <p:ext uri="{BB962C8B-B14F-4D97-AF65-F5344CB8AC3E}">
        <p14:creationId xmlns:p14="http://schemas.microsoft.com/office/powerpoint/2010/main" val="146758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current</a:t>
            </a:r>
            <a:r>
              <a:rPr lang="en-US" baseline="0" dirty="0" smtClean="0"/>
              <a:t> tightly knit nature of Union County as a community, the airport would benefit greatly by taking advantage of funding from local subsidies. Drawing off of the idea of the Oregon Pilots’ Association, pilots from around Northeastern Oregon could form a community-based Pilots’ Association to make connections, decrease costs, and increase awareness for commercial flight availability in the region. The Union County Chamber of Commerce could also serve as a marketing resource, promoting the beauty of Eastern Oregon as an attractive tourism figure to help fill commercial flights to and from the area; bringing in revenue as a result.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14</a:t>
            </a:fld>
            <a:endParaRPr lang="en-US"/>
          </a:p>
        </p:txBody>
      </p:sp>
    </p:spTree>
    <p:extLst>
      <p:ext uri="{BB962C8B-B14F-4D97-AF65-F5344CB8AC3E}">
        <p14:creationId xmlns:p14="http://schemas.microsoft.com/office/powerpoint/2010/main" val="19569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Everyday technology is making streamline advances, and there is no different when it comes to that of things that can fly. Hybrid based offerings are now available for planes. As we can see in these two images, there are many features that are boosting the economic activity along with the air efficiency. Some other features that are offered with a hybrid plane are large payloads, large volume cargo bay, takes off and lands on unimproved surfaces, overflies environmentally sensitive areas quietly, low fuel consumption, little or no forward infrastructure, carbon-fiber composite structure, and using an electric motor during taxi and takeoff to reduce overall power consumption. All of these fascinating elements of a hybrid plane that would be a great addition to the La Grande/Union Airport. Only time will tell if we make the advances we need and actually bring in hybrid options, along with other cargo and passenger offerings to this airport.</a:t>
            </a: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15</a:t>
            </a:fld>
            <a:endParaRPr lang="en-US"/>
          </a:p>
        </p:txBody>
      </p:sp>
    </p:spTree>
    <p:extLst>
      <p:ext uri="{BB962C8B-B14F-4D97-AF65-F5344CB8AC3E}">
        <p14:creationId xmlns:p14="http://schemas.microsoft.com/office/powerpoint/2010/main" val="92355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the government classifies airlines into 3 basic categories by size and revenue; major, national, and regional. These are the larger airlines that range from under $100 million to $1 billion. However, that is no where near where this airport sits. The La Grande/Union Airport would fit into the “small air companies.” Which would normally see an annual revenue between $5-$50 million. This is something that could benefit not only the airport but the entire region as well. As it could have the potential to add value and bring in numerous passengers and hopefully add to the surrounding communities.</a:t>
            </a:r>
          </a:p>
          <a:p>
            <a:endParaRPr lang="en-US" dirty="0" smtClean="0"/>
          </a:p>
          <a:p>
            <a:r>
              <a:rPr lang="en-US" dirty="0" smtClean="0"/>
              <a:t>The ability of the airport to run and operate has basic components of the overall structure. As this already being a functioning airport, there shouldn’t be any issues when running and operating it to its full potential. Maintaining the aircraft, operating the airport facilities, managing staff, and operating various flights are already being done. The only thing now needed is to acquire are passengers or freight. By doing so, this would really take it to the next step and give it the edge it need to be a fully functioning airport with passengers and cargo!</a:t>
            </a: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16</a:t>
            </a:fld>
            <a:endParaRPr lang="en-US"/>
          </a:p>
        </p:txBody>
      </p:sp>
    </p:spTree>
    <p:extLst>
      <p:ext uri="{BB962C8B-B14F-4D97-AF65-F5344CB8AC3E}">
        <p14:creationId xmlns:p14="http://schemas.microsoft.com/office/powerpoint/2010/main" val="243964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bringing in such offerings, we can see here, some benefits of doing so. By having the ability to offer air transportation in different ways, we can see that it adds value in more ways than one. </a:t>
            </a:r>
          </a:p>
          <a:p>
            <a:endParaRPr lang="en-US" dirty="0" smtClean="0"/>
          </a:p>
          <a:p>
            <a:r>
              <a:rPr lang="en-US" dirty="0" smtClean="0"/>
              <a:t>Air transportation is a very common way to boost up the revenue for the airline. With all of the international operations that account for 45% of their revenue and regular passenger airlines, cargo usually accounts or less than 5% of total revenues for that airline Try and imagine how much of an increase that could be for  </a:t>
            </a:r>
            <a:r>
              <a:rPr lang="en-US" dirty="0" err="1" smtClean="0"/>
              <a:t>for</a:t>
            </a:r>
            <a:r>
              <a:rPr lang="en-US" dirty="0" smtClean="0"/>
              <a:t> our local airport. </a:t>
            </a:r>
          </a:p>
          <a:p>
            <a:endParaRPr lang="en-US" dirty="0" smtClean="0"/>
          </a:p>
          <a:p>
            <a:r>
              <a:rPr lang="en-US" dirty="0" smtClean="0"/>
              <a:t>Next, we can see how crucial having air cargo available has a niche market for emergency situations. The ability to provide fast delivery of supplies, people, and necessities all prevail over any cost issues related. </a:t>
            </a:r>
          </a:p>
          <a:p>
            <a:endParaRPr lang="en-US" dirty="0" smtClean="0"/>
          </a:p>
          <a:p>
            <a:r>
              <a:rPr lang="en-US" dirty="0" smtClean="0"/>
              <a:t>Also, efficient and affordable air freight has contributed to changes in diet by making available new products or products in seasons during which they would not be available, to changes in retailing and correspondingly to changes in manufacturing. The increased importance of time-based competition ensures that air cargo augurs well for the future growth of air transportation. And in this area, this is vital. With all the farmland, forest, and mountain ranges in our area there is always the need for such offerings.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17</a:t>
            </a:fld>
            <a:endParaRPr lang="en-US"/>
          </a:p>
        </p:txBody>
      </p:sp>
    </p:spTree>
    <p:extLst>
      <p:ext uri="{BB962C8B-B14F-4D97-AF65-F5344CB8AC3E}">
        <p14:creationId xmlns:p14="http://schemas.microsoft.com/office/powerpoint/2010/main" val="356435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small airport, we can really benefit from the new and different offerings that are out there. Hybrid Airships is an alternate way of air travel. These ships offer simple ways to move people, cargo, and much more. It does so by combining technology from an airplane and a helicopter which bring new capabilities to aircraft. The company was founded in 2007, and is making vast improvements daily to give these airships a “lighter-than-air” experience. Chief Executive Rob Bins says, “When you realize half of the world’s population doesn’t have access to paved roads, you can get a real sense of the opportunities that the Hybrid Airship opens up.” This statement couldn’t be more true for this airport and our region in general. By adding aircraft like these to our airport, we are also adding so much value and opportunity as well.</a:t>
            </a: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18</a:t>
            </a:fld>
            <a:endParaRPr lang="en-US"/>
          </a:p>
        </p:txBody>
      </p:sp>
    </p:spTree>
    <p:extLst>
      <p:ext uri="{BB962C8B-B14F-4D97-AF65-F5344CB8AC3E}">
        <p14:creationId xmlns:p14="http://schemas.microsoft.com/office/powerpoint/2010/main" val="44344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said previously, with the ever-changing technological advances, changes in aircraft structure is a real thing. By 2025, NASA aims to create a single-aisle hybrid plane that could travel 4,000 miles with 150 passengers on board. (Picture a Boeing 737, with smaller jet engines and a powerful electric fan on the tail.) They are working hard at the NASA Glenn Research Center to develop a fully hybrid-electric airplane. These aircrafts would help reduce noise and air pollution and would have less drag. There have been significant improvements already in their research. Smaller planes have gone electric, like a two –seater built by Airbus which flew across the English Channel in July 2014. However, for the bigger planes, the biggest issues are with the battery size and overall technology that needs to be solved in order to make them fully electric. In only years time, we may see fully-functioning electric (hybrid) planes!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19</a:t>
            </a:fld>
            <a:endParaRPr lang="en-US"/>
          </a:p>
        </p:txBody>
      </p:sp>
    </p:spTree>
    <p:extLst>
      <p:ext uri="{BB962C8B-B14F-4D97-AF65-F5344CB8AC3E}">
        <p14:creationId xmlns:p14="http://schemas.microsoft.com/office/powerpoint/2010/main" val="321872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In this project our team has been tasked with looking at the current configuration of the airport to see what type of commercial traffic it can support and how FAA/TSA regulations impact it.  In addition we have been asked to explore what types of additional government (federal, state, local) subsidies might be available, explore some hybrid offerings such as hauling freight on commercial flights collect other options that may have the potential to boost the economic impact of the airport.</a:t>
            </a:r>
            <a:endParaRPr lang="en-US" sz="1000" dirty="0" smtClean="0">
              <a:latin typeface="Arial" panose="020B0604020202020204" pitchFamily="34" charset="0"/>
              <a:cs typeface="Arial" panose="020B0604020202020204" pitchFamily="34" charset="0"/>
            </a:endParaRPr>
          </a:p>
          <a:p>
            <a:endParaRPr lang="en-US" sz="1000" dirty="0"/>
          </a:p>
        </p:txBody>
      </p:sp>
      <p:sp>
        <p:nvSpPr>
          <p:cNvPr id="4" name="Slide Number Placeholder 3"/>
          <p:cNvSpPr>
            <a:spLocks noGrp="1"/>
          </p:cNvSpPr>
          <p:nvPr>
            <p:ph type="sldNum" sz="quarter" idx="10"/>
          </p:nvPr>
        </p:nvSpPr>
        <p:spPr/>
        <p:txBody>
          <a:bodyPr/>
          <a:lstStyle/>
          <a:p>
            <a:fld id="{02465354-E9A0-264C-888D-6B340F06961E}" type="slidenum">
              <a:rPr lang="en-US" smtClean="0"/>
              <a:t>2</a:t>
            </a:fld>
            <a:endParaRPr lang="en-US"/>
          </a:p>
        </p:txBody>
      </p:sp>
    </p:spTree>
    <p:extLst>
      <p:ext uri="{BB962C8B-B14F-4D97-AF65-F5344CB8AC3E}">
        <p14:creationId xmlns:p14="http://schemas.microsoft.com/office/powerpoint/2010/main" val="907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than the aviation business itself through the La Grande Airport, we have compiled a few other options for potential additional revenue for the organization. Understanding that the Union County Airport sees most of its income from fuel sales, there are a few other ways the airport could attract more visits and overall usage of the facilities as well as boost the organizations economic impact overall. Our ultimate goal is to come up with ways for the airport to increase revenue and by doing so increase the sale of fuel due to the rise in business and overall traffic through the airport (foot or vehicle).</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20</a:t>
            </a:fld>
            <a:endParaRPr lang="en-US"/>
          </a:p>
        </p:txBody>
      </p:sp>
    </p:spTree>
    <p:extLst>
      <p:ext uri="{BB962C8B-B14F-4D97-AF65-F5344CB8AC3E}">
        <p14:creationId xmlns:p14="http://schemas.microsoft.com/office/powerpoint/2010/main" val="2714011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La Grande/Union County Airport Financial Statement the biggest revenue generator for the airport is the sale of aviation fuel.  Based on average fuel prices of aviation gas in the northwest region of the country of $6.11 per gallon the airport sold nearly 136,000 gallons of fuel in 2015.  The average aviation gas price for 2016 in the Northwest Region of the country is currently $5.19 per gallon.  Based upon projected revenue of aviation fuel sales the airport is looking at selling nearly 234,000 gallons of fuel which would mean an increase in foot traffic to the airport.  Since fuel is averaging a lower price than last year, this could be the reason for projecting higher revenue as more private pilots traffic or it could be the expectations of bigger fire season and  the increase in firefighting plane traffic.</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21</a:t>
            </a:fld>
            <a:endParaRPr lang="en-US"/>
          </a:p>
        </p:txBody>
      </p:sp>
    </p:spTree>
    <p:extLst>
      <p:ext uri="{BB962C8B-B14F-4D97-AF65-F5344CB8AC3E}">
        <p14:creationId xmlns:p14="http://schemas.microsoft.com/office/powerpoint/2010/main" val="207624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Union</a:t>
            </a:r>
            <a:r>
              <a:rPr lang="en-US" baseline="0" dirty="0" smtClean="0"/>
              <a:t> county, along with neighboring Wallowa county, is some of the most rugged but beautiful country in the Northwest. There would be a lot of opportunity to bring in business through the sale of tours or drop offs, which would simultaneously result in higher fuel sales. Many avid outdoor enthusiasts from some of the surrounding urban areas, would be willing to pay a premium for such a tour or drop off to a special adventure destination. Once such a business was established, the airport could easily see more business from all over the nation. This business could be the perfect way to take advantage of the beautiful terrain surrounding the La Grande area, and turn it in to a solid income producer for the airport.</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22</a:t>
            </a:fld>
            <a:endParaRPr lang="en-US"/>
          </a:p>
        </p:txBody>
      </p:sp>
    </p:spTree>
    <p:extLst>
      <p:ext uri="{BB962C8B-B14F-4D97-AF65-F5344CB8AC3E}">
        <p14:creationId xmlns:p14="http://schemas.microsoft.com/office/powerpoint/2010/main" val="3082194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addition of a Restaurant or Café could be a very effective supporting business to the Airport.  The placement or position of this entity could be placed strategically for aviation viewing, adding a scenic value to such an operation. This type of operation would have the potential to attract business from local residents, drivers coming off the interstate, and flight passengers as well.  Adding to the attraction value of the site will encourage increased visitation by multiple travel methods, which would increase business for fuel sales as well as other relations to the La</a:t>
            </a:r>
            <a:r>
              <a:rPr lang="en-US" baseline="0" dirty="0" smtClean="0"/>
              <a:t> Grande Airport</a:t>
            </a:r>
            <a:r>
              <a:rPr lang="en-US" dirty="0" smtClean="0"/>
              <a:t>.</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23</a:t>
            </a:fld>
            <a:endParaRPr lang="en-US"/>
          </a:p>
        </p:txBody>
      </p:sp>
    </p:spTree>
    <p:extLst>
      <p:ext uri="{BB962C8B-B14F-4D97-AF65-F5344CB8AC3E}">
        <p14:creationId xmlns:p14="http://schemas.microsoft.com/office/powerpoint/2010/main" val="2028668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small airports such as Nampa Municipal Airport, benefit from the public who enjoy a café style dining experience.  Business at this airport comes from not only those who utilize the airports aviation facilities but also the general public as well. The view from this café has attracted a customer base from all over the surrounding valley. Many current customers have reported flying into this little airport to get a bite to eat and “</a:t>
            </a:r>
            <a:r>
              <a:rPr lang="en-US" dirty="0" err="1" smtClean="0"/>
              <a:t>gauk</a:t>
            </a:r>
            <a:r>
              <a:rPr lang="en-US" dirty="0" smtClean="0"/>
              <a:t>” about planes with other enthusiasts. Pictured</a:t>
            </a:r>
            <a:r>
              <a:rPr lang="en-US" baseline="0" dirty="0" smtClean="0"/>
              <a:t> in this slide is the view from the patio seating at a small airport café in Nampa Idaho. This view itself attracts many customers to the sight bringing in business that many other conventional cafes may miss out on.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24</a:t>
            </a:fld>
            <a:endParaRPr lang="en-US"/>
          </a:p>
        </p:txBody>
      </p:sp>
    </p:spTree>
    <p:extLst>
      <p:ext uri="{BB962C8B-B14F-4D97-AF65-F5344CB8AC3E}">
        <p14:creationId xmlns:p14="http://schemas.microsoft.com/office/powerpoint/2010/main" val="3667683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gift shop would be another possible attraction that could boost revenue with purchases of souvenir-type items. Business from fire crews is often brought in from other states and would be potential customers for this type of shop. Other than fire crews, virtually any customer using the La Grande-Union County Airport could be a possible customer for this type of business. Anything that would allow the airport to take advantage of sales from existing customers should be considered.</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25</a:t>
            </a:fld>
            <a:endParaRPr lang="en-US"/>
          </a:p>
        </p:txBody>
      </p:sp>
    </p:spTree>
    <p:extLst>
      <p:ext uri="{BB962C8B-B14F-4D97-AF65-F5344CB8AC3E}">
        <p14:creationId xmlns:p14="http://schemas.microsoft.com/office/powerpoint/2010/main" val="97146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small gift shop could bring in at least a few openings for part time work for local residents.  Product within the shop could offer opportunities for locals to sell products and share revenue with the La Grande Airport itself. There would be many opportunities for consignment sales as well as small “trinket” type items which many airports provide. Local subsidies could be a possible funding source to get a small shop underway. Having local contributions to inventory would allow for inexpensive stocking. </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26</a:t>
            </a:fld>
            <a:endParaRPr lang="en-US"/>
          </a:p>
        </p:txBody>
      </p:sp>
    </p:spTree>
    <p:extLst>
      <p:ext uri="{BB962C8B-B14F-4D97-AF65-F5344CB8AC3E}">
        <p14:creationId xmlns:p14="http://schemas.microsoft.com/office/powerpoint/2010/main" val="57226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businesses within the area could assist in merchandising to bring in native product as well as keep the inventory start-up costs rather low. Customers who may never reach the actual town would be exposed by gift shop, which would make this a win-win situation for the La Grande Airport as well as the local businesses. The sharing of local culture provides attraction for visitors to return, in turn providing more incentive for the usage of the airport, resulting in higher fuel consumption. The</a:t>
            </a:r>
            <a:r>
              <a:rPr lang="en-US" baseline="0" dirty="0" smtClean="0"/>
              <a:t> picture featured in the current slide is based out of an airport in Wisconsin, where the local cheeses from local businesses are sold to customers from a large variety of origins. Simple spreading of culture such as this example can lead to future visits and usage of a facility.</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27</a:t>
            </a:fld>
            <a:endParaRPr lang="en-US"/>
          </a:p>
        </p:txBody>
      </p:sp>
    </p:spTree>
    <p:extLst>
      <p:ext uri="{BB962C8B-B14F-4D97-AF65-F5344CB8AC3E}">
        <p14:creationId xmlns:p14="http://schemas.microsoft.com/office/powerpoint/2010/main" val="1075186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Areas of the Airport property could be leased out for additional warehousing operations. Temporary structures such as commercial grade tents could rent storage space Leasing land for animal storage or grazing rights for local livestock owners would be another possible money maker on the side. A  more permanent camp area could be developed to allow a group setup for fire crews continuously needing to be on site. This type of construction or usage on the existing area would encourage increased visitation to the premises, adding to the economic value of the La Grande, Union County Airport as a whole. Along with camping</a:t>
            </a:r>
            <a:r>
              <a:rPr lang="en-US" baseline="0" dirty="0" smtClean="0"/>
              <a:t> areas, the possibility for RV hookups is definitely an option. If the airport was to start attracting more visitors for flight tours, gift shops, and/or a restaurant, the chance to see revenue from RV enthusiasts would be tremendous. The short distance from I84 would make the location an ideal pit-stop for many long-distance travelers.</a:t>
            </a:r>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28</a:t>
            </a:fld>
            <a:endParaRPr lang="en-US"/>
          </a:p>
        </p:txBody>
      </p:sp>
    </p:spTree>
    <p:extLst>
      <p:ext uri="{BB962C8B-B14F-4D97-AF65-F5344CB8AC3E}">
        <p14:creationId xmlns:p14="http://schemas.microsoft.com/office/powerpoint/2010/main" val="70194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La Grande/Union County Airport is a public airport located in the Northeast part of Oregon on a 640 acre parcel of land that is currently used by private pilots and for storage of their planes.  The site is also used by FedEx, </a:t>
            </a:r>
            <a:r>
              <a:rPr lang="en-US" sz="1000" kern="1200" dirty="0" err="1" smtClean="0">
                <a:solidFill>
                  <a:schemeClr val="tx1"/>
                </a:solidFill>
                <a:effectLst/>
                <a:latin typeface="Arial" panose="020B0604020202020204" pitchFamily="34" charset="0"/>
                <a:ea typeface="+mn-ea"/>
                <a:cs typeface="Arial" panose="020B0604020202020204" pitchFamily="34" charset="0"/>
              </a:rPr>
              <a:t>Ameriflight</a:t>
            </a:r>
            <a:r>
              <a:rPr lang="en-US" sz="1000" kern="1200" dirty="0" smtClean="0">
                <a:solidFill>
                  <a:schemeClr val="tx1"/>
                </a:solidFill>
                <a:effectLst/>
                <a:latin typeface="Arial" panose="020B0604020202020204" pitchFamily="34" charset="0"/>
                <a:ea typeface="+mn-ea"/>
                <a:cs typeface="Arial" panose="020B0604020202020204" pitchFamily="34" charset="0"/>
              </a:rPr>
              <a:t>, and Life Flight for transportation of cargo and patients. The airport sees an increase in usage during the summer's fire season as it has a U.S. Forest Service Fire Control facility onsite. Commercial airline services were previously available, but currently this is not an option and in order for a person to catch a commercial flight, they have to travel to Boise, ID, Spokane, WA, or Portland, OR.  La Grande/Union County Airport is currently enlisting the help of Eastern Oregon University (EOU) to research and analyze the economic feasibility of bringing back commercial passenger airline services to the area.</a:t>
            </a: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3</a:t>
            </a:fld>
            <a:endParaRPr lang="en-US"/>
          </a:p>
        </p:txBody>
      </p:sp>
    </p:spTree>
    <p:extLst>
      <p:ext uri="{BB962C8B-B14F-4D97-AF65-F5344CB8AC3E}">
        <p14:creationId xmlns:p14="http://schemas.microsoft.com/office/powerpoint/2010/main" val="209280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The airport is classified as a category (3) Regional General Aviation Airport that has roughly 57 based aircraft and about 16,000 operations annually.  The Airport services include Aviation Gas, Jet A fuel, an Automated Weather Observing System (AWOS), and major airframe &amp; </a:t>
            </a:r>
            <a:r>
              <a:rPr lang="en-US" sz="1000" kern="1200" dirty="0" err="1" smtClean="0">
                <a:solidFill>
                  <a:schemeClr val="tx1"/>
                </a:solidFill>
                <a:effectLst/>
                <a:latin typeface="Arial" panose="020B0604020202020204" pitchFamily="34" charset="0"/>
                <a:ea typeface="+mn-ea"/>
                <a:cs typeface="Arial" panose="020B0604020202020204" pitchFamily="34" charset="0"/>
              </a:rPr>
              <a:t>Powerplant</a:t>
            </a:r>
            <a:r>
              <a:rPr lang="en-US" sz="1000" kern="1200" dirty="0" smtClean="0">
                <a:solidFill>
                  <a:schemeClr val="tx1"/>
                </a:solidFill>
                <a:effectLst/>
                <a:latin typeface="Arial" panose="020B0604020202020204" pitchFamily="34" charset="0"/>
                <a:ea typeface="+mn-ea"/>
                <a:cs typeface="Arial" panose="020B0604020202020204" pitchFamily="34" charset="0"/>
              </a:rPr>
              <a:t> services available.</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A General aviation one with the operation of civilian aircraft for purposes other than commercial passenger or freight transport, including personal, business and instructional flying. </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kern="1200" dirty="0" smtClean="0">
                <a:solidFill>
                  <a:schemeClr val="tx1"/>
                </a:solidFill>
                <a:effectLst/>
                <a:latin typeface="Arial" panose="020B0604020202020204" pitchFamily="34" charset="0"/>
                <a:ea typeface="+mn-ea"/>
                <a:cs typeface="Arial" panose="020B0604020202020204" pitchFamily="34" charset="0"/>
              </a:rPr>
              <a:t>Current airport set up has no air traffic control tower on site, but approach and departure radar services are provided by Seattle Air Route Traffic Control Center (ARTCC) and flight service support (FSS) is provide by </a:t>
            </a:r>
            <a:r>
              <a:rPr lang="en-US" sz="1000" kern="1200" dirty="0" err="1" smtClean="0">
                <a:solidFill>
                  <a:schemeClr val="tx1"/>
                </a:solidFill>
                <a:effectLst/>
                <a:latin typeface="Arial" panose="020B0604020202020204" pitchFamily="34" charset="0"/>
                <a:ea typeface="+mn-ea"/>
                <a:cs typeface="Arial" panose="020B0604020202020204" pitchFamily="34" charset="0"/>
              </a:rPr>
              <a:t>McMinville</a:t>
            </a:r>
            <a:r>
              <a:rPr lang="en-US" sz="1000" kern="1200" dirty="0" smtClean="0">
                <a:solidFill>
                  <a:schemeClr val="tx1"/>
                </a:solidFill>
                <a:effectLst/>
                <a:latin typeface="Arial" panose="020B0604020202020204" pitchFamily="34" charset="0"/>
                <a:ea typeface="+mn-ea"/>
                <a:cs typeface="Arial" panose="020B0604020202020204" pitchFamily="34" charset="0"/>
              </a:rPr>
              <a:t> Municipal Airport (FSS)</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kern="1200" dirty="0" smtClean="0">
                <a:solidFill>
                  <a:schemeClr val="tx1"/>
                </a:solidFill>
                <a:effectLst/>
                <a:latin typeface="Arial" panose="020B0604020202020204" pitchFamily="34" charset="0"/>
                <a:ea typeface="+mn-ea"/>
                <a:cs typeface="Arial" panose="020B0604020202020204" pitchFamily="34" charset="0"/>
              </a:rPr>
              <a:t>The airport has two runways - the primary being Runway 12-30 with a length of 6,260 feet and a width of 100 feet – the secondary runway 16-34 is 3,876 feet and a width of 60 feet.</a:t>
            </a:r>
            <a:endParaRPr lang="en-US" sz="1000" dirty="0" smtClean="0">
              <a:latin typeface="Arial" panose="020B0604020202020204" pitchFamily="34" charset="0"/>
              <a:cs typeface="Arial" panose="020B0604020202020204" pitchFamily="34" charset="0"/>
            </a:endParaRPr>
          </a:p>
          <a:p>
            <a:endParaRPr lang="en-US" sz="1000" dirty="0"/>
          </a:p>
        </p:txBody>
      </p:sp>
      <p:sp>
        <p:nvSpPr>
          <p:cNvPr id="4" name="Slide Number Placeholder 3"/>
          <p:cNvSpPr>
            <a:spLocks noGrp="1"/>
          </p:cNvSpPr>
          <p:nvPr>
            <p:ph type="sldNum" sz="quarter" idx="10"/>
          </p:nvPr>
        </p:nvSpPr>
        <p:spPr/>
        <p:txBody>
          <a:bodyPr/>
          <a:lstStyle/>
          <a:p>
            <a:fld id="{02465354-E9A0-264C-888D-6B340F06961E}" type="slidenum">
              <a:rPr lang="en-US" smtClean="0"/>
              <a:t>4</a:t>
            </a:fld>
            <a:endParaRPr lang="en-US"/>
          </a:p>
        </p:txBody>
      </p:sp>
    </p:spTree>
    <p:extLst>
      <p:ext uri="{BB962C8B-B14F-4D97-AF65-F5344CB8AC3E}">
        <p14:creationId xmlns:p14="http://schemas.microsoft.com/office/powerpoint/2010/main" val="197889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The airport falls under the Runway design code of C-IV which means plane approach speeds can range from 121 to 141 knots.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“Runway Design Code (RDC). The selected AAC, ADG, and approach visibility minimums are combined to form the RDC of a particular runway. The RDC provides the information needed to determine certain design standards that apply. The first component, depicted by a letter, is the AAC and relates to aircraft approach speed (operational characteristics) (see </a:t>
            </a:r>
            <a:r>
              <a:rPr lang="en-US" sz="1000" b="0" i="0" u="sng" strike="noStrike" kern="1200" baseline="0" dirty="0" smtClean="0">
                <a:solidFill>
                  <a:schemeClr val="tx1"/>
                </a:solidFill>
                <a:latin typeface="Arial" panose="020B0604020202020204" pitchFamily="34" charset="0"/>
                <a:ea typeface="+mn-ea"/>
                <a:cs typeface="Arial" panose="020B0604020202020204" pitchFamily="34" charset="0"/>
              </a:rPr>
              <a:t>Table 1-1</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 (FAA-Runway)</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5</a:t>
            </a:fld>
            <a:endParaRPr lang="en-US"/>
          </a:p>
        </p:txBody>
      </p:sp>
    </p:spTree>
    <p:extLst>
      <p:ext uri="{BB962C8B-B14F-4D97-AF65-F5344CB8AC3E}">
        <p14:creationId xmlns:p14="http://schemas.microsoft.com/office/powerpoint/2010/main" val="399234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The airplane tail heights can be in the range of 45 – 60 feet off the ground and the wingspan can be in the range of 118 – 171 feet wide.</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“The second component, depicted by a Roman numeral, is the ADG and relates to either the aircraft wingspan or tail height (physical characteristics); whichever is most restrictive, of the largest aircraft expected to operate on the runway and taxiways adjacent to the runway (see </a:t>
            </a:r>
            <a:r>
              <a:rPr lang="en-US" sz="1000" b="0" i="0" u="sng" strike="noStrike" kern="1200" baseline="0" dirty="0" smtClean="0">
                <a:solidFill>
                  <a:schemeClr val="tx1"/>
                </a:solidFill>
                <a:latin typeface="Arial" panose="020B0604020202020204" pitchFamily="34" charset="0"/>
                <a:ea typeface="+mn-ea"/>
                <a:cs typeface="Arial" panose="020B0604020202020204" pitchFamily="34" charset="0"/>
              </a:rPr>
              <a:t>Table 1-2</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 (FAA-Runway)</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6</a:t>
            </a:fld>
            <a:endParaRPr lang="en-US"/>
          </a:p>
        </p:txBody>
      </p:sp>
    </p:spTree>
    <p:extLst>
      <p:ext uri="{BB962C8B-B14F-4D97-AF65-F5344CB8AC3E}">
        <p14:creationId xmlns:p14="http://schemas.microsoft.com/office/powerpoint/2010/main" val="93848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Normally for an airport to qualify as a Runway Design Code C-IV you would need a runaway that is 150 feet wide, but due to some sub-rules, La Grande/Union County Airport</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kern="1200" dirty="0" err="1" smtClean="0">
                <a:solidFill>
                  <a:schemeClr val="tx1"/>
                </a:solidFill>
                <a:effectLst/>
                <a:latin typeface="Arial" panose="020B0604020202020204" pitchFamily="34" charset="0"/>
                <a:ea typeface="+mn-ea"/>
                <a:cs typeface="Arial" panose="020B0604020202020204" pitchFamily="34" charset="0"/>
              </a:rPr>
              <a:t>qulifies</a:t>
            </a:r>
            <a:r>
              <a:rPr lang="en-US" sz="1000" kern="1200" dirty="0" smtClean="0">
                <a:solidFill>
                  <a:schemeClr val="tx1"/>
                </a:solidFill>
                <a:effectLst/>
                <a:latin typeface="Arial" panose="020B0604020202020204" pitchFamily="34" charset="0"/>
                <a:ea typeface="+mn-ea"/>
                <a:cs typeface="Arial" panose="020B0604020202020204" pitchFamily="34" charset="0"/>
              </a:rPr>
              <a:t> with having a runway with a 100 foot width providing the maximum certified takeoff weight is 150,000 pounds or less and has 20 foot widths on the shoulders of the strip</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and a runway blast pad width of 140 feet.</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7</a:t>
            </a:fld>
            <a:endParaRPr lang="en-US"/>
          </a:p>
        </p:txBody>
      </p:sp>
    </p:spTree>
    <p:extLst>
      <p:ext uri="{BB962C8B-B14F-4D97-AF65-F5344CB8AC3E}">
        <p14:creationId xmlns:p14="http://schemas.microsoft.com/office/powerpoint/2010/main" val="83838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Based on current airport configuration, the main runway (12-30) could accommodate a Boeing 737-600 airplane.  This airplane has a max seating capacity of 149 people and a maximum takeoff weight of 145,500 pounds.  It requires a distance of 5,300 feet for takeoff and a distance of 4,402 feet for landing.  Less</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distance for landing is needed as the plane is lighter than that of takeoff due to fuel used up during flight. The addition of a plane of this caliber would drastically increase the foot traffic through the airport. This would allow for associated business operating within and around the airport to benefit greatly.</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2465354-E9A0-264C-888D-6B340F06961E}" type="slidenum">
              <a:rPr lang="en-US" smtClean="0"/>
              <a:t>8</a:t>
            </a:fld>
            <a:endParaRPr lang="en-US"/>
          </a:p>
        </p:txBody>
      </p:sp>
    </p:spTree>
    <p:extLst>
      <p:ext uri="{BB962C8B-B14F-4D97-AF65-F5344CB8AC3E}">
        <p14:creationId xmlns:p14="http://schemas.microsoft.com/office/powerpoint/2010/main" val="202770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Seaport Air out of Portland currently uses a Cessna 208B Caravan airplane to providing daily service to Pendleton Airport. If the La Grande/Union County Airport starting providing flights for customers again, this would be the best suited plane for the job, and deal might be able to be made with Seaport Air to extend services since they are doing several runs a day to Pendleton.  </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kern="1200" dirty="0" smtClean="0">
                <a:solidFill>
                  <a:schemeClr val="tx1"/>
                </a:solidFill>
                <a:effectLst/>
                <a:latin typeface="Arial" panose="020B0604020202020204" pitchFamily="34" charset="0"/>
                <a:ea typeface="+mn-ea"/>
                <a:cs typeface="Arial" panose="020B0604020202020204" pitchFamily="34" charset="0"/>
              </a:rPr>
              <a:t>The plane carries nine passengers which would not require TSA security screening.  It also has a maximum take-off weight of 8,000 pounds, which means that even with a full load of passengers and luggage, the plane has the ability to hall additional cargo, like mail, at the same time.</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kern="1200" dirty="0" smtClean="0">
                <a:solidFill>
                  <a:schemeClr val="tx1"/>
                </a:solidFill>
                <a:effectLst/>
                <a:latin typeface="Arial" panose="020B0604020202020204" pitchFamily="34" charset="0"/>
                <a:ea typeface="+mn-ea"/>
                <a:cs typeface="Arial" panose="020B0604020202020204" pitchFamily="34" charset="0"/>
              </a:rPr>
              <a:t>Seaport Air receives money funded from a government Essential Air Service Subsidy of $1.8 million a year to provide service to Pendleton.  If Seaport could qualify for additional funding to cover the La Grande/Union County Airport it could be a win-win for everyone involved.</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Seaport Air</a:t>
            </a:r>
            <a:r>
              <a:rPr lang="en-US" sz="1000" baseline="0" dirty="0" smtClean="0">
                <a:latin typeface="Arial" panose="020B0604020202020204" pitchFamily="34" charset="0"/>
                <a:cs typeface="Arial" panose="020B0604020202020204" pitchFamily="34" charset="0"/>
              </a:rPr>
              <a:t> currently provides flights four times a day between Portland, Oregon and Pendleton, Oregon Monday through Friday, and once a day on Saturdays and Sundays with tickets averaging $100 - $150 each way.</a:t>
            </a:r>
          </a:p>
          <a:p>
            <a:endParaRPr lang="en-US" sz="1000" baseline="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medium security airports are typically the larger general aviation fields and/or the smaller commercial/airline fields. If your aircraft is based at one of these airports you will typically have reasonably unfettered access to it (subject to a few restrictions, such as the need for a background check and ID badge) (Security &amp; Baggage Check)</a:t>
            </a:r>
          </a:p>
          <a:p>
            <a:endParaRPr lang="en-US" sz="10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If you're not based at the field (for example on the return leg of a business trip) you may be allowed to drive out on the ramp with an escort from someone at the airport who is authorized to do so, but visiting crew and passengers will be under some level of supervision from airport personnel (either directly escorted or visual observation). (Security &amp; Baggage Check)</a:t>
            </a:r>
          </a:p>
          <a:p>
            <a:endParaRPr lang="en-US" sz="1000" dirty="0" smtClean="0">
              <a:latin typeface="Arial" panose="020B0604020202020204" pitchFamily="34" charset="0"/>
              <a:cs typeface="Arial" panose="020B0604020202020204" pitchFamily="34" charset="0"/>
            </a:endParaRPr>
          </a:p>
          <a:p>
            <a:endParaRPr lang="en-US" sz="1000" dirty="0"/>
          </a:p>
        </p:txBody>
      </p:sp>
      <p:sp>
        <p:nvSpPr>
          <p:cNvPr id="4" name="Slide Number Placeholder 3"/>
          <p:cNvSpPr>
            <a:spLocks noGrp="1"/>
          </p:cNvSpPr>
          <p:nvPr>
            <p:ph type="sldNum" sz="quarter" idx="10"/>
          </p:nvPr>
        </p:nvSpPr>
        <p:spPr/>
        <p:txBody>
          <a:bodyPr/>
          <a:lstStyle/>
          <a:p>
            <a:fld id="{02465354-E9A0-264C-888D-6B340F06961E}" type="slidenum">
              <a:rPr lang="en-US" smtClean="0"/>
              <a:t>9</a:t>
            </a:fld>
            <a:endParaRPr lang="en-US"/>
          </a:p>
        </p:txBody>
      </p:sp>
    </p:spTree>
    <p:extLst>
      <p:ext uri="{BB962C8B-B14F-4D97-AF65-F5344CB8AC3E}">
        <p14:creationId xmlns:p14="http://schemas.microsoft.com/office/powerpoint/2010/main" val="84246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8/29/16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transition xmlns:p14="http://schemas.microsoft.com/office/powerpoint/2010/mai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transition xmlns:p14="http://schemas.microsoft.com/office/powerpoint/2010/mai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8/29/16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8/29/16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transition xmlns:p14="http://schemas.microsoft.com/office/powerpoint/2010/main" advTm="10000">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8/29/16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advTm="10000">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www.fly2lunch.com/restaurant.php?rest_id=2679" TargetMode="External"/><Relationship Id="rId4" Type="http://schemas.openxmlformats.org/officeDocument/2006/relationships/hyperlink" Target="https://www.noozhawk.com/article/santa_barbara_native_launches_nanco_helicopters_business_20140124" TargetMode="External"/><Relationship Id="rId5" Type="http://schemas.openxmlformats.org/officeDocument/2006/relationships/hyperlink" Target="http://www.greenbaypressgazette.com/story/money/2015/01/10/hills-airport-gift-shop-packers-long-history/21519385/" TargetMode="External"/><Relationship Id="rId6" Type="http://schemas.openxmlformats.org/officeDocument/2006/relationships/hyperlink" Target="http://wisconsindot.gov/Documents/projects/multimodal/air/cwa-eis.pdf" TargetMode="External"/><Relationship Id="rId7" Type="http://schemas.openxmlformats.org/officeDocument/2006/relationships/hyperlink" Target="http://www.crainscleveland.com/article/20160131/NEWS/160129764/nasa-glenn-takes-aim-at-developing-a-hybrid-plane" TargetMode="External"/><Relationship Id="rId8" Type="http://schemas.openxmlformats.org/officeDocument/2006/relationships/hyperlink" Target="http://business.ind.com/employment_business/airService.aspx" TargetMode="External"/><Relationship Id="rId9" Type="http://schemas.openxmlformats.org/officeDocument/2006/relationships/hyperlink" Target="https://people.hofstra.edu/geotrans/eng/ch3en/conc3en/ch3c5en.html" TargetMode="External"/><Relationship Id="rId1" Type="http://schemas.openxmlformats.org/officeDocument/2006/relationships/slideLayout" Target="../slideLayouts/slideLayout2.xml"/><Relationship Id="rId2" Type="http://schemas.openxmlformats.org/officeDocument/2006/relationships/hyperlink" Target="https://cms.dot.gov/office-policy/aviation-policy/alternate-essential-air-serv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Team Members</a:t>
            </a:r>
            <a:br>
              <a:rPr lang="en-US" dirty="0" smtClean="0"/>
            </a:br>
            <a:r>
              <a:rPr lang="en-US" sz="2700" dirty="0" smtClean="0"/>
              <a:t>Bob Harmon, Vanessa Church, Candice Castro, and Trevor Smith</a:t>
            </a:r>
            <a:endParaRPr lang="en-US" sz="2700" dirty="0"/>
          </a:p>
        </p:txBody>
      </p:sp>
      <p:pic>
        <p:nvPicPr>
          <p:cNvPr id="13314" name="Picture 2"/>
          <p:cNvPicPr>
            <a:picLocks noGrp="1" noChangeAspect="1" noChangeArrowheads="1"/>
          </p:cNvPicPr>
          <p:nvPr>
            <p:ph sz="quarter"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2189185" y="2743200"/>
            <a:ext cx="4811056" cy="360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369082"/>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Additional Government Subsidies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2" y="2855594"/>
            <a:ext cx="4426268" cy="3504566"/>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80" y="2855595"/>
            <a:ext cx="4226560" cy="3504565"/>
          </a:xfrm>
          <a:prstGeom prst="rect">
            <a:avLst/>
          </a:prstGeom>
          <a:ln>
            <a:noFill/>
          </a:ln>
          <a:effectLst>
            <a:softEdge rad="112500"/>
          </a:effectLst>
        </p:spPr>
      </p:pic>
    </p:spTree>
    <p:extLst>
      <p:ext uri="{BB962C8B-B14F-4D97-AF65-F5344CB8AC3E}">
        <p14:creationId xmlns:p14="http://schemas.microsoft.com/office/powerpoint/2010/main" val="932114697"/>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Air Service (EAS)</a:t>
            </a:r>
            <a:endParaRPr lang="en-US" dirty="0"/>
          </a:p>
        </p:txBody>
      </p:sp>
      <p:sp>
        <p:nvSpPr>
          <p:cNvPr id="3" name="Content Placeholder 2"/>
          <p:cNvSpPr>
            <a:spLocks noGrp="1"/>
          </p:cNvSpPr>
          <p:nvPr>
            <p:ph sz="quarter" idx="1"/>
          </p:nvPr>
        </p:nvSpPr>
        <p:spPr/>
        <p:txBody>
          <a:bodyPr/>
          <a:lstStyle/>
          <a:p>
            <a:r>
              <a:rPr lang="en-US" dirty="0" smtClean="0"/>
              <a:t>Guarantees that small communities in the U.S. maintain commercial service (USDOT 2016)</a:t>
            </a:r>
          </a:p>
          <a:p>
            <a:r>
              <a:rPr lang="en-US" dirty="0" smtClean="0"/>
              <a:t>Aimed at maintaining a minimal level of scheduled air service to communities that otherwise would not be profitable (USDOT 2016)</a:t>
            </a:r>
          </a:p>
          <a:p>
            <a:r>
              <a:rPr lang="en-US" dirty="0" smtClean="0"/>
              <a:t>Regulated by the United States Department of Transportation (USDOT)</a:t>
            </a:r>
          </a:p>
        </p:txBody>
      </p:sp>
    </p:spTree>
    <p:extLst>
      <p:ext uri="{BB962C8B-B14F-4D97-AF65-F5344CB8AC3E}">
        <p14:creationId xmlns:p14="http://schemas.microsoft.com/office/powerpoint/2010/main" val="4242498913"/>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EAS</a:t>
            </a:r>
            <a:endParaRPr lang="en-US" dirty="0"/>
          </a:p>
        </p:txBody>
      </p:sp>
      <p:sp>
        <p:nvSpPr>
          <p:cNvPr id="3" name="Content Placeholder 2"/>
          <p:cNvSpPr>
            <a:spLocks noGrp="1"/>
          </p:cNvSpPr>
          <p:nvPr>
            <p:ph sz="quarter" idx="1"/>
          </p:nvPr>
        </p:nvSpPr>
        <p:spPr/>
        <p:txBody>
          <a:bodyPr/>
          <a:lstStyle/>
          <a:p>
            <a:r>
              <a:rPr lang="en-US" dirty="0" smtClean="0"/>
              <a:t>Designates funds directly to the municipality or airport authority instead of the airline (USDOT 2016).</a:t>
            </a:r>
          </a:p>
          <a:p>
            <a:r>
              <a:rPr lang="en-US" dirty="0" smtClean="0"/>
              <a:t>This would allow La Grande to recruit services on an as-needed basis rather than a contractual agreement</a:t>
            </a:r>
          </a:p>
          <a:p>
            <a:r>
              <a:rPr lang="en-US" dirty="0" smtClean="0"/>
              <a:t>Legalized through a public charter arrangement (USDOT 2016).</a:t>
            </a:r>
          </a:p>
        </p:txBody>
      </p:sp>
    </p:spTree>
    <p:extLst>
      <p:ext uri="{BB962C8B-B14F-4D97-AF65-F5344CB8AC3E}">
        <p14:creationId xmlns:p14="http://schemas.microsoft.com/office/powerpoint/2010/main" val="1558910905"/>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Subsidies</a:t>
            </a:r>
            <a:endParaRPr lang="en-US" dirty="0"/>
          </a:p>
        </p:txBody>
      </p:sp>
      <p:sp>
        <p:nvSpPr>
          <p:cNvPr id="3" name="Content Placeholder 2"/>
          <p:cNvSpPr>
            <a:spLocks noGrp="1"/>
          </p:cNvSpPr>
          <p:nvPr>
            <p:ph sz="quarter" idx="1"/>
          </p:nvPr>
        </p:nvSpPr>
        <p:spPr/>
        <p:txBody>
          <a:bodyPr/>
          <a:lstStyle/>
          <a:p>
            <a:r>
              <a:rPr lang="en-US" dirty="0" smtClean="0"/>
              <a:t>Connect Oregon </a:t>
            </a:r>
          </a:p>
          <a:p>
            <a:r>
              <a:rPr lang="en-US" dirty="0" smtClean="0"/>
              <a:t>Promotes strong, diverse, and efficient initiatives for Oregon’s transportation industry (ODOT 2016). </a:t>
            </a:r>
          </a:p>
          <a:p>
            <a:r>
              <a:rPr lang="en-US" dirty="0" smtClean="0"/>
              <a:t>La Grande airport may be eligible for funding due to state fuel tax revenues, i.e. high profit vs. margin percentage for people to buy fuel and use facilities at the facility</a:t>
            </a:r>
          </a:p>
          <a:p>
            <a:endParaRPr lang="en-US" dirty="0"/>
          </a:p>
        </p:txBody>
      </p:sp>
    </p:spTree>
    <p:extLst>
      <p:ext uri="{BB962C8B-B14F-4D97-AF65-F5344CB8AC3E}">
        <p14:creationId xmlns:p14="http://schemas.microsoft.com/office/powerpoint/2010/main" val="646602311"/>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Subsidies</a:t>
            </a:r>
            <a:endParaRPr lang="en-US" dirty="0"/>
          </a:p>
        </p:txBody>
      </p:sp>
      <p:sp>
        <p:nvSpPr>
          <p:cNvPr id="3" name="Content Placeholder 2"/>
          <p:cNvSpPr>
            <a:spLocks noGrp="1"/>
          </p:cNvSpPr>
          <p:nvPr>
            <p:ph sz="quarter" idx="1"/>
          </p:nvPr>
        </p:nvSpPr>
        <p:spPr/>
        <p:txBody>
          <a:bodyPr/>
          <a:lstStyle/>
          <a:p>
            <a:r>
              <a:rPr lang="en-US" dirty="0" smtClean="0"/>
              <a:t>Community-based Pilot Association – make connections within the region of Northeast Oregon to decrease costs and increase awareness for commercial flight services (</a:t>
            </a:r>
            <a:r>
              <a:rPr lang="en-US" dirty="0" err="1" smtClean="0"/>
              <a:t>McGlynn</a:t>
            </a:r>
            <a:r>
              <a:rPr lang="en-US" dirty="0" smtClean="0"/>
              <a:t> 2016).</a:t>
            </a:r>
          </a:p>
          <a:p>
            <a:r>
              <a:rPr lang="en-US" dirty="0" smtClean="0"/>
              <a:t>Union County Chamber of Commerce – Tourism </a:t>
            </a:r>
            <a:endParaRPr lang="en-US" dirty="0"/>
          </a:p>
        </p:txBody>
      </p:sp>
    </p:spTree>
    <p:extLst>
      <p:ext uri="{BB962C8B-B14F-4D97-AF65-F5344CB8AC3E}">
        <p14:creationId xmlns:p14="http://schemas.microsoft.com/office/powerpoint/2010/main" val="2578284167"/>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Hybrid Offerings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561" y="2722880"/>
            <a:ext cx="4429759" cy="3657600"/>
          </a:xfrm>
          <a:prstGeom prst="rect">
            <a:avLst/>
          </a:prstGeom>
          <a:ln>
            <a:noFill/>
          </a:ln>
          <a:effectLst>
            <a:softEdge rad="112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2320" y="2722879"/>
            <a:ext cx="4389120" cy="3657601"/>
          </a:xfrm>
          <a:prstGeom prst="rect">
            <a:avLst/>
          </a:prstGeom>
          <a:ln>
            <a:noFill/>
          </a:ln>
          <a:effectLst>
            <a:softEdge rad="112500"/>
          </a:effectLst>
        </p:spPr>
      </p:pic>
    </p:spTree>
    <p:extLst>
      <p:ext uri="{BB962C8B-B14F-4D97-AF65-F5344CB8AC3E}">
        <p14:creationId xmlns:p14="http://schemas.microsoft.com/office/powerpoint/2010/main" val="271837552"/>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Operations</a:t>
            </a:r>
          </a:p>
        </p:txBody>
      </p:sp>
      <p:sp>
        <p:nvSpPr>
          <p:cNvPr id="5" name="Content Placeholder 4"/>
          <p:cNvSpPr>
            <a:spLocks noGrp="1"/>
          </p:cNvSpPr>
          <p:nvPr>
            <p:ph sz="quarter" idx="1"/>
          </p:nvPr>
        </p:nvSpPr>
        <p:spPr/>
        <p:txBody>
          <a:bodyPr>
            <a:normAutofit fontScale="92500" lnSpcReduction="10000"/>
          </a:bodyPr>
          <a:lstStyle/>
          <a:p>
            <a:pPr marL="0" indent="0">
              <a:buNone/>
            </a:pPr>
            <a:r>
              <a:rPr lang="en-US" dirty="0"/>
              <a:t>The government classifies airlines as "major," "national," "regional," and various others. About 40 national airlines have annual revenue between $100 million and $1 billion, and 90 regional airlines have annual revenue under $100 million. The remainder of the industry consists of small air companies that generally have annual revenue between $5 and $50 million. </a:t>
            </a:r>
          </a:p>
          <a:p>
            <a:pPr marL="0" indent="0">
              <a:buNone/>
            </a:pPr>
            <a:endParaRPr lang="en-US" dirty="0" smtClean="0"/>
          </a:p>
          <a:p>
            <a:pPr marL="0" indent="0">
              <a:buNone/>
            </a:pPr>
            <a:r>
              <a:rPr lang="en-US" dirty="0" smtClean="0"/>
              <a:t>The </a:t>
            </a:r>
            <a:r>
              <a:rPr lang="en-US" dirty="0"/>
              <a:t>basic operations of airlines include acquiring and maintaining airplanes, acquiring and operating airport facilities, acquiring passengers or freight, managing staff, and operating flights.</a:t>
            </a:r>
          </a:p>
          <a:p>
            <a:endParaRPr lang="en-US" dirty="0"/>
          </a:p>
          <a:p>
            <a:endParaRPr lang="en-US" dirty="0"/>
          </a:p>
        </p:txBody>
      </p:sp>
    </p:spTree>
    <p:extLst>
      <p:ext uri="{BB962C8B-B14F-4D97-AF65-F5344CB8AC3E}">
        <p14:creationId xmlns:p14="http://schemas.microsoft.com/office/powerpoint/2010/main" val="1245239559"/>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Offerings</a:t>
            </a:r>
          </a:p>
        </p:txBody>
      </p:sp>
      <p:sp>
        <p:nvSpPr>
          <p:cNvPr id="3" name="Content Placeholder 2"/>
          <p:cNvSpPr>
            <a:spLocks noGrp="1"/>
          </p:cNvSpPr>
          <p:nvPr>
            <p:ph sz="half" idx="1"/>
          </p:nvPr>
        </p:nvSpPr>
        <p:spPr/>
        <p:txBody>
          <a:bodyPr>
            <a:normAutofit fontScale="85000" lnSpcReduction="20000"/>
          </a:bodyPr>
          <a:lstStyle/>
          <a:p>
            <a:r>
              <a:rPr lang="en-US" dirty="0"/>
              <a:t>Air transportation’s share of world trade in goods is only 2% measured by weight but more than 40% by </a:t>
            </a:r>
            <a:r>
              <a:rPr lang="en-US" dirty="0" smtClean="0"/>
              <a:t>value</a:t>
            </a:r>
          </a:p>
          <a:p>
            <a:r>
              <a:rPr lang="en-US" dirty="0"/>
              <a:t>I</a:t>
            </a:r>
            <a:r>
              <a:rPr lang="en-US" dirty="0" smtClean="0"/>
              <a:t>nternational </a:t>
            </a:r>
            <a:r>
              <a:rPr lang="en-US" dirty="0"/>
              <a:t>operations, freight can account to 45% of the revenue of a regular </a:t>
            </a:r>
            <a:r>
              <a:rPr lang="en-US" dirty="0" smtClean="0"/>
              <a:t>airline</a:t>
            </a:r>
            <a:endParaRPr lang="en-US" dirty="0"/>
          </a:p>
          <a:p>
            <a:r>
              <a:rPr lang="en-US" dirty="0"/>
              <a:t>Air cargo has </a:t>
            </a:r>
            <a:r>
              <a:rPr lang="en-US" dirty="0" smtClean="0"/>
              <a:t> </a:t>
            </a:r>
            <a:r>
              <a:rPr lang="en-US" dirty="0"/>
              <a:t>a niche market for emergency situations where the fast delivery of supplies prevails over cost </a:t>
            </a:r>
            <a:r>
              <a:rPr lang="en-US" dirty="0" smtClean="0"/>
              <a:t>issues</a:t>
            </a:r>
          </a:p>
          <a:p>
            <a:r>
              <a:rPr lang="en-US" dirty="0"/>
              <a:t>R</a:t>
            </a:r>
            <a:r>
              <a:rPr lang="en-US" dirty="0" smtClean="0"/>
              <a:t>egular </a:t>
            </a:r>
            <a:r>
              <a:rPr lang="en-US" dirty="0"/>
              <a:t>passenger airlines, cargo usually account for less than 5% of total </a:t>
            </a:r>
            <a:r>
              <a:rPr lang="en-US" dirty="0" smtClean="0"/>
              <a:t>revenues</a:t>
            </a:r>
            <a:endParaRPr lang="en-US" dirty="0"/>
          </a:p>
          <a:p>
            <a:pPr marL="0" indent="0">
              <a:buNone/>
            </a:pPr>
            <a:endParaRPr lang="en-US" dirty="0" smtClean="0"/>
          </a:p>
          <a:p>
            <a:endParaRPr lang="en-US" dirty="0"/>
          </a:p>
        </p:txBody>
      </p:sp>
      <p:pic>
        <p:nvPicPr>
          <p:cNvPr id="10242"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06262" y="2245360"/>
            <a:ext cx="4232937" cy="280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23057"/>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70"/>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Air</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With unlimited access to isolated locations around the globe, Hybrid Airships safely and sustainably support a wide range of activities in areas with little to no infrastructure. The airship offers the simplicity of a pickup truck by carrying cargo loads and personnel in and out of remote areas daily, not just certain seasons or only after major road, rail or airport infrastructure is developed.</a:t>
            </a: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“When you realize half of the world’s population doesn’t have access to paved roads, you can get a real sense of the opportunities that the Hybrid Airship opens up.”- Chief Executive Rob Bins</a:t>
            </a:r>
          </a:p>
          <a:p>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6608" y="3943032"/>
            <a:ext cx="4425632" cy="241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078392"/>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Possible “Hybrid” Future </a:t>
            </a:r>
          </a:p>
        </p:txBody>
      </p:sp>
      <p:sp>
        <p:nvSpPr>
          <p:cNvPr id="4" name="Content Placeholder 3"/>
          <p:cNvSpPr>
            <a:spLocks noGrp="1"/>
          </p:cNvSpPr>
          <p:nvPr>
            <p:ph sz="half" idx="1"/>
          </p:nvPr>
        </p:nvSpPr>
        <p:spPr/>
        <p:txBody>
          <a:bodyPr>
            <a:normAutofit fontScale="92500" lnSpcReduction="20000"/>
          </a:bodyPr>
          <a:lstStyle/>
          <a:p>
            <a:r>
              <a:rPr lang="en-US" dirty="0"/>
              <a:t>NASA Glenn Research Center </a:t>
            </a:r>
            <a:r>
              <a:rPr lang="en-US" dirty="0" smtClean="0"/>
              <a:t>leading </a:t>
            </a:r>
            <a:r>
              <a:rPr lang="en-US" dirty="0"/>
              <a:t>an effort to develop a hybrid-electric </a:t>
            </a:r>
            <a:r>
              <a:rPr lang="en-US" dirty="0" smtClean="0"/>
              <a:t>airplane</a:t>
            </a:r>
            <a:endParaRPr lang="en-US" dirty="0"/>
          </a:p>
          <a:p>
            <a:pPr marL="0" indent="0">
              <a:buNone/>
            </a:pPr>
            <a:endParaRPr lang="en-US" dirty="0"/>
          </a:p>
          <a:p>
            <a:r>
              <a:rPr lang="en-US" dirty="0"/>
              <a:t>Less </a:t>
            </a:r>
            <a:r>
              <a:rPr lang="en-US" dirty="0" smtClean="0"/>
              <a:t>noise</a:t>
            </a:r>
            <a:endParaRPr lang="en-US" dirty="0"/>
          </a:p>
          <a:p>
            <a:r>
              <a:rPr lang="en-US" dirty="0"/>
              <a:t>Less </a:t>
            </a:r>
            <a:r>
              <a:rPr lang="en-US" dirty="0" smtClean="0"/>
              <a:t>drag</a:t>
            </a:r>
            <a:endParaRPr lang="en-US" dirty="0"/>
          </a:p>
          <a:p>
            <a:r>
              <a:rPr lang="en-US" dirty="0"/>
              <a:t>Less </a:t>
            </a:r>
            <a:r>
              <a:rPr lang="en-US" dirty="0" smtClean="0"/>
              <a:t>Pollution</a:t>
            </a:r>
            <a:endParaRPr lang="en-US" dirty="0"/>
          </a:p>
          <a:p>
            <a:endParaRPr lang="en-US" dirty="0"/>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a:t>H</a:t>
            </a:r>
            <a:r>
              <a:rPr lang="en-US" dirty="0" smtClean="0"/>
              <a:t>ybrid plane </a:t>
            </a:r>
            <a:r>
              <a:rPr lang="en-US" dirty="0"/>
              <a:t>would produce less noise and less air </a:t>
            </a:r>
            <a:r>
              <a:rPr lang="en-US" dirty="0" smtClean="0"/>
              <a:t>pollution</a:t>
            </a:r>
            <a:endParaRPr lang="en-US" dirty="0"/>
          </a:p>
          <a:p>
            <a:r>
              <a:rPr lang="en-US" dirty="0"/>
              <a:t>A few companies are already developing small electric passenger </a:t>
            </a:r>
            <a:r>
              <a:rPr lang="en-US" dirty="0" smtClean="0"/>
              <a:t>planes</a:t>
            </a:r>
          </a:p>
          <a:p>
            <a:r>
              <a:rPr lang="en-US" dirty="0"/>
              <a:t>T</a:t>
            </a:r>
            <a:r>
              <a:rPr lang="en-US" dirty="0" smtClean="0"/>
              <a:t>wo-seater </a:t>
            </a:r>
            <a:r>
              <a:rPr lang="en-US" dirty="0"/>
              <a:t>built by Airbus flew across the English Channel in July </a:t>
            </a:r>
            <a:r>
              <a:rPr lang="en-US" dirty="0" smtClean="0"/>
              <a:t>2014</a:t>
            </a:r>
            <a:endParaRPr lang="en-US" dirty="0"/>
          </a:p>
          <a:p>
            <a:r>
              <a:rPr lang="en-US" dirty="0" smtClean="0"/>
              <a:t>Severe technical </a:t>
            </a:r>
            <a:r>
              <a:rPr lang="en-US" dirty="0"/>
              <a:t>problems that need </a:t>
            </a:r>
            <a:r>
              <a:rPr lang="en-US" dirty="0" smtClean="0"/>
              <a:t>solving for all electric craft</a:t>
            </a:r>
          </a:p>
          <a:p>
            <a:r>
              <a:rPr lang="en-US" dirty="0" smtClean="0"/>
              <a:t>Issues involve battery size and overall technology</a:t>
            </a:r>
            <a:endParaRPr lang="en-US" dirty="0"/>
          </a:p>
          <a:p>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54657" y="3661918"/>
            <a:ext cx="3103563"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154851"/>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Airport Configuration and Supported Activity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480" y="2783838"/>
            <a:ext cx="4342130" cy="3556001"/>
          </a:xfrm>
          <a:prstGeom prst="rect">
            <a:avLst/>
          </a:prstGeom>
          <a:ln>
            <a:noFill/>
          </a:ln>
          <a:effectLst>
            <a:softEdge rad="112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005" y="2783838"/>
            <a:ext cx="4417019" cy="3474722"/>
          </a:xfrm>
          <a:prstGeom prst="rect">
            <a:avLst/>
          </a:prstGeom>
        </p:spPr>
      </p:pic>
    </p:spTree>
    <p:extLst>
      <p:ext uri="{BB962C8B-B14F-4D97-AF65-F5344CB8AC3E}">
        <p14:creationId xmlns:p14="http://schemas.microsoft.com/office/powerpoint/2010/main" val="2372773393"/>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Potential Economic Boosters for Airport</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8676" y="2506027"/>
            <a:ext cx="3486151" cy="2614613"/>
          </a:xfrm>
          <a:prstGeom prst="rect">
            <a:avLst/>
          </a:prstGeom>
          <a:ln>
            <a:noFill/>
          </a:ln>
          <a:effectLst>
            <a:softEdge rad="112500"/>
          </a:effec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2560" y="2506027"/>
            <a:ext cx="3477768" cy="248412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920" y="3843093"/>
            <a:ext cx="3830319" cy="2557548"/>
          </a:xfrm>
          <a:prstGeom prst="rect">
            <a:avLst/>
          </a:prstGeom>
          <a:ln>
            <a:noFill/>
          </a:ln>
          <a:effectLst>
            <a:softEdge rad="112500"/>
          </a:effectLst>
        </p:spPr>
      </p:pic>
    </p:spTree>
    <p:extLst>
      <p:ext uri="{BB962C8B-B14F-4D97-AF65-F5344CB8AC3E}">
        <p14:creationId xmlns:p14="http://schemas.microsoft.com/office/powerpoint/2010/main" val="422339666"/>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Fuel Services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5868" y="1610852"/>
            <a:ext cx="4341048" cy="4769625"/>
          </a:xfrm>
          <a:prstGeom prst="rect">
            <a:avLst/>
          </a:prstGeom>
        </p:spPr>
      </p:pic>
      <p:pic>
        <p:nvPicPr>
          <p:cNvPr id="2054" name="Picture 6"/>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48623" y="1610852"/>
            <a:ext cx="4447245" cy="476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58195"/>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0.70"/>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Helicopter Touring</a:t>
            </a:r>
            <a:endParaRPr lang="en-US" dirty="0"/>
          </a:p>
        </p:txBody>
      </p:sp>
      <p:sp>
        <p:nvSpPr>
          <p:cNvPr id="6" name="Content Placeholder 5"/>
          <p:cNvSpPr>
            <a:spLocks noGrp="1"/>
          </p:cNvSpPr>
          <p:nvPr>
            <p:ph sz="quarter" idx="1"/>
          </p:nvPr>
        </p:nvSpPr>
        <p:spPr>
          <a:xfrm>
            <a:off x="301752" y="1872488"/>
            <a:ext cx="4260088" cy="4572000"/>
          </a:xfrm>
        </p:spPr>
        <p:txBody>
          <a:bodyPr>
            <a:normAutofit fontScale="62500" lnSpcReduction="20000"/>
          </a:bodyPr>
          <a:lstStyle/>
          <a:p>
            <a:r>
              <a:rPr lang="en-US" dirty="0" smtClean="0"/>
              <a:t>Helicopter Touring Industry might be a viable business option for the airport.</a:t>
            </a:r>
          </a:p>
          <a:p>
            <a:r>
              <a:rPr lang="en-US" dirty="0" smtClean="0"/>
              <a:t>Building a hanger to support this business and then charging rent to the occupants.</a:t>
            </a:r>
          </a:p>
          <a:p>
            <a:r>
              <a:rPr lang="en-US" dirty="0" smtClean="0"/>
              <a:t>Fuel &amp; oil sales increase as the </a:t>
            </a:r>
            <a:r>
              <a:rPr lang="en-US" dirty="0"/>
              <a:t>Enstrom 280FX/F28F </a:t>
            </a:r>
            <a:r>
              <a:rPr lang="en-US" dirty="0" smtClean="0"/>
              <a:t>burns through 16 gallons of fuel and ¼ quart of oil per hour.</a:t>
            </a:r>
          </a:p>
          <a:p>
            <a:r>
              <a:rPr lang="en-US" dirty="0" smtClean="0"/>
              <a:t>Providing daily tours to the town of Joseph/Wallowa Lake area or flying people into the back country for fishing or hiking excursions.</a:t>
            </a:r>
          </a:p>
          <a:p>
            <a:r>
              <a:rPr lang="en-US" dirty="0" smtClean="0"/>
              <a:t>Increase foot traffic to the airport due to the touring business creating another reason for adding a gift shop and/or restaurant to increase revenue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840" y="1992376"/>
            <a:ext cx="4421632" cy="3107944"/>
          </a:xfrm>
          <a:prstGeom prst="rect">
            <a:avLst/>
          </a:prstGeom>
        </p:spPr>
      </p:pic>
    </p:spTree>
    <p:extLst>
      <p:ext uri="{BB962C8B-B14F-4D97-AF65-F5344CB8AC3E}">
        <p14:creationId xmlns:p14="http://schemas.microsoft.com/office/powerpoint/2010/main" val="3365084422"/>
      </p:ext>
    </p:extLst>
  </p:cSld>
  <p:clrMapOvr>
    <a:masterClrMapping/>
  </p:clrMapOvr>
  <p:transition xmlns:p14="http://schemas.microsoft.com/office/powerpoint/2010/main" advTm="12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Restaurant or Café on Site</a:t>
            </a:r>
            <a:endParaRPr lang="en-US" dirty="0"/>
          </a:p>
        </p:txBody>
      </p:sp>
      <p:sp>
        <p:nvSpPr>
          <p:cNvPr id="3" name="Content Placeholder 2"/>
          <p:cNvSpPr>
            <a:spLocks noGrp="1"/>
          </p:cNvSpPr>
          <p:nvPr>
            <p:ph sz="quarter" idx="1"/>
          </p:nvPr>
        </p:nvSpPr>
        <p:spPr/>
        <p:txBody>
          <a:bodyPr/>
          <a:lstStyle/>
          <a:p>
            <a:r>
              <a:rPr lang="en-US" dirty="0" smtClean="0"/>
              <a:t>Could bring in more jobs and interest to the Airport</a:t>
            </a:r>
          </a:p>
          <a:p>
            <a:r>
              <a:rPr lang="en-US" dirty="0" smtClean="0"/>
              <a:t>If placed in a position where runway viewing is possible- attraction/visitation site a possibility</a:t>
            </a:r>
          </a:p>
          <a:p>
            <a:r>
              <a:rPr lang="en-US" dirty="0" smtClean="0"/>
              <a:t>Locals of the area would likely show interest in such a facility</a:t>
            </a:r>
          </a:p>
          <a:p>
            <a:r>
              <a:rPr lang="en-US" dirty="0" smtClean="0"/>
              <a:t>Business from current users such as fire crews and freight companies would bring in extra revenue for the airport</a:t>
            </a:r>
          </a:p>
          <a:p>
            <a:r>
              <a:rPr lang="en-US" dirty="0" smtClean="0"/>
              <a:t>Possible funding from local subsidies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18521765"/>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Small Airports benefiting from Café on site </a:t>
            </a:r>
            <a:endParaRPr lang="en-US" dirty="0"/>
          </a:p>
        </p:txBody>
      </p:sp>
      <p:sp>
        <p:nvSpPr>
          <p:cNvPr id="6" name="Content Placeholder 5"/>
          <p:cNvSpPr>
            <a:spLocks noGrp="1"/>
          </p:cNvSpPr>
          <p:nvPr>
            <p:ph sz="half" idx="2"/>
          </p:nvPr>
        </p:nvSpPr>
        <p:spPr/>
        <p:txBody>
          <a:bodyPr/>
          <a:lstStyle/>
          <a:p>
            <a:r>
              <a:rPr lang="en-US" dirty="0" smtClean="0"/>
              <a:t>Other small airports such as Nampa Municipal Airport, benefit from the public who enjoy a café style dining experience</a:t>
            </a:r>
          </a:p>
          <a:p>
            <a:r>
              <a:rPr lang="en-US" dirty="0" smtClean="0"/>
              <a:t>In addition, many customers of the café will mostly be attending to enjoy the sights of the airport itself</a:t>
            </a:r>
            <a:endParaRPr lang="en-US" dirty="0"/>
          </a:p>
        </p:txBody>
      </p:sp>
      <p:pic>
        <p:nvPicPr>
          <p:cNvPr id="717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7356" y="1371600"/>
            <a:ext cx="3890804" cy="389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7356" y="5354320"/>
            <a:ext cx="3819684" cy="369332"/>
          </a:xfrm>
          <a:prstGeom prst="rect">
            <a:avLst/>
          </a:prstGeom>
          <a:noFill/>
        </p:spPr>
        <p:txBody>
          <a:bodyPr wrap="square" rtlCol="0">
            <a:spAutoFit/>
          </a:bodyPr>
          <a:lstStyle/>
          <a:p>
            <a:r>
              <a:rPr lang="en-US" dirty="0" smtClean="0"/>
              <a:t>View from Nampa, ID Airport Cafe</a:t>
            </a:r>
            <a:endParaRPr lang="en-US" dirty="0"/>
          </a:p>
        </p:txBody>
      </p:sp>
    </p:spTree>
    <p:extLst>
      <p:ext uri="{BB962C8B-B14F-4D97-AF65-F5344CB8AC3E}">
        <p14:creationId xmlns:p14="http://schemas.microsoft.com/office/powerpoint/2010/main" val="3775432479"/>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County/La Grande Gift Shop</a:t>
            </a:r>
            <a:endParaRPr lang="en-US" dirty="0"/>
          </a:p>
        </p:txBody>
      </p:sp>
      <p:sp>
        <p:nvSpPr>
          <p:cNvPr id="3" name="Content Placeholder 2"/>
          <p:cNvSpPr>
            <a:spLocks noGrp="1"/>
          </p:cNvSpPr>
          <p:nvPr>
            <p:ph sz="quarter" idx="1"/>
          </p:nvPr>
        </p:nvSpPr>
        <p:spPr/>
        <p:txBody>
          <a:bodyPr/>
          <a:lstStyle/>
          <a:p>
            <a:r>
              <a:rPr lang="en-US" dirty="0" smtClean="0"/>
              <a:t>Adding a gift shop could boost revenue with purchases of souvenir-type items</a:t>
            </a:r>
          </a:p>
          <a:p>
            <a:r>
              <a:rPr lang="en-US" dirty="0" smtClean="0"/>
              <a:t>Fire Crews are often brought in from other states and would be potential customers for this type of shop</a:t>
            </a:r>
          </a:p>
          <a:p>
            <a:r>
              <a:rPr lang="en-US" dirty="0" smtClean="0"/>
              <a:t>Other than fire crews, virtually any customer using the La Grande-Union County Airport could be a possible customer for this type of business.</a:t>
            </a:r>
          </a:p>
          <a:p>
            <a:endParaRPr lang="en-US" dirty="0"/>
          </a:p>
        </p:txBody>
      </p:sp>
    </p:spTree>
    <p:extLst>
      <p:ext uri="{BB962C8B-B14F-4D97-AF65-F5344CB8AC3E}">
        <p14:creationId xmlns:p14="http://schemas.microsoft.com/office/powerpoint/2010/main" val="2596100974"/>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County/La Grande Gift Shop</a:t>
            </a:r>
            <a:endParaRPr lang="en-US" dirty="0"/>
          </a:p>
        </p:txBody>
      </p:sp>
      <p:sp>
        <p:nvSpPr>
          <p:cNvPr id="3" name="Content Placeholder 2"/>
          <p:cNvSpPr>
            <a:spLocks noGrp="1"/>
          </p:cNvSpPr>
          <p:nvPr>
            <p:ph sz="quarter" idx="1"/>
          </p:nvPr>
        </p:nvSpPr>
        <p:spPr/>
        <p:txBody>
          <a:bodyPr/>
          <a:lstStyle/>
          <a:p>
            <a:r>
              <a:rPr lang="en-US" dirty="0" smtClean="0"/>
              <a:t>A small shop could bring in at least a few openings for part time work</a:t>
            </a:r>
          </a:p>
          <a:p>
            <a:r>
              <a:rPr lang="en-US" dirty="0" smtClean="0"/>
              <a:t>Product within the shop could offer opportunities for locals to sell products and share revenue with the La Grande Airport itself</a:t>
            </a:r>
          </a:p>
          <a:p>
            <a:r>
              <a:rPr lang="en-US" dirty="0" smtClean="0"/>
              <a:t>There would be many opportunities for consignment sales as well as small “trinket” type items which many airports provide</a:t>
            </a:r>
          </a:p>
          <a:p>
            <a:r>
              <a:rPr lang="en-US" dirty="0" smtClean="0"/>
              <a:t>Local subsidies could be a possible funding source</a:t>
            </a:r>
          </a:p>
          <a:p>
            <a:endParaRPr lang="en-US" dirty="0" smtClean="0"/>
          </a:p>
        </p:txBody>
      </p:sp>
    </p:spTree>
    <p:extLst>
      <p:ext uri="{BB962C8B-B14F-4D97-AF65-F5344CB8AC3E}">
        <p14:creationId xmlns:p14="http://schemas.microsoft.com/office/powerpoint/2010/main" val="892143499"/>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Gift Shop’s Effect on Local businesses</a:t>
            </a:r>
            <a:endParaRPr lang="en-US" dirty="0"/>
          </a:p>
        </p:txBody>
      </p:sp>
      <p:sp>
        <p:nvSpPr>
          <p:cNvPr id="5" name="Content Placeholder 4"/>
          <p:cNvSpPr>
            <a:spLocks noGrp="1"/>
          </p:cNvSpPr>
          <p:nvPr>
            <p:ph sz="half" idx="1"/>
          </p:nvPr>
        </p:nvSpPr>
        <p:spPr/>
        <p:txBody>
          <a:bodyPr/>
          <a:lstStyle/>
          <a:p>
            <a:r>
              <a:rPr lang="en-US" dirty="0" smtClean="0"/>
              <a:t>Businesses within the area could assist in merchandising</a:t>
            </a:r>
          </a:p>
          <a:p>
            <a:r>
              <a:rPr lang="en-US" dirty="0" smtClean="0"/>
              <a:t>Customers who may never reach the actual town would be exposed by gift shop</a:t>
            </a:r>
          </a:p>
          <a:p>
            <a:r>
              <a:rPr lang="en-US" dirty="0" smtClean="0"/>
              <a:t>The sharing of local culture provides attraction for visitors to return </a:t>
            </a:r>
            <a:endParaRPr lang="en-US" dirty="0"/>
          </a:p>
        </p:txBody>
      </p:sp>
      <p:pic>
        <p:nvPicPr>
          <p:cNvPr id="1126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00600" y="5226844"/>
            <a:ext cx="4035552" cy="646331"/>
          </a:xfrm>
          <a:prstGeom prst="rect">
            <a:avLst/>
          </a:prstGeom>
          <a:noFill/>
        </p:spPr>
        <p:txBody>
          <a:bodyPr wrap="square" rtlCol="0">
            <a:spAutoFit/>
          </a:bodyPr>
          <a:lstStyle/>
          <a:p>
            <a:pPr algn="ctr"/>
            <a:r>
              <a:rPr lang="en-US" dirty="0" smtClean="0"/>
              <a:t>Wisconsin airport gift shop selling variety of local cheeses.</a:t>
            </a:r>
            <a:endParaRPr lang="en-US" dirty="0"/>
          </a:p>
        </p:txBody>
      </p:sp>
    </p:spTree>
    <p:extLst>
      <p:ext uri="{BB962C8B-B14F-4D97-AF65-F5344CB8AC3E}">
        <p14:creationId xmlns:p14="http://schemas.microsoft.com/office/powerpoint/2010/main" val="783416529"/>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Leasing/Space Rental </a:t>
            </a:r>
            <a:endParaRPr lang="en-US" dirty="0"/>
          </a:p>
        </p:txBody>
      </p:sp>
      <p:sp>
        <p:nvSpPr>
          <p:cNvPr id="5" name="Content Placeholder 4"/>
          <p:cNvSpPr>
            <a:spLocks noGrp="1"/>
          </p:cNvSpPr>
          <p:nvPr>
            <p:ph sz="quarter" idx="1"/>
          </p:nvPr>
        </p:nvSpPr>
        <p:spPr>
          <a:xfrm>
            <a:off x="301752" y="1452880"/>
            <a:ext cx="3823208" cy="4643120"/>
          </a:xfrm>
        </p:spPr>
        <p:txBody>
          <a:bodyPr>
            <a:normAutofit fontScale="85000" lnSpcReduction="20000"/>
          </a:bodyPr>
          <a:lstStyle/>
          <a:p>
            <a:r>
              <a:rPr lang="en-US" dirty="0" smtClean="0"/>
              <a:t>Areas of the Airport property could be leased out for warehousing</a:t>
            </a:r>
          </a:p>
          <a:p>
            <a:r>
              <a:rPr lang="en-US" dirty="0"/>
              <a:t>T</a:t>
            </a:r>
            <a:r>
              <a:rPr lang="en-US" dirty="0" smtClean="0"/>
              <a:t>emporary structures such as commercial grade tents could rent storage space</a:t>
            </a:r>
          </a:p>
          <a:p>
            <a:r>
              <a:rPr lang="en-US" dirty="0" smtClean="0"/>
              <a:t>Leasing land for animal storage or grazing rights for local livestock owners</a:t>
            </a:r>
          </a:p>
          <a:p>
            <a:r>
              <a:rPr lang="en-US" dirty="0" smtClean="0"/>
              <a:t>Camp area could be developed to allow a group setup for fire crews continuously needing to be on site</a:t>
            </a:r>
          </a:p>
          <a:p>
            <a:endParaRPr lang="en-US" dirty="0"/>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46880" y="2021840"/>
            <a:ext cx="4419600" cy="334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438591"/>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a:xfrm>
            <a:off x="301752" y="1527048"/>
            <a:ext cx="8534400" cy="4721352"/>
          </a:xfrm>
        </p:spPr>
        <p:txBody>
          <a:bodyPr>
            <a:normAutofit fontScale="40000" lnSpcReduction="20000"/>
          </a:bodyPr>
          <a:lstStyle/>
          <a:p>
            <a:r>
              <a:rPr lang="en-US" sz="2500" dirty="0">
                <a:cs typeface="Arial" panose="020B0604020202020204" pitchFamily="34" charset="0"/>
              </a:rPr>
              <a:t>"AirportMPCh1." Union County Oregon. </a:t>
            </a:r>
            <a:r>
              <a:rPr lang="en-US" sz="2500" dirty="0" err="1">
                <a:cs typeface="Arial" panose="020B0604020202020204" pitchFamily="34" charset="0"/>
              </a:rPr>
              <a:t>N.p</a:t>
            </a:r>
            <a:r>
              <a:rPr lang="en-US" sz="2500" dirty="0">
                <a:cs typeface="Arial" panose="020B0604020202020204" pitchFamily="34" charset="0"/>
              </a:rPr>
              <a:t>., Jan. 2015. Web. 24 Aug. 2016.</a:t>
            </a:r>
          </a:p>
          <a:p>
            <a:r>
              <a:rPr lang="en-US" sz="2500" dirty="0">
                <a:cs typeface="Arial" panose="020B0604020202020204" pitchFamily="34" charset="0"/>
              </a:rPr>
              <a:t>"</a:t>
            </a:r>
            <a:r>
              <a:rPr lang="en-US" sz="2500" dirty="0" err="1">
                <a:cs typeface="Arial" panose="020B0604020202020204" pitchFamily="34" charset="0"/>
              </a:rPr>
              <a:t>AirportMPDraftChapters</a:t>
            </a:r>
            <a:r>
              <a:rPr lang="en-US" sz="2500" dirty="0">
                <a:cs typeface="Arial" panose="020B0604020202020204" pitchFamily="34" charset="0"/>
              </a:rPr>
              <a:t>." Union County Oregon. </a:t>
            </a:r>
            <a:r>
              <a:rPr lang="en-US" sz="2500" dirty="0" err="1">
                <a:cs typeface="Arial" panose="020B0604020202020204" pitchFamily="34" charset="0"/>
              </a:rPr>
              <a:t>N.p</a:t>
            </a:r>
            <a:r>
              <a:rPr lang="en-US" sz="2500" dirty="0">
                <a:cs typeface="Arial" panose="020B0604020202020204" pitchFamily="34" charset="0"/>
              </a:rPr>
              <a:t>., </a:t>
            </a:r>
            <a:r>
              <a:rPr lang="en-US" sz="2500" dirty="0" err="1">
                <a:cs typeface="Arial" panose="020B0604020202020204" pitchFamily="34" charset="0"/>
              </a:rPr>
              <a:t>n.d.</a:t>
            </a:r>
            <a:r>
              <a:rPr lang="en-US" sz="2500" dirty="0">
                <a:cs typeface="Arial" panose="020B0604020202020204" pitchFamily="34" charset="0"/>
              </a:rPr>
              <a:t> Web. 24 Aug. 2016.</a:t>
            </a:r>
          </a:p>
          <a:p>
            <a:r>
              <a:rPr lang="en-US" sz="2500" dirty="0">
                <a:cs typeface="Arial" panose="020B0604020202020204" pitchFamily="34" charset="0"/>
              </a:rPr>
              <a:t>"Federal Aviation Administration." Federal Aviation Administration. </a:t>
            </a:r>
            <a:r>
              <a:rPr lang="en-US" sz="2500" dirty="0" err="1">
                <a:cs typeface="Arial" panose="020B0604020202020204" pitchFamily="34" charset="0"/>
              </a:rPr>
              <a:t>N.p</a:t>
            </a:r>
            <a:r>
              <a:rPr lang="en-US" sz="2500" dirty="0">
                <a:cs typeface="Arial" panose="020B0604020202020204" pitchFamily="34" charset="0"/>
              </a:rPr>
              <a:t>., </a:t>
            </a:r>
            <a:r>
              <a:rPr lang="en-US" sz="2500" dirty="0" err="1">
                <a:cs typeface="Arial" panose="020B0604020202020204" pitchFamily="34" charset="0"/>
              </a:rPr>
              <a:t>n.d.</a:t>
            </a:r>
            <a:r>
              <a:rPr lang="en-US" sz="2500" dirty="0">
                <a:cs typeface="Arial" panose="020B0604020202020204" pitchFamily="34" charset="0"/>
              </a:rPr>
              <a:t> Web. 24 Aug. 2016.</a:t>
            </a:r>
          </a:p>
          <a:p>
            <a:r>
              <a:rPr lang="en-US" sz="2500" dirty="0">
                <a:cs typeface="Arial" panose="020B0604020202020204" pitchFamily="34" charset="0"/>
              </a:rPr>
              <a:t>"How Does Security and Baggage Checking Work in Regards to a Private Jet?" Airport. </a:t>
            </a:r>
            <a:r>
              <a:rPr lang="en-US" sz="2500" dirty="0" err="1">
                <a:cs typeface="Arial" panose="020B0604020202020204" pitchFamily="34" charset="0"/>
              </a:rPr>
              <a:t>N.p</a:t>
            </a:r>
            <a:r>
              <a:rPr lang="en-US" sz="2500" dirty="0">
                <a:cs typeface="Arial" panose="020B0604020202020204" pitchFamily="34" charset="0"/>
              </a:rPr>
              <a:t>., 18 Nov. 2014. Web. 24 Aug. </a:t>
            </a:r>
            <a:r>
              <a:rPr lang="en-US" sz="2500" dirty="0" smtClean="0">
                <a:cs typeface="Arial" panose="020B0604020202020204" pitchFamily="34" charset="0"/>
              </a:rPr>
              <a:t>2016.</a:t>
            </a:r>
          </a:p>
          <a:p>
            <a:r>
              <a:rPr lang="en-US" sz="2500" dirty="0" smtClean="0">
                <a:cs typeface="Arial" panose="020B0604020202020204" pitchFamily="34" charset="0"/>
              </a:rPr>
              <a:t>Essential </a:t>
            </a:r>
            <a:r>
              <a:rPr lang="en-US" sz="2500" dirty="0">
                <a:cs typeface="Arial" panose="020B0604020202020204" pitchFamily="34" charset="0"/>
              </a:rPr>
              <a:t>Air Service. (2016, May 17). Retrieved August 5, 2016, from https://www.transportation.gov/policy/aviation-policy/small-community-rural-air-service/essential-air-</a:t>
            </a:r>
            <a:r>
              <a:rPr lang="en-US" sz="2500" dirty="0" smtClean="0">
                <a:cs typeface="Arial" panose="020B0604020202020204" pitchFamily="34" charset="0"/>
              </a:rPr>
              <a:t>service</a:t>
            </a:r>
          </a:p>
          <a:p>
            <a:r>
              <a:rPr lang="en-US" sz="2500" dirty="0">
                <a:cs typeface="Arial" panose="020B0604020202020204" pitchFamily="34" charset="0"/>
              </a:rPr>
              <a:t>Transportation Development - Planning. (2016). Retrieved August 5, 2016, from http://</a:t>
            </a:r>
            <a:r>
              <a:rPr lang="en-US" sz="2500" dirty="0" err="1">
                <a:cs typeface="Arial" panose="020B0604020202020204" pitchFamily="34" charset="0"/>
              </a:rPr>
              <a:t>www.oregon.gov</a:t>
            </a:r>
            <a:r>
              <a:rPr lang="en-US" sz="2500" dirty="0">
                <a:cs typeface="Arial" panose="020B0604020202020204" pitchFamily="34" charset="0"/>
              </a:rPr>
              <a:t>/ODOT/TD/TP/Pages/</a:t>
            </a:r>
            <a:r>
              <a:rPr lang="en-US" sz="2500" dirty="0" err="1" smtClean="0">
                <a:cs typeface="Arial" panose="020B0604020202020204" pitchFamily="34" charset="0"/>
              </a:rPr>
              <a:t>ConnectOR.aspx</a:t>
            </a:r>
            <a:endParaRPr lang="en-US" sz="2500" dirty="0" smtClean="0">
              <a:cs typeface="Arial" panose="020B0604020202020204" pitchFamily="34" charset="0"/>
            </a:endParaRPr>
          </a:p>
          <a:p>
            <a:r>
              <a:rPr lang="en-US" sz="2500" dirty="0" err="1">
                <a:cs typeface="Arial" panose="020B0604020202020204" pitchFamily="34" charset="0"/>
              </a:rPr>
              <a:t>McGlynn</a:t>
            </a:r>
            <a:r>
              <a:rPr lang="en-US" sz="2500" dirty="0">
                <a:cs typeface="Arial" panose="020B0604020202020204" pitchFamily="34" charset="0"/>
              </a:rPr>
              <a:t>, K. (2016). What OPA Membership Does for You! Retrieved August 5, 2016, from http://</a:t>
            </a:r>
            <a:r>
              <a:rPr lang="en-US" sz="2500" dirty="0" err="1">
                <a:cs typeface="Arial" panose="020B0604020202020204" pitchFamily="34" charset="0"/>
              </a:rPr>
              <a:t>www.oregonpilot.org</a:t>
            </a:r>
            <a:r>
              <a:rPr lang="en-US" sz="2500" dirty="0">
                <a:cs typeface="Arial" panose="020B0604020202020204" pitchFamily="34" charset="0"/>
              </a:rPr>
              <a:t>/</a:t>
            </a:r>
            <a:r>
              <a:rPr lang="en-US" sz="2500" dirty="0" err="1" smtClean="0">
                <a:cs typeface="Arial" panose="020B0604020202020204" pitchFamily="34" charset="0"/>
              </a:rPr>
              <a:t>Index.html</a:t>
            </a:r>
            <a:endParaRPr lang="en-US" sz="2500" dirty="0">
              <a:cs typeface="Arial" panose="020B0604020202020204" pitchFamily="34" charset="0"/>
            </a:endParaRPr>
          </a:p>
          <a:p>
            <a:r>
              <a:rPr lang="en-US" sz="2500" dirty="0">
                <a:cs typeface="Arial" panose="020B0604020202020204" pitchFamily="34" charset="0"/>
              </a:rPr>
              <a:t>Alternate Essential Air Service. (2016). Retrieved August 5, 2016, from </a:t>
            </a:r>
            <a:r>
              <a:rPr lang="en-US" sz="2500" dirty="0">
                <a:cs typeface="Arial" panose="020B0604020202020204" pitchFamily="34" charset="0"/>
                <a:hlinkClick r:id="rId2"/>
              </a:rPr>
              <a:t>https://</a:t>
            </a:r>
            <a:r>
              <a:rPr lang="en-US" sz="2500" dirty="0" smtClean="0">
                <a:cs typeface="Arial" panose="020B0604020202020204" pitchFamily="34" charset="0"/>
                <a:hlinkClick r:id="rId2"/>
              </a:rPr>
              <a:t>cms.dot.gov/office-policy/aviation-policy/alternate-essential-air-service</a:t>
            </a:r>
            <a:endParaRPr lang="en-US" sz="2500" dirty="0" smtClean="0">
              <a:cs typeface="Arial" panose="020B0604020202020204" pitchFamily="34" charset="0"/>
            </a:endParaRPr>
          </a:p>
          <a:p>
            <a:r>
              <a:rPr lang="en-US" sz="2500" dirty="0" smtClean="0">
                <a:cs typeface="Arial" panose="020B0604020202020204" pitchFamily="34" charset="0"/>
              </a:rPr>
              <a:t>Fly2lunch.com </a:t>
            </a:r>
            <a:r>
              <a:rPr lang="en-US" sz="2500" dirty="0">
                <a:cs typeface="Arial" panose="020B0604020202020204" pitchFamily="34" charset="0"/>
              </a:rPr>
              <a:t>Nampa Runway Cafe Restaurant Information. (</a:t>
            </a:r>
            <a:r>
              <a:rPr lang="en-US" sz="2500" dirty="0" err="1">
                <a:cs typeface="Arial" panose="020B0604020202020204" pitchFamily="34" charset="0"/>
              </a:rPr>
              <a:t>n.d.</a:t>
            </a:r>
            <a:r>
              <a:rPr lang="en-US" sz="2500" dirty="0">
                <a:cs typeface="Arial" panose="020B0604020202020204" pitchFamily="34" charset="0"/>
              </a:rPr>
              <a:t>). Retrieved August 23, 2016, from </a:t>
            </a:r>
            <a:r>
              <a:rPr lang="en-US" sz="2500" dirty="0">
                <a:cs typeface="Arial" panose="020B0604020202020204" pitchFamily="34" charset="0"/>
                <a:hlinkClick r:id="rId3"/>
              </a:rPr>
              <a:t>http://</a:t>
            </a:r>
            <a:r>
              <a:rPr lang="en-US" sz="2500" dirty="0" smtClean="0">
                <a:cs typeface="Arial" panose="020B0604020202020204" pitchFamily="34" charset="0"/>
                <a:hlinkClick r:id="rId3"/>
              </a:rPr>
              <a:t>www.fly2lunch.com/restaurant.php?rest_id=2679</a:t>
            </a:r>
            <a:endParaRPr lang="en-US" sz="2500" dirty="0" smtClean="0">
              <a:cs typeface="Arial" panose="020B0604020202020204" pitchFamily="34" charset="0"/>
            </a:endParaRPr>
          </a:p>
          <a:p>
            <a:r>
              <a:rPr lang="en-US" sz="2500" dirty="0" err="1">
                <a:cs typeface="Arial" panose="020B0604020202020204" pitchFamily="34" charset="0"/>
              </a:rPr>
              <a:t>Plothoff</a:t>
            </a:r>
            <a:r>
              <a:rPr lang="en-US" sz="2500" dirty="0">
                <a:cs typeface="Arial" panose="020B0604020202020204" pitchFamily="34" charset="0"/>
              </a:rPr>
              <a:t>, G. (2014, January 24). Young Entrepreneur's New Helicopter Business Takes to the Skies Above Santa Barbara. Retrieved August 25, 2016, from </a:t>
            </a:r>
            <a:r>
              <a:rPr lang="en-US" sz="2500" dirty="0">
                <a:cs typeface="Arial" panose="020B0604020202020204" pitchFamily="34" charset="0"/>
                <a:hlinkClick r:id="rId4"/>
              </a:rPr>
              <a:t>https://</a:t>
            </a:r>
            <a:r>
              <a:rPr lang="en-US" sz="2500" dirty="0" smtClean="0">
                <a:cs typeface="Arial" panose="020B0604020202020204" pitchFamily="34" charset="0"/>
                <a:hlinkClick r:id="rId4"/>
              </a:rPr>
              <a:t>www.noozhawk.com/article/santa_barbara_native_launches_nanco_helicopters_business_20140124</a:t>
            </a:r>
            <a:endParaRPr lang="en-US" sz="2500" dirty="0" smtClean="0">
              <a:cs typeface="Arial" panose="020B0604020202020204" pitchFamily="34" charset="0"/>
            </a:endParaRPr>
          </a:p>
          <a:p>
            <a:r>
              <a:rPr lang="en-US" sz="2500" dirty="0">
                <a:cs typeface="Arial" panose="020B0604020202020204" pitchFamily="34" charset="0"/>
              </a:rPr>
              <a:t>Rubenstein, R. (2016). How to Start a Business in an Airport. Retrieved August 24, 2016, from http://smallbusiness.chron.com/start-business-airport-43159.html</a:t>
            </a:r>
            <a:endParaRPr lang="en-US" sz="2500" dirty="0" smtClean="0">
              <a:cs typeface="Arial" panose="020B0604020202020204" pitchFamily="34" charset="0"/>
            </a:endParaRPr>
          </a:p>
          <a:p>
            <a:r>
              <a:rPr lang="en-US" sz="2500" dirty="0" smtClean="0">
                <a:cs typeface="Arial" panose="020B0604020202020204" pitchFamily="34" charset="0"/>
              </a:rPr>
              <a:t>Ryman</a:t>
            </a:r>
            <a:r>
              <a:rPr lang="en-US" sz="2500" dirty="0">
                <a:cs typeface="Arial" panose="020B0604020202020204" pitchFamily="34" charset="0"/>
              </a:rPr>
              <a:t>, R. (2015, January 13). Hills, airport gift shop and Packers have long history. Retrieved August 23, 2016, from </a:t>
            </a:r>
            <a:r>
              <a:rPr lang="en-US" sz="2500" dirty="0">
                <a:cs typeface="Arial" panose="020B0604020202020204" pitchFamily="34" charset="0"/>
                <a:hlinkClick r:id="rId5"/>
              </a:rPr>
              <a:t>http://</a:t>
            </a:r>
            <a:r>
              <a:rPr lang="en-US" sz="2500" dirty="0" smtClean="0">
                <a:cs typeface="Arial" panose="020B0604020202020204" pitchFamily="34" charset="0"/>
                <a:hlinkClick r:id="rId5"/>
              </a:rPr>
              <a:t>www.greenbaypressgazette.com/story/money/2015/01/10/hills-airport-gift-shop-packers-long-history/21519385/</a:t>
            </a:r>
            <a:endParaRPr lang="en-US" sz="2500" dirty="0" smtClean="0">
              <a:cs typeface="Arial" panose="020B0604020202020204" pitchFamily="34" charset="0"/>
            </a:endParaRPr>
          </a:p>
          <a:p>
            <a:r>
              <a:rPr lang="en-US" sz="2500" dirty="0" smtClean="0">
                <a:cs typeface="Arial" panose="020B0604020202020204" pitchFamily="34" charset="0"/>
              </a:rPr>
              <a:t>W</a:t>
            </a:r>
            <a:r>
              <a:rPr lang="en-US" sz="2500" dirty="0">
                <a:cs typeface="Arial" panose="020B0604020202020204" pitchFamily="34" charset="0"/>
              </a:rPr>
              <a:t>. (2012). Economic Impact: Central Wisconsin Airport. Retrieved August 16, 2016, from </a:t>
            </a:r>
            <a:r>
              <a:rPr lang="en-US" sz="2500" dirty="0">
                <a:cs typeface="Arial" panose="020B0604020202020204" pitchFamily="34" charset="0"/>
                <a:hlinkClick r:id="rId6"/>
              </a:rPr>
              <a:t>http://</a:t>
            </a:r>
            <a:r>
              <a:rPr lang="en-US" sz="2500" dirty="0" smtClean="0">
                <a:cs typeface="Arial" panose="020B0604020202020204" pitchFamily="34" charset="0"/>
                <a:hlinkClick r:id="rId6"/>
              </a:rPr>
              <a:t>wisconsindot.gov/Documents/projects/multimodal/air/cwa-eis.pdf</a:t>
            </a:r>
            <a:endParaRPr lang="en-US" sz="2500" dirty="0" smtClean="0">
              <a:cs typeface="Arial" panose="020B0604020202020204" pitchFamily="34" charset="0"/>
            </a:endParaRPr>
          </a:p>
          <a:p>
            <a:r>
              <a:rPr lang="en-US" dirty="0" smtClean="0"/>
              <a:t>NASA </a:t>
            </a:r>
            <a:r>
              <a:rPr lang="en-US" dirty="0"/>
              <a:t>Glenn takes aim at developing a hybrid plane. (2016). Retrieved August 5, 2016, from </a:t>
            </a:r>
            <a:r>
              <a:rPr lang="en-US" dirty="0">
                <a:hlinkClick r:id="rId7"/>
              </a:rPr>
              <a:t>http://</a:t>
            </a:r>
            <a:r>
              <a:rPr lang="en-US" dirty="0" smtClean="0">
                <a:hlinkClick r:id="rId7"/>
              </a:rPr>
              <a:t>www.crainscleveland.com/article/20160131/NEWS/160129764/nasa-glenn-takes-aim-at-developing-a-hybrid-plane</a:t>
            </a:r>
            <a:endParaRPr lang="en-US" dirty="0" smtClean="0"/>
          </a:p>
          <a:p>
            <a:r>
              <a:rPr lang="en-US" dirty="0" smtClean="0"/>
              <a:t>Indianapolis </a:t>
            </a:r>
            <a:r>
              <a:rPr lang="en-US" dirty="0"/>
              <a:t>International Airport. (</a:t>
            </a:r>
            <a:r>
              <a:rPr lang="en-US" dirty="0" err="1"/>
              <a:t>n.d.</a:t>
            </a:r>
            <a:r>
              <a:rPr lang="en-US" dirty="0"/>
              <a:t>). Retrieved August 1, 2016, from </a:t>
            </a:r>
            <a:r>
              <a:rPr lang="en-US" dirty="0">
                <a:hlinkClick r:id="rId8"/>
              </a:rPr>
              <a:t>http://</a:t>
            </a:r>
            <a:r>
              <a:rPr lang="en-US" dirty="0" smtClean="0">
                <a:hlinkClick r:id="rId8"/>
              </a:rPr>
              <a:t>business.ind.com/employment_business/airService.aspx</a:t>
            </a:r>
            <a:endParaRPr lang="en-US" dirty="0" smtClean="0"/>
          </a:p>
          <a:p>
            <a:r>
              <a:rPr lang="en-US" dirty="0" smtClean="0"/>
              <a:t>Air </a:t>
            </a:r>
            <a:r>
              <a:rPr lang="en-US" dirty="0"/>
              <a:t>Transport. (</a:t>
            </a:r>
            <a:r>
              <a:rPr lang="en-US" dirty="0" err="1"/>
              <a:t>n.d.</a:t>
            </a:r>
            <a:r>
              <a:rPr lang="en-US" dirty="0"/>
              <a:t>). Retrieved August 4, 2016, from </a:t>
            </a:r>
            <a:r>
              <a:rPr lang="en-US" dirty="0">
                <a:hlinkClick r:id="rId9"/>
              </a:rPr>
              <a:t>https://</a:t>
            </a:r>
            <a:r>
              <a:rPr lang="en-US" dirty="0" smtClean="0">
                <a:hlinkClick r:id="rId9"/>
              </a:rPr>
              <a:t>people.hofstra.edu/geotrans/eng/ch3en/conc3en/ch3c5en.html</a:t>
            </a:r>
            <a:endParaRPr lang="en-US" dirty="0" smtClean="0"/>
          </a:p>
          <a:p>
            <a:r>
              <a:rPr lang="en-US" dirty="0" smtClean="0"/>
              <a:t>Air </a:t>
            </a:r>
            <a:r>
              <a:rPr lang="en-US" dirty="0"/>
              <a:t>Cargo Industry. (</a:t>
            </a:r>
            <a:r>
              <a:rPr lang="en-US" dirty="0" err="1"/>
              <a:t>n.d.</a:t>
            </a:r>
            <a:r>
              <a:rPr lang="en-US" dirty="0"/>
              <a:t>). Retrieved August 5, 2016, from http://www.dot.ca.gov/hq/tpp/offices/ogm/key_reports_files/National, </a:t>
            </a:r>
            <a:r>
              <a:rPr lang="en-US"/>
              <a:t>Technical </a:t>
            </a:r>
            <a:r>
              <a:rPr lang="en-US" smtClean="0"/>
              <a:t>studies/Air_Cargo_industry_overview.pdf</a:t>
            </a:r>
          </a:p>
          <a:p>
            <a:r>
              <a:rPr lang="en-US" smtClean="0"/>
              <a:t>About </a:t>
            </a:r>
            <a:r>
              <a:rPr lang="en-US" dirty="0"/>
              <a:t>Us. (</a:t>
            </a:r>
            <a:r>
              <a:rPr lang="en-US" dirty="0" err="1"/>
              <a:t>n.d.</a:t>
            </a:r>
            <a:r>
              <a:rPr lang="en-US" dirty="0"/>
              <a:t>). Retrieved August 2, 2016, from https://www.hybridairvehicles.com/about-us</a:t>
            </a:r>
          </a:p>
          <a:p>
            <a:pPr marL="0" indent="0">
              <a:buNone/>
            </a:pP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1634255010"/>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297815"/>
            <a:ext cx="45656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705119"/>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Services</a:t>
            </a:r>
            <a:endParaRPr lang="en-US" dirty="0"/>
          </a:p>
        </p:txBody>
      </p:sp>
      <p:sp>
        <p:nvSpPr>
          <p:cNvPr id="3" name="Content Placeholder 2"/>
          <p:cNvSpPr>
            <a:spLocks noGrp="1"/>
          </p:cNvSpPr>
          <p:nvPr>
            <p:ph sz="quarter" idx="1"/>
          </p:nvPr>
        </p:nvSpPr>
        <p:spPr>
          <a:xfrm>
            <a:off x="301752" y="1527048"/>
            <a:ext cx="8534400" cy="4751832"/>
          </a:xfrm>
        </p:spPr>
        <p:txBody>
          <a:bodyPr>
            <a:normAutofit lnSpcReduction="10000"/>
          </a:bodyPr>
          <a:lstStyle/>
          <a:p>
            <a:r>
              <a:rPr lang="en-US" dirty="0"/>
              <a:t>General Aviation Airport Category (Cat III, Regional GA)</a:t>
            </a:r>
          </a:p>
          <a:p>
            <a:r>
              <a:rPr lang="en-US" dirty="0"/>
              <a:t>No Air Traffic Control Tower at Airport</a:t>
            </a:r>
          </a:p>
          <a:p>
            <a:r>
              <a:rPr lang="en-US" dirty="0"/>
              <a:t>Flight Service Station (FSS) support provided by McMinnville FSS (MMV)</a:t>
            </a:r>
          </a:p>
          <a:p>
            <a:r>
              <a:rPr lang="en-US" dirty="0"/>
              <a:t>Approach/Departure radar service provided by Seattle Air Route Traffic Control Center (ARTCC)</a:t>
            </a:r>
          </a:p>
          <a:p>
            <a:r>
              <a:rPr lang="en-US" dirty="0" err="1"/>
              <a:t>Rwy</a:t>
            </a:r>
            <a:r>
              <a:rPr lang="en-US" dirty="0"/>
              <a:t> 12-30: 6,260’ x 100’</a:t>
            </a:r>
          </a:p>
          <a:p>
            <a:r>
              <a:rPr lang="en-US" dirty="0" err="1"/>
              <a:t>Rwy</a:t>
            </a:r>
            <a:r>
              <a:rPr lang="en-US" dirty="0"/>
              <a:t> 16-34:  3,876’ x 60’</a:t>
            </a:r>
          </a:p>
          <a:p>
            <a:r>
              <a:rPr lang="en-US" dirty="0"/>
              <a:t>Aviation Gas (</a:t>
            </a:r>
            <a:r>
              <a:rPr lang="en-US" dirty="0" err="1"/>
              <a:t>AvGas</a:t>
            </a:r>
            <a:r>
              <a:rPr lang="en-US" dirty="0"/>
              <a:t>) and Jet Fuel (Jet-A) on site</a:t>
            </a:r>
          </a:p>
          <a:p>
            <a:r>
              <a:rPr lang="en-US" dirty="0"/>
              <a:t>Major Airframe &amp; Power plant Services on site</a:t>
            </a:r>
          </a:p>
          <a:p>
            <a:endParaRPr lang="en-US" dirty="0"/>
          </a:p>
        </p:txBody>
      </p:sp>
    </p:spTree>
    <p:extLst>
      <p:ext uri="{BB962C8B-B14F-4D97-AF65-F5344CB8AC3E}">
        <p14:creationId xmlns:p14="http://schemas.microsoft.com/office/powerpoint/2010/main" val="273178544"/>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Runway Design Code</a:t>
            </a:r>
            <a:br>
              <a:rPr lang="en-US" sz="1800" dirty="0"/>
            </a:br>
            <a:r>
              <a:rPr lang="en-US" sz="1800" dirty="0"/>
              <a:t>Table 1-1 Aircraft Approach Category</a:t>
            </a:r>
            <a:br>
              <a:rPr lang="en-US" sz="1800" dirty="0"/>
            </a:br>
            <a:r>
              <a:rPr lang="en-US" sz="1800" dirty="0"/>
              <a:t>(La Grande/Union County Airport qualifies for section in green)</a:t>
            </a:r>
          </a:p>
        </p:txBody>
      </p:sp>
      <p:pic>
        <p:nvPicPr>
          <p:cNvPr id="307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bwMode="auto">
          <a:xfrm>
            <a:off x="438587" y="1679390"/>
            <a:ext cx="8230313" cy="42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423"/>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Runway Design Code</a:t>
            </a:r>
            <a:br>
              <a:rPr lang="en-US" sz="1800" dirty="0"/>
            </a:br>
            <a:r>
              <a:rPr lang="en-US" sz="1800" dirty="0"/>
              <a:t>Table 1-2 Airplane Design Group</a:t>
            </a:r>
            <a:br>
              <a:rPr lang="en-US" sz="1800" dirty="0"/>
            </a:br>
            <a:r>
              <a:rPr lang="en-US" sz="1800" dirty="0"/>
              <a:t>(La Grande/Union County Airport qualifies for section in green)</a:t>
            </a:r>
          </a:p>
        </p:txBody>
      </p:sp>
      <p:pic>
        <p:nvPicPr>
          <p:cNvPr id="4098"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bwMode="auto">
          <a:xfrm>
            <a:off x="637373" y="1618615"/>
            <a:ext cx="783274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616457"/>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Runway Design Code </a:t>
            </a:r>
            <a:r>
              <a:rPr lang="en-US" dirty="0" smtClean="0"/>
              <a:t>C-IV</a:t>
            </a:r>
            <a:endParaRPr lang="en-US" dirty="0"/>
          </a:p>
        </p:txBody>
      </p:sp>
      <p:sp>
        <p:nvSpPr>
          <p:cNvPr id="3" name="Content Placeholder 2"/>
          <p:cNvSpPr>
            <a:spLocks noGrp="1"/>
          </p:cNvSpPr>
          <p:nvPr>
            <p:ph sz="quarter" idx="1"/>
          </p:nvPr>
        </p:nvSpPr>
        <p:spPr/>
        <p:txBody>
          <a:bodyPr/>
          <a:lstStyle/>
          <a:p>
            <a:r>
              <a:rPr lang="en-US" dirty="0"/>
              <a:t>La Grande/Union County Airport Qualifies as a Runway Design Code of C-IV</a:t>
            </a:r>
          </a:p>
          <a:p>
            <a:r>
              <a:rPr lang="en-US" dirty="0"/>
              <a:t>Normal Code for C-IV Mandates the Runway width of 150 </a:t>
            </a:r>
            <a:r>
              <a:rPr lang="en-US" dirty="0" err="1"/>
              <a:t>ft</a:t>
            </a:r>
            <a:endParaRPr lang="en-US" dirty="0"/>
          </a:p>
          <a:p>
            <a:r>
              <a:rPr lang="en-US" dirty="0"/>
              <a:t>Having Aircraft under a maximum certified takeoff weight of 150,000 </a:t>
            </a:r>
            <a:r>
              <a:rPr lang="en-US" dirty="0" err="1"/>
              <a:t>lbs</a:t>
            </a:r>
            <a:r>
              <a:rPr lang="en-US" dirty="0"/>
              <a:t> or less allows for a runway width of 100 </a:t>
            </a:r>
            <a:r>
              <a:rPr lang="en-US" dirty="0" err="1"/>
              <a:t>ft</a:t>
            </a:r>
            <a:r>
              <a:rPr lang="en-US" dirty="0"/>
              <a:t> width a 20 </a:t>
            </a:r>
            <a:r>
              <a:rPr lang="en-US" dirty="0" err="1"/>
              <a:t>ft</a:t>
            </a:r>
            <a:r>
              <a:rPr lang="en-US" dirty="0"/>
              <a:t> shoulder width</a:t>
            </a:r>
          </a:p>
          <a:p>
            <a:endParaRPr lang="en-US" dirty="0"/>
          </a:p>
        </p:txBody>
      </p:sp>
    </p:spTree>
    <p:extLst>
      <p:ext uri="{BB962C8B-B14F-4D97-AF65-F5344CB8AC3E}">
        <p14:creationId xmlns:p14="http://schemas.microsoft.com/office/powerpoint/2010/main" val="1746083343"/>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Boeing 737-600</a:t>
            </a:r>
          </a:p>
        </p:txBody>
      </p:sp>
      <p:sp>
        <p:nvSpPr>
          <p:cNvPr id="5" name="Content Placeholder 4"/>
          <p:cNvSpPr>
            <a:spLocks noGrp="1"/>
          </p:cNvSpPr>
          <p:nvPr>
            <p:ph sz="half" idx="1"/>
          </p:nvPr>
        </p:nvSpPr>
        <p:spPr/>
        <p:txBody>
          <a:bodyPr>
            <a:normAutofit fontScale="92500"/>
          </a:bodyPr>
          <a:lstStyle/>
          <a:p>
            <a:r>
              <a:rPr lang="en-US" dirty="0"/>
              <a:t>Airport in its current set up could accommodate Boeing 737-600</a:t>
            </a:r>
          </a:p>
          <a:p>
            <a:r>
              <a:rPr lang="en-US" dirty="0"/>
              <a:t>A passenger certified seating capacity of 149</a:t>
            </a:r>
          </a:p>
          <a:p>
            <a:r>
              <a:rPr lang="en-US" dirty="0"/>
              <a:t>Maximum Take Off Weight of 145,500 </a:t>
            </a:r>
            <a:r>
              <a:rPr lang="en-US" dirty="0" err="1"/>
              <a:t>lbs</a:t>
            </a:r>
            <a:endParaRPr lang="en-US" dirty="0"/>
          </a:p>
          <a:p>
            <a:r>
              <a:rPr lang="en-US" dirty="0"/>
              <a:t>Required Take Off Distance is 5,300 </a:t>
            </a:r>
            <a:r>
              <a:rPr lang="en-US" dirty="0" err="1"/>
              <a:t>ft</a:t>
            </a:r>
            <a:r>
              <a:rPr lang="en-US" dirty="0"/>
              <a:t> (1,616 m)</a:t>
            </a:r>
          </a:p>
          <a:p>
            <a:r>
              <a:rPr lang="en-US" dirty="0"/>
              <a:t>Required Landing Distance is 4,402 </a:t>
            </a:r>
            <a:r>
              <a:rPr lang="en-US" dirty="0" err="1"/>
              <a:t>ft</a:t>
            </a:r>
            <a:r>
              <a:rPr lang="en-US" dirty="0"/>
              <a:t> (1,342 m)</a:t>
            </a:r>
          </a:p>
          <a:p>
            <a:endParaRPr lang="en-US" dirty="0"/>
          </a:p>
        </p:txBody>
      </p:sp>
      <p:pic>
        <p:nvPicPr>
          <p:cNvPr id="5122"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441847"/>
            <a:ext cx="4038600" cy="254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545862"/>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Cessna 208B Caravan</a:t>
            </a:r>
          </a:p>
        </p:txBody>
      </p:sp>
      <p:sp>
        <p:nvSpPr>
          <p:cNvPr id="3" name="Content Placeholder 2"/>
          <p:cNvSpPr>
            <a:spLocks noGrp="1"/>
          </p:cNvSpPr>
          <p:nvPr>
            <p:ph sz="half" idx="1"/>
          </p:nvPr>
        </p:nvSpPr>
        <p:spPr>
          <a:xfrm>
            <a:off x="301752" y="1371600"/>
            <a:ext cx="4038600" cy="4958080"/>
          </a:xfrm>
        </p:spPr>
        <p:txBody>
          <a:bodyPr>
            <a:normAutofit fontScale="62500" lnSpcReduction="20000"/>
          </a:bodyPr>
          <a:lstStyle/>
          <a:p>
            <a:r>
              <a:rPr lang="en-US" sz="2700" dirty="0"/>
              <a:t>Commercial service plane recommendation would be the Cessna 208B Caravan – the same type of plane that is flying daily between Pendleton and Portland</a:t>
            </a:r>
          </a:p>
          <a:p>
            <a:r>
              <a:rPr lang="en-US" sz="2700" dirty="0"/>
              <a:t>Less than 10 passengers per flight would not require TSA security screening</a:t>
            </a:r>
          </a:p>
          <a:p>
            <a:r>
              <a:rPr lang="en-US" sz="2700" dirty="0"/>
              <a:t>Has a Max Take Off Weight of 8,000 </a:t>
            </a:r>
            <a:r>
              <a:rPr lang="en-US" sz="2700" dirty="0" err="1"/>
              <a:t>lbs</a:t>
            </a:r>
            <a:r>
              <a:rPr lang="en-US" sz="2700" dirty="0"/>
              <a:t> – providing the ability to carry both passengers and mail or other cargo at the same time</a:t>
            </a:r>
          </a:p>
          <a:p>
            <a:r>
              <a:rPr lang="en-US" sz="2700" dirty="0"/>
              <a:t>Seaport Air may be able to add La Grande/Union County Airport into their flight schedule</a:t>
            </a:r>
          </a:p>
          <a:p>
            <a:r>
              <a:rPr lang="en-US" sz="2700" dirty="0"/>
              <a:t>Seaport Air receives money funded from a government Essential Air Service Subsidy of $1.8 million each year so this service can be provided</a:t>
            </a:r>
          </a:p>
          <a:p>
            <a:endParaRPr lang="en-US" dirty="0"/>
          </a:p>
          <a:p>
            <a:endParaRPr lang="en-US" dirty="0"/>
          </a:p>
        </p:txBody>
      </p:sp>
      <p:pic>
        <p:nvPicPr>
          <p:cNvPr id="614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139348"/>
            <a:ext cx="4038600" cy="314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959577"/>
      </p:ext>
    </p:extLst>
  </p:cSld>
  <p:clrMapOvr>
    <a:masterClrMapping/>
  </p:clrMapOvr>
  <p:transition xmlns:p14="http://schemas.microsoft.com/office/powerpoint/2010/main"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8971</TotalTime>
  <Words>5839</Words>
  <Application>Microsoft Macintosh PowerPoint</Application>
  <PresentationFormat>On-screen Show (4:3)</PresentationFormat>
  <Paragraphs>211</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Team Members Bob Harmon, Vanessa Church, Candice Castro, and Trevor Smith</vt:lpstr>
      <vt:lpstr>Airport Configuration and Supported Activity </vt:lpstr>
      <vt:lpstr>PowerPoint Presentation</vt:lpstr>
      <vt:lpstr>Flight Services</vt:lpstr>
      <vt:lpstr>Runway Design Code Table 1-1 Aircraft Approach Category (La Grande/Union County Airport qualifies for section in green)</vt:lpstr>
      <vt:lpstr>Runway Design Code Table 1-2 Airplane Design Group (La Grande/Union County Airport qualifies for section in green)</vt:lpstr>
      <vt:lpstr>Runway Design Code C-IV</vt:lpstr>
      <vt:lpstr>Boeing 737-600</vt:lpstr>
      <vt:lpstr>Cessna 208B Caravan</vt:lpstr>
      <vt:lpstr>Additional Government Subsidies</vt:lpstr>
      <vt:lpstr>Essential Air Service (EAS)</vt:lpstr>
      <vt:lpstr>Alternative EAS</vt:lpstr>
      <vt:lpstr>State Subsidies</vt:lpstr>
      <vt:lpstr>Local Subsidies</vt:lpstr>
      <vt:lpstr>Hybrid Offerings</vt:lpstr>
      <vt:lpstr>Airline Operations</vt:lpstr>
      <vt:lpstr>Hybrid Offerings</vt:lpstr>
      <vt:lpstr>Hybrid Air</vt:lpstr>
      <vt:lpstr>The Possible “Hybrid” Future </vt:lpstr>
      <vt:lpstr>Potential Economic Boosters for Airport</vt:lpstr>
      <vt:lpstr>Aviation Fuel Services</vt:lpstr>
      <vt:lpstr>Helicopter Touring</vt:lpstr>
      <vt:lpstr>Restaurant or Café on Site</vt:lpstr>
      <vt:lpstr>Other Small Airports benefiting from Café on site </vt:lpstr>
      <vt:lpstr>Union County/La Grande Gift Shop</vt:lpstr>
      <vt:lpstr>Union County/La Grande Gift Shop</vt:lpstr>
      <vt:lpstr>Gift Shop’s Effect on Local businesses</vt:lpstr>
      <vt:lpstr>Land Leasing/Space Rental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Government Subsidies</dc:title>
  <dc:creator>Christine Church</dc:creator>
  <cp:lastModifiedBy>Christine Church</cp:lastModifiedBy>
  <cp:revision>69</cp:revision>
  <dcterms:created xsi:type="dcterms:W3CDTF">2016-08-02T18:55:47Z</dcterms:created>
  <dcterms:modified xsi:type="dcterms:W3CDTF">2016-08-30T04:01:55Z</dcterms:modified>
</cp:coreProperties>
</file>