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6" r:id="rId4"/>
    <p:sldId id="263" r:id="rId5"/>
    <p:sldId id="264" r:id="rId6"/>
    <p:sldId id="258" r:id="rId7"/>
    <p:sldId id="261" r:id="rId8"/>
    <p:sldId id="260" r:id="rId9"/>
    <p:sldId id="259" r:id="rId10"/>
    <p:sldId id="265"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23" autoAdjust="0"/>
    <p:restoredTop sz="94660"/>
  </p:normalViewPr>
  <p:slideViewPr>
    <p:cSldViewPr snapToGrid="0">
      <p:cViewPr varScale="1">
        <p:scale>
          <a:sx n="88" d="100"/>
          <a:sy n="88" d="100"/>
        </p:scale>
        <p:origin x="12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4287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Date Placeholder 2"/>
          <p:cNvSpPr>
            <a:spLocks noGrp="1"/>
          </p:cNvSpPr>
          <p:nvPr>
            <p:ph type="dt" sz="half" idx="10"/>
          </p:nvPr>
        </p:nvSpPr>
        <p:spPr/>
        <p:txBody>
          <a:bodyPr/>
          <a:lstStyle/>
          <a:p>
            <a:fld id="{E16D410B-DAA7-4D53-8611-DA2E0493A549}"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208892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4212496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559973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2641318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1984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75987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13602175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4092374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4225581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D410B-DAA7-4D53-8611-DA2E0493A549}"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3518763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6D410B-DAA7-4D53-8611-DA2E0493A549}"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758296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6D410B-DAA7-4D53-8611-DA2E0493A549}"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1886018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6D410B-DAA7-4D53-8611-DA2E0493A549}"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1876152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D410B-DAA7-4D53-8611-DA2E0493A549}"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350077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D410B-DAA7-4D53-8611-DA2E0493A549}"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194139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16D410B-DAA7-4D53-8611-DA2E0493A549}"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0DDEF9-93F1-4701-A3A1-368C0AB44CBA}" type="slidenum">
              <a:rPr lang="en-US" smtClean="0"/>
              <a:t>‹#›</a:t>
            </a:fld>
            <a:endParaRPr lang="en-US"/>
          </a:p>
        </p:txBody>
      </p:sp>
    </p:spTree>
    <p:extLst>
      <p:ext uri="{BB962C8B-B14F-4D97-AF65-F5344CB8AC3E}">
        <p14:creationId xmlns:p14="http://schemas.microsoft.com/office/powerpoint/2010/main" val="4241987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16D410B-DAA7-4D53-8611-DA2E0493A549}" type="datetimeFigureOut">
              <a:rPr lang="en-US" smtClean="0"/>
              <a:t>8/31/2017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70DDEF9-93F1-4701-A3A1-368C0AB44CBA}" type="slidenum">
              <a:rPr lang="en-US" smtClean="0"/>
              <a:t>‹#›</a:t>
            </a:fld>
            <a:endParaRPr lang="en-US"/>
          </a:p>
        </p:txBody>
      </p:sp>
    </p:spTree>
    <p:extLst>
      <p:ext uri="{BB962C8B-B14F-4D97-AF65-F5344CB8AC3E}">
        <p14:creationId xmlns:p14="http://schemas.microsoft.com/office/powerpoint/2010/main" val="373911145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png"/><Relationship Id="rId5" Type="http://schemas.openxmlformats.org/officeDocument/2006/relationships/hyperlink" Target="http://www.justintarte.com/2014/10/10-things-id-like-to-see-in-every.html"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3684A-DDD3-48B8-B65A-8A190F3B60B2}"/>
              </a:ext>
            </a:extLst>
          </p:cNvPr>
          <p:cNvSpPr>
            <a:spLocks noGrp="1"/>
          </p:cNvSpPr>
          <p:nvPr>
            <p:ph type="ctrTitle"/>
          </p:nvPr>
        </p:nvSpPr>
        <p:spPr>
          <a:xfrm>
            <a:off x="684212" y="685799"/>
            <a:ext cx="11218754" cy="2971801"/>
          </a:xfrm>
        </p:spPr>
        <p:txBody>
          <a:bodyPr>
            <a:normAutofit/>
          </a:bodyPr>
          <a:lstStyle/>
          <a:p>
            <a:r>
              <a:rPr lang="en-US" sz="4000" dirty="0">
                <a:solidFill>
                  <a:srgbClr val="002060"/>
                </a:solidFill>
                <a:latin typeface="Arial Black" panose="020B0A04020102020204" pitchFamily="34" charset="0"/>
              </a:rPr>
              <a:t>Klamath County School District</a:t>
            </a:r>
          </a:p>
        </p:txBody>
      </p:sp>
      <p:sp>
        <p:nvSpPr>
          <p:cNvPr id="3" name="Subtitle 2">
            <a:extLst>
              <a:ext uri="{FF2B5EF4-FFF2-40B4-BE49-F238E27FC236}">
                <a16:creationId xmlns:a16="http://schemas.microsoft.com/office/drawing/2014/main" id="{4004C1D7-715D-4D0B-AE60-3437E5CBD57D}"/>
              </a:ext>
            </a:extLst>
          </p:cNvPr>
          <p:cNvSpPr>
            <a:spLocks noGrp="1"/>
          </p:cNvSpPr>
          <p:nvPr>
            <p:ph type="subTitle" idx="1"/>
          </p:nvPr>
        </p:nvSpPr>
        <p:spPr/>
        <p:txBody>
          <a:bodyPr>
            <a:normAutofit/>
          </a:bodyPr>
          <a:lstStyle/>
          <a:p>
            <a:pPr algn="ctr"/>
            <a:r>
              <a:rPr lang="en-US" sz="3200" dirty="0">
                <a:latin typeface="Arial Black" panose="020B0A04020102020204" pitchFamily="34" charset="0"/>
              </a:rPr>
              <a:t>Child Care Center</a:t>
            </a:r>
          </a:p>
          <a:p>
            <a:pPr algn="ctr"/>
            <a:endParaRPr lang="en-US" sz="3200" dirty="0">
              <a:latin typeface="Arial Black" panose="020B0A04020102020204" pitchFamily="34" charset="0"/>
            </a:endParaRPr>
          </a:p>
          <a:p>
            <a:endParaRPr lang="en-US" sz="3200" dirty="0">
              <a:latin typeface="Arial Black" panose="020B0A04020102020204" pitchFamily="34" charset="0"/>
            </a:endParaRPr>
          </a:p>
        </p:txBody>
      </p:sp>
      <p:pic>
        <p:nvPicPr>
          <p:cNvPr id="9" name="Audio 8">
            <a:hlinkClick r:id="" action="ppaction://media"/>
            <a:extLst>
              <a:ext uri="{FF2B5EF4-FFF2-40B4-BE49-F238E27FC236}">
                <a16:creationId xmlns:a16="http://schemas.microsoft.com/office/drawing/2014/main" id="{FAA39863-9686-4186-9935-185AF41829A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631363547"/>
      </p:ext>
    </p:extLst>
  </p:cSld>
  <p:clrMapOvr>
    <a:masterClrMapping/>
  </p:clrMapOvr>
  <mc:AlternateContent xmlns:mc="http://schemas.openxmlformats.org/markup-compatibility/2006" xmlns:p14="http://schemas.microsoft.com/office/powerpoint/2010/main">
    <mc:Choice Requires="p14">
      <p:transition spd="slow" p14:dur="2000" advTm="5857"/>
    </mc:Choice>
    <mc:Fallback xmlns="">
      <p:transition spd="slow" advTm="58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 name="Rectangle 103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ln>
            <a:noFill/>
          </a:ln>
          <a:effectLst/>
        </p:spPr>
      </p:sp>
      <p:grpSp>
        <p:nvGrpSpPr>
          <p:cNvPr id="78" name="Group 77"/>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79" name="Straight Connector 78"/>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85" name="Rectangle 8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88" name="Straight Connector 87"/>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4" name="Rectangle 9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070923" cy="6858000"/>
          </a:xfrm>
          <a:prstGeom prst="rect">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MCj04315520000[1]">
            <a:extLst>
              <a:ext uri="{FF2B5EF4-FFF2-40B4-BE49-F238E27FC236}">
                <a16:creationId xmlns:a16="http://schemas.microsoft.com/office/drawing/2014/main" id="{4B75992C-56B5-4E92-B3D7-BC63146F81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08" y="489453"/>
            <a:ext cx="2795614" cy="2795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MCj04315520000[1]">
            <a:extLst>
              <a:ext uri="{FF2B5EF4-FFF2-40B4-BE49-F238E27FC236}">
                <a16:creationId xmlns:a16="http://schemas.microsoft.com/office/drawing/2014/main" id="{C23C1B27-6D22-4227-B759-1B1C8B372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42" y="3589020"/>
            <a:ext cx="2784347" cy="27843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MCj04315520000[1]">
            <a:extLst>
              <a:ext uri="{FF2B5EF4-FFF2-40B4-BE49-F238E27FC236}">
                <a16:creationId xmlns:a16="http://schemas.microsoft.com/office/drawing/2014/main" id="{8F303AAD-B966-4CF0-BE2E-D5627262E3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0129" y="1228565"/>
            <a:ext cx="457200" cy="70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219BA15C-4C41-43EA-9086-D87402E96E31}"/>
              </a:ext>
            </a:extLst>
          </p:cNvPr>
          <p:cNvSpPr>
            <a:spLocks noGrp="1"/>
          </p:cNvSpPr>
          <p:nvPr>
            <p:ph type="body" idx="1"/>
          </p:nvPr>
        </p:nvSpPr>
        <p:spPr>
          <a:xfrm>
            <a:off x="4552378" y="685800"/>
            <a:ext cx="6952234" cy="3615267"/>
          </a:xfrm>
        </p:spPr>
        <p:txBody>
          <a:bodyPr vert="horz" lIns="91440" tIns="45720" rIns="91440" bIns="45720" rtlCol="0" anchor="ctr">
            <a:normAutofit lnSpcReduction="10000"/>
          </a:bodyPr>
          <a:lstStyle/>
          <a:p>
            <a:pPr>
              <a:lnSpc>
                <a:spcPct val="90000"/>
              </a:lnSpc>
              <a:buFont typeface="Wingdings 3" panose="05040102010807070707" pitchFamily="18" charset="2"/>
              <a:buChar char=""/>
            </a:pPr>
            <a:r>
              <a:rPr lang="en-US" sz="1600" b="1" dirty="0"/>
              <a:t>Fee Schedule</a:t>
            </a:r>
          </a:p>
          <a:p>
            <a:pPr>
              <a:lnSpc>
                <a:spcPct val="90000"/>
              </a:lnSpc>
              <a:buFont typeface="Wingdings 3" panose="05040102010807070707" pitchFamily="18" charset="2"/>
              <a:buChar char=""/>
            </a:pPr>
            <a:r>
              <a:rPr lang="en-US" sz="1600" dirty="0"/>
              <a:t>Fees for child care will be assessed using an hourly or monthly rate. If your child is enrolled in the center full time you will be charged the monthly rate. If your child is enrolled in the center part time you will be charged the hourly rate. Each parent is expected to talk with the director to determine the appropriate fees. </a:t>
            </a:r>
          </a:p>
          <a:p>
            <a:pPr>
              <a:lnSpc>
                <a:spcPct val="90000"/>
              </a:lnSpc>
              <a:buFont typeface="Wingdings 3" panose="05040102010807070707" pitchFamily="18" charset="2"/>
              <a:buChar char=""/>
            </a:pPr>
            <a:r>
              <a:rPr lang="en-US" sz="1600" dirty="0"/>
              <a:t>Our fees are:</a:t>
            </a:r>
          </a:p>
          <a:p>
            <a:pPr>
              <a:lnSpc>
                <a:spcPct val="90000"/>
              </a:lnSpc>
              <a:buFont typeface="Wingdings 3" panose="05040102010807070707" pitchFamily="18" charset="2"/>
              <a:buChar char=""/>
            </a:pPr>
            <a:r>
              <a:rPr lang="en-US" sz="1600" dirty="0"/>
              <a:t>Full time (136-184 hours) – $575.00 per month</a:t>
            </a:r>
          </a:p>
          <a:p>
            <a:pPr>
              <a:lnSpc>
                <a:spcPct val="90000"/>
              </a:lnSpc>
              <a:buFont typeface="Wingdings 3" panose="05040102010807070707" pitchFamily="18" charset="2"/>
              <a:buChar char=""/>
            </a:pPr>
            <a:r>
              <a:rPr lang="en-US" sz="1600" dirty="0"/>
              <a:t>  	Part time (1-135 hours) – $4.50 per hour</a:t>
            </a:r>
          </a:p>
          <a:p>
            <a:pPr>
              <a:lnSpc>
                <a:spcPct val="90000"/>
              </a:lnSpc>
              <a:buFont typeface="Wingdings 3" panose="05040102010807070707" pitchFamily="18" charset="2"/>
              <a:buChar char=""/>
            </a:pPr>
            <a:endParaRPr lang="en-US" sz="1600" dirty="0"/>
          </a:p>
          <a:p>
            <a:pPr>
              <a:lnSpc>
                <a:spcPct val="90000"/>
              </a:lnSpc>
              <a:buFont typeface="Wingdings 3" panose="05040102010807070707" pitchFamily="18" charset="2"/>
              <a:buChar char=""/>
            </a:pPr>
            <a:r>
              <a:rPr lang="en-US" sz="1600" b="1" dirty="0">
                <a:solidFill>
                  <a:schemeClr val="bg1"/>
                </a:solidFill>
              </a:rPr>
              <a:t>Hours of Operation</a:t>
            </a:r>
          </a:p>
          <a:p>
            <a:pPr>
              <a:lnSpc>
                <a:spcPct val="90000"/>
              </a:lnSpc>
              <a:buFont typeface="Wingdings 3" panose="05040102010807070707" pitchFamily="18" charset="2"/>
              <a:buChar char=""/>
            </a:pPr>
            <a:r>
              <a:rPr lang="en-US" sz="1600" dirty="0"/>
              <a:t>7:00 am – 6:00 pm</a:t>
            </a:r>
          </a:p>
          <a:p>
            <a:pPr>
              <a:lnSpc>
                <a:spcPct val="90000"/>
              </a:lnSpc>
              <a:buFont typeface="Wingdings 3" panose="05040102010807070707" pitchFamily="18" charset="2"/>
              <a:buChar char=""/>
            </a:pPr>
            <a:endParaRPr lang="en-US" sz="1600" dirty="0"/>
          </a:p>
        </p:txBody>
      </p:sp>
      <p:pic>
        <p:nvPicPr>
          <p:cNvPr id="2" name="Audio 1">
            <a:hlinkClick r:id="" action="ppaction://media"/>
            <a:extLst>
              <a:ext uri="{FF2B5EF4-FFF2-40B4-BE49-F238E27FC236}">
                <a16:creationId xmlns:a16="http://schemas.microsoft.com/office/drawing/2014/main" id="{BF5CE79C-06DC-48EC-9138-179D699D118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002215341"/>
      </p:ext>
    </p:extLst>
  </p:cSld>
  <p:clrMapOvr>
    <a:masterClrMapping/>
  </p:clrMapOvr>
  <mc:AlternateContent xmlns:mc="http://schemas.openxmlformats.org/markup-compatibility/2006">
    <mc:Choice xmlns:p14="http://schemas.microsoft.com/office/powerpoint/2010/main" Requires="p14">
      <p:transition spd="slow" p14:dur="2000" advTm="23928"/>
    </mc:Choice>
    <mc:Fallback>
      <p:transition spd="slow" advTm="23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CF0A2-17BD-4B60-BD27-E0BE7B3E8CD5}"/>
              </a:ext>
            </a:extLst>
          </p:cNvPr>
          <p:cNvSpPr>
            <a:spLocks noGrp="1"/>
          </p:cNvSpPr>
          <p:nvPr>
            <p:ph type="title"/>
          </p:nvPr>
        </p:nvSpPr>
        <p:spPr>
          <a:xfrm>
            <a:off x="407767" y="122275"/>
            <a:ext cx="10058400" cy="749595"/>
          </a:xfrm>
        </p:spPr>
        <p:txBody>
          <a:bodyPr/>
          <a:lstStyle/>
          <a:p>
            <a:r>
              <a:rPr lang="en-US" dirty="0"/>
              <a:t>Market Overview</a:t>
            </a:r>
          </a:p>
        </p:txBody>
      </p:sp>
      <p:sp>
        <p:nvSpPr>
          <p:cNvPr id="3" name="Text Placeholder 2">
            <a:extLst>
              <a:ext uri="{FF2B5EF4-FFF2-40B4-BE49-F238E27FC236}">
                <a16:creationId xmlns:a16="http://schemas.microsoft.com/office/drawing/2014/main" id="{DEF2ABAE-EE9B-445A-BC63-CACEF04224EF}"/>
              </a:ext>
            </a:extLst>
          </p:cNvPr>
          <p:cNvSpPr>
            <a:spLocks noGrp="1"/>
          </p:cNvSpPr>
          <p:nvPr>
            <p:ph type="body" idx="1"/>
          </p:nvPr>
        </p:nvSpPr>
        <p:spPr>
          <a:xfrm>
            <a:off x="407767" y="744278"/>
            <a:ext cx="8535988" cy="5752215"/>
          </a:xfrm>
        </p:spPr>
        <p:txBody>
          <a:bodyPr anchor="t">
            <a:normAutofit lnSpcReduction="10000"/>
          </a:bodyPr>
          <a:lstStyle/>
          <a:p>
            <a:r>
              <a:rPr lang="en-US" dirty="0">
                <a:solidFill>
                  <a:srgbClr val="FF0000"/>
                </a:solidFill>
                <a:latin typeface="Arial" panose="020B0604020202020204" pitchFamily="34" charset="0"/>
                <a:cs typeface="Arial" panose="020B0604020202020204" pitchFamily="34" charset="0"/>
              </a:rPr>
              <a:t>Relevant Market Size</a:t>
            </a:r>
          </a:p>
          <a:p>
            <a:r>
              <a:rPr lang="en-US" sz="1600" dirty="0">
                <a:solidFill>
                  <a:schemeClr val="bg1"/>
                </a:solidFill>
                <a:latin typeface="Arial" panose="020B0604020202020204" pitchFamily="34" charset="0"/>
                <a:cs typeface="Arial" panose="020B0604020202020204" pitchFamily="34" charset="0"/>
              </a:rPr>
              <a:t>Our relevant market size is the annual revenue that our company could attain if we owned 100% market share.</a:t>
            </a:r>
          </a:p>
          <a:p>
            <a:r>
              <a:rPr lang="en-US" sz="1600" dirty="0">
                <a:solidFill>
                  <a:schemeClr val="bg1"/>
                </a:solidFill>
                <a:latin typeface="Arial" panose="020B0604020202020204" pitchFamily="34" charset="0"/>
                <a:cs typeface="Arial" panose="020B0604020202020204" pitchFamily="34" charset="0"/>
              </a:rPr>
              <a:t>We are looking to serve up to 20 families</a:t>
            </a:r>
          </a:p>
          <a:p>
            <a:r>
              <a:rPr lang="en-US" sz="1600" dirty="0">
                <a:solidFill>
                  <a:schemeClr val="bg1"/>
                </a:solidFill>
                <a:latin typeface="Arial" panose="020B0604020202020204" pitchFamily="34" charset="0"/>
                <a:cs typeface="Arial" panose="020B0604020202020204" pitchFamily="34" charset="0"/>
              </a:rPr>
              <a:t>They could expect to spend approximately $7000</a:t>
            </a:r>
          </a:p>
          <a:p>
            <a:r>
              <a:rPr lang="en-US" sz="1600" dirty="0">
                <a:solidFill>
                  <a:schemeClr val="bg1"/>
                </a:solidFill>
                <a:latin typeface="Arial" panose="020B0604020202020204" pitchFamily="34" charset="0"/>
                <a:cs typeface="Arial" panose="020B0604020202020204" pitchFamily="34" charset="0"/>
              </a:rPr>
              <a:t>Giving our annual income of approximately $140,000</a:t>
            </a:r>
          </a:p>
          <a:p>
            <a:r>
              <a:rPr lang="en-US" dirty="0">
                <a:solidFill>
                  <a:srgbClr val="FF0000"/>
                </a:solidFill>
                <a:latin typeface="Arial" panose="020B0604020202020204" pitchFamily="34" charset="0"/>
                <a:cs typeface="Arial" panose="020B0604020202020204" pitchFamily="34" charset="0"/>
              </a:rPr>
              <a:t>Target Customers</a:t>
            </a:r>
          </a:p>
          <a:p>
            <a:r>
              <a:rPr lang="en-US" sz="1600" dirty="0">
                <a:solidFill>
                  <a:schemeClr val="bg1"/>
                </a:solidFill>
                <a:latin typeface="Arial" panose="020B0604020202020204" pitchFamily="34" charset="0"/>
                <a:cs typeface="Arial" panose="020B0604020202020204" pitchFamily="34" charset="0"/>
              </a:rPr>
              <a:t>Age: 15-50</a:t>
            </a:r>
          </a:p>
          <a:p>
            <a:r>
              <a:rPr lang="en-US" sz="1600" dirty="0">
                <a:solidFill>
                  <a:schemeClr val="bg1"/>
                </a:solidFill>
                <a:latin typeface="Arial" panose="020B0604020202020204" pitchFamily="34" charset="0"/>
                <a:cs typeface="Arial" panose="020B0604020202020204" pitchFamily="34" charset="0"/>
              </a:rPr>
              <a:t>Income: 0-$60,000</a:t>
            </a:r>
          </a:p>
          <a:p>
            <a:r>
              <a:rPr lang="en-US" sz="1600" dirty="0">
                <a:solidFill>
                  <a:schemeClr val="bg1"/>
                </a:solidFill>
                <a:latin typeface="Arial" panose="020B0604020202020204" pitchFamily="34" charset="0"/>
                <a:cs typeface="Arial" panose="020B0604020202020204" pitchFamily="34" charset="0"/>
              </a:rPr>
              <a:t>Location: Klamath Falls, Or  </a:t>
            </a:r>
          </a:p>
          <a:p>
            <a:r>
              <a:rPr lang="en-US" sz="1600" dirty="0">
                <a:solidFill>
                  <a:schemeClr val="bg1"/>
                </a:solidFill>
                <a:latin typeface="Arial" panose="020B0604020202020204" pitchFamily="34" charset="0"/>
                <a:cs typeface="Arial" panose="020B0604020202020204" pitchFamily="34" charset="0"/>
              </a:rPr>
              <a:t>Occupation: Students/Professionals</a:t>
            </a:r>
          </a:p>
          <a:p>
            <a:r>
              <a:rPr lang="en-US" sz="1600" dirty="0">
                <a:solidFill>
                  <a:schemeClr val="bg1"/>
                </a:solidFill>
                <a:latin typeface="Arial" panose="020B0604020202020204" pitchFamily="34" charset="0"/>
                <a:cs typeface="Arial" panose="020B0604020202020204" pitchFamily="34" charset="0"/>
              </a:rPr>
              <a:t>Language: English</a:t>
            </a:r>
          </a:p>
          <a:p>
            <a:r>
              <a:rPr lang="en-US" sz="1600" dirty="0">
                <a:solidFill>
                  <a:schemeClr val="bg1"/>
                </a:solidFill>
                <a:latin typeface="Arial" panose="020B0604020202020204" pitchFamily="34" charset="0"/>
                <a:cs typeface="Arial" panose="020B0604020202020204" pitchFamily="34" charset="0"/>
              </a:rPr>
              <a:t>Education: High School/College</a:t>
            </a:r>
          </a:p>
          <a:p>
            <a:r>
              <a:rPr lang="en-US" dirty="0">
                <a:solidFill>
                  <a:srgbClr val="FF0000"/>
                </a:solidFill>
                <a:latin typeface="Arial" panose="020B0604020202020204" pitchFamily="34" charset="0"/>
                <a:cs typeface="Arial" panose="020B0604020202020204" pitchFamily="34" charset="0"/>
              </a:rPr>
              <a:t>Promotion Plan</a:t>
            </a:r>
            <a:br>
              <a:rPr lang="en-US" dirty="0">
                <a:solidFill>
                  <a:srgbClr val="FF0000"/>
                </a:solidFill>
                <a:latin typeface="Arial" panose="020B0604020202020204" pitchFamily="34" charset="0"/>
                <a:cs typeface="Arial" panose="020B0604020202020204" pitchFamily="34" charset="0"/>
              </a:rPr>
            </a:br>
            <a:r>
              <a:rPr lang="en-US" sz="1600" dirty="0">
                <a:solidFill>
                  <a:schemeClr val="bg1"/>
                </a:solidFill>
                <a:latin typeface="Arial" panose="020B0604020202020204" pitchFamily="34" charset="0"/>
                <a:cs typeface="Arial" panose="020B0604020202020204" pitchFamily="34" charset="0"/>
              </a:rPr>
              <a:t>Online Marketing: Get more organic visits from search engines</a:t>
            </a:r>
          </a:p>
          <a:p>
            <a:r>
              <a:rPr lang="en-US" sz="1600" dirty="0">
                <a:solidFill>
                  <a:schemeClr val="bg1"/>
                </a:solidFill>
                <a:latin typeface="Arial" panose="020B0604020202020204" pitchFamily="34" charset="0"/>
                <a:cs typeface="Arial" panose="020B0604020202020204" pitchFamily="34" charset="0"/>
              </a:rPr>
              <a:t>Keywords: Child Care, Schools, Klamath County</a:t>
            </a:r>
          </a:p>
          <a:p>
            <a:endParaRPr lang="en-US"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latin typeface="Arial" panose="020B0604020202020204" pitchFamily="34" charset="0"/>
              <a:cs typeface="Arial" panose="020B0604020202020204" pitchFamily="34" charset="0"/>
            </a:endParaRPr>
          </a:p>
          <a:p>
            <a:endParaRPr lang="en-US" sz="1800" dirty="0">
              <a:solidFill>
                <a:schemeClr val="bg1"/>
              </a:solidFill>
              <a:latin typeface="Arial" panose="020B0604020202020204" pitchFamily="34" charset="0"/>
              <a:cs typeface="Arial" panose="020B0604020202020204" pitchFamily="34" charset="0"/>
            </a:endParaRPr>
          </a:p>
        </p:txBody>
      </p:sp>
      <p:pic>
        <p:nvPicPr>
          <p:cNvPr id="9" name="Audio 8">
            <a:hlinkClick r:id="" action="ppaction://media"/>
            <a:extLst>
              <a:ext uri="{FF2B5EF4-FFF2-40B4-BE49-F238E27FC236}">
                <a16:creationId xmlns:a16="http://schemas.microsoft.com/office/drawing/2014/main" id="{EDB3E8FB-3859-46B3-BC0D-3410328C665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361837799"/>
      </p:ext>
    </p:extLst>
  </p:cSld>
  <p:clrMapOvr>
    <a:masterClrMapping/>
  </p:clrMapOvr>
  <mc:AlternateContent xmlns:mc="http://schemas.openxmlformats.org/markup-compatibility/2006">
    <mc:Choice xmlns:p14="http://schemas.microsoft.com/office/powerpoint/2010/main" Requires="p14">
      <p:transition spd="slow" p14:dur="2000" advTm="46310"/>
    </mc:Choice>
    <mc:Fallback>
      <p:transition spd="slow" advTm="4631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CAA1-028E-48AE-9539-96FBF28EFC8D}"/>
              </a:ext>
            </a:extLst>
          </p:cNvPr>
          <p:cNvSpPr>
            <a:spLocks noGrp="1"/>
          </p:cNvSpPr>
          <p:nvPr>
            <p:ph type="title"/>
          </p:nvPr>
        </p:nvSpPr>
        <p:spPr>
          <a:xfrm>
            <a:off x="684213" y="685800"/>
            <a:ext cx="10058400" cy="940981"/>
          </a:xfrm>
        </p:spPr>
        <p:txBody>
          <a:bodyPr/>
          <a:lstStyle/>
          <a:p>
            <a:r>
              <a:rPr lang="en-US" dirty="0"/>
              <a:t>Situational ANALYSIS</a:t>
            </a:r>
          </a:p>
        </p:txBody>
      </p:sp>
      <p:sp>
        <p:nvSpPr>
          <p:cNvPr id="3" name="Text Placeholder 2">
            <a:extLst>
              <a:ext uri="{FF2B5EF4-FFF2-40B4-BE49-F238E27FC236}">
                <a16:creationId xmlns:a16="http://schemas.microsoft.com/office/drawing/2014/main" id="{27E5B2D7-E251-46A1-B715-FB6F83E666B8}"/>
              </a:ext>
            </a:extLst>
          </p:cNvPr>
          <p:cNvSpPr>
            <a:spLocks noGrp="1"/>
          </p:cNvSpPr>
          <p:nvPr>
            <p:ph type="body" idx="1"/>
          </p:nvPr>
        </p:nvSpPr>
        <p:spPr>
          <a:xfrm>
            <a:off x="684213" y="1488558"/>
            <a:ext cx="8535988" cy="4431414"/>
          </a:xfrm>
        </p:spPr>
        <p:txBody>
          <a:bodyPr anchor="t"/>
          <a:lstStyle/>
          <a:p>
            <a:r>
              <a:rPr lang="en-US" dirty="0"/>
              <a:t>KCSD Child Care Center opened its doors in 2006.  It was primarily for the teen parents attending high school.  It also provided care for the teachers and staff of the Klamath County School District.  As the teen parenting numbers started to drop in the Klamath County Schools, it was opened to the public in 2013.  </a:t>
            </a:r>
          </a:p>
          <a:p>
            <a:r>
              <a:rPr lang="en-US" dirty="0"/>
              <a:t>In that time the KCSD Child Care Center decided to make it different than the other child care centers in Klamath Falls, by incorporating student aides to help attain a 1:1 ratio.  One child per student or adult.</a:t>
            </a:r>
          </a:p>
          <a:p>
            <a:r>
              <a:rPr lang="en-US" dirty="0"/>
              <a:t>With this 1:1 ration versus the 4:1 ratio (4 adults to 1 child) it became apparent that parents would rather have their child with someone all day who is devoted their learning needs.</a:t>
            </a:r>
          </a:p>
        </p:txBody>
      </p:sp>
      <p:pic>
        <p:nvPicPr>
          <p:cNvPr id="8" name="Audio 7">
            <a:hlinkClick r:id="" action="ppaction://media"/>
            <a:extLst>
              <a:ext uri="{FF2B5EF4-FFF2-40B4-BE49-F238E27FC236}">
                <a16:creationId xmlns:a16="http://schemas.microsoft.com/office/drawing/2014/main" id="{E999A919-3048-4FA2-8799-71DD877E5D2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933307677"/>
      </p:ext>
    </p:extLst>
  </p:cSld>
  <p:clrMapOvr>
    <a:masterClrMapping/>
  </p:clrMapOvr>
  <mc:AlternateContent xmlns:mc="http://schemas.openxmlformats.org/markup-compatibility/2006" xmlns:p14="http://schemas.microsoft.com/office/powerpoint/2010/main">
    <mc:Choice Requires="p14">
      <p:transition spd="slow" p14:dur="2000" advTm="45102"/>
    </mc:Choice>
    <mc:Fallback xmlns="">
      <p:transition spd="slow" advTm="45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3E682-B6A6-497F-9773-BE5BF4E811CC}"/>
              </a:ext>
            </a:extLst>
          </p:cNvPr>
          <p:cNvSpPr>
            <a:spLocks noGrp="1"/>
          </p:cNvSpPr>
          <p:nvPr>
            <p:ph type="title"/>
          </p:nvPr>
        </p:nvSpPr>
        <p:spPr>
          <a:xfrm>
            <a:off x="684213" y="185468"/>
            <a:ext cx="10058400" cy="685800"/>
          </a:xfrm>
        </p:spPr>
        <p:txBody>
          <a:bodyPr anchor="t">
            <a:normAutofit fontScale="90000"/>
          </a:bodyPr>
          <a:lstStyle/>
          <a:p>
            <a:r>
              <a:rPr lang="en-US" dirty="0"/>
              <a:t>Mission Statement</a:t>
            </a:r>
            <a:br>
              <a:rPr lang="en-US" sz="1400" dirty="0"/>
            </a:br>
            <a:endParaRPr lang="en-US" sz="1400" dirty="0"/>
          </a:p>
        </p:txBody>
      </p:sp>
      <p:sp>
        <p:nvSpPr>
          <p:cNvPr id="3" name="Text Placeholder 2">
            <a:extLst>
              <a:ext uri="{FF2B5EF4-FFF2-40B4-BE49-F238E27FC236}">
                <a16:creationId xmlns:a16="http://schemas.microsoft.com/office/drawing/2014/main" id="{9E1ACEB9-D9AF-428E-81F6-9D9B84BDC9D1}"/>
              </a:ext>
            </a:extLst>
          </p:cNvPr>
          <p:cNvSpPr>
            <a:spLocks noGrp="1"/>
          </p:cNvSpPr>
          <p:nvPr>
            <p:ph type="body" idx="1"/>
          </p:nvPr>
        </p:nvSpPr>
        <p:spPr>
          <a:xfrm>
            <a:off x="684213" y="776377"/>
            <a:ext cx="8535988" cy="5650302"/>
          </a:xfrm>
        </p:spPr>
        <p:txBody>
          <a:bodyPr anchor="t">
            <a:normAutofit fontScale="85000" lnSpcReduction="10000"/>
          </a:bodyPr>
          <a:lstStyle/>
          <a:p>
            <a:r>
              <a:rPr lang="en-US" sz="1800" dirty="0">
                <a:solidFill>
                  <a:schemeClr val="bg1"/>
                </a:solidFill>
                <a:latin typeface="Arial" panose="020B0604020202020204" pitchFamily="34" charset="0"/>
                <a:cs typeface="Arial" panose="020B0604020202020204" pitchFamily="34" charset="0"/>
              </a:rPr>
              <a:t>Our goal is to be supportive of the physical, emotional, social and mental development of each child. We believe that every child deserves to be treated with unconditional love and respect regardless of physical ability. We consider each child to be a unique and worthy individual, deserving of individualized development zone proximity planning and instruction. It is through this kind of assessment that our staff is able to formulate the best curricular activities for your child’s individual learning. With this in mind we highly encourage each family to become actively involved with your child’s early learning and participate in their educational planning with us. This belief is also extended to our parents and staff members. </a:t>
            </a:r>
          </a:p>
          <a:p>
            <a:r>
              <a:rPr lang="en-US" sz="1800" dirty="0">
                <a:solidFill>
                  <a:schemeClr val="bg1"/>
                </a:solidFill>
                <a:latin typeface="Arial" panose="020B0604020202020204" pitchFamily="34" charset="0"/>
                <a:cs typeface="Arial" panose="020B0604020202020204" pitchFamily="34" charset="0"/>
              </a:rPr>
              <a:t>We are dedicated to the success of the child care center. Our goal is to provide you, as parents, with a high quality center where your child can grow and develop during the hours that they are separated from you. With this in mind, the Klamath County School District has opted to utilize the Creative Curriculum series and tailor activities geared toward each individual child. We are also utilizing the Teaching Strategies Gold program to ensure your child is met with the appropriate level of instruction for their particular point of development. </a:t>
            </a:r>
          </a:p>
          <a:p>
            <a:r>
              <a:rPr lang="en-US" sz="1800" dirty="0">
                <a:solidFill>
                  <a:schemeClr val="bg1"/>
                </a:solidFill>
                <a:latin typeface="Arial" panose="020B0604020202020204" pitchFamily="34" charset="0"/>
                <a:cs typeface="Arial" panose="020B0604020202020204" pitchFamily="34" charset="0"/>
              </a:rPr>
              <a:t>As a staff we are committed to providing you the best possible child care experience you can have as a parent. In order to do this, KCSD encourages our staff to participate in staff development on a regular basis. You will notice that we have several late starts in order to provide additional staff training as well as two additional closure dates in order to accommodate the need for training.  </a:t>
            </a:r>
          </a:p>
          <a:p>
            <a:r>
              <a:rPr lang="en-US" sz="1800" dirty="0">
                <a:solidFill>
                  <a:schemeClr val="bg1"/>
                </a:solidFill>
                <a:latin typeface="Arial" panose="020B0604020202020204" pitchFamily="34" charset="0"/>
                <a:cs typeface="Arial" panose="020B0604020202020204" pitchFamily="34" charset="0"/>
              </a:rPr>
              <a:t>The KCSD Child Care Center is committed to working with our families in order to promote not only child care services, but connections to community agencies with the intent of ensuring your child is receiving supported services from our program to enhance any other services you may be seeking outside of child care. We will work with community agencies in order to assist you in reducing the number of appointments you must be absent for by offering an area for you to meet with these agencies such as Early Intervention, Cocoon, WIC, Healthy Families, and Early Head Start. </a:t>
            </a:r>
          </a:p>
          <a:p>
            <a:endParaRPr lang="en-US" sz="1800" dirty="0"/>
          </a:p>
          <a:p>
            <a:endParaRPr lang="en-US" dirty="0"/>
          </a:p>
        </p:txBody>
      </p:sp>
      <p:pic>
        <p:nvPicPr>
          <p:cNvPr id="8" name="Audio 7">
            <a:hlinkClick r:id="" action="ppaction://media"/>
            <a:extLst>
              <a:ext uri="{FF2B5EF4-FFF2-40B4-BE49-F238E27FC236}">
                <a16:creationId xmlns:a16="http://schemas.microsoft.com/office/drawing/2014/main" id="{539C2769-B526-48EA-A238-51B6BBC22D1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222818711"/>
      </p:ext>
    </p:extLst>
  </p:cSld>
  <p:clrMapOvr>
    <a:masterClrMapping/>
  </p:clrMapOvr>
  <mc:AlternateContent xmlns:mc="http://schemas.openxmlformats.org/markup-compatibility/2006">
    <mc:Choice xmlns:p14="http://schemas.microsoft.com/office/powerpoint/2010/main" Requires="p14">
      <p:transition spd="slow" p14:dur="2000" advTm="15575"/>
    </mc:Choice>
    <mc:Fallback>
      <p:transition spd="slow" advTm="15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7E9D-4C54-4870-88D9-3281B07A4761}"/>
              </a:ext>
            </a:extLst>
          </p:cNvPr>
          <p:cNvSpPr>
            <a:spLocks noGrp="1"/>
          </p:cNvSpPr>
          <p:nvPr>
            <p:ph type="title"/>
          </p:nvPr>
        </p:nvSpPr>
        <p:spPr>
          <a:xfrm>
            <a:off x="237644" y="138616"/>
            <a:ext cx="8534400" cy="1507067"/>
          </a:xfrm>
        </p:spPr>
        <p:txBody>
          <a:bodyPr/>
          <a:lstStyle/>
          <a:p>
            <a:r>
              <a:rPr lang="en-US" dirty="0"/>
              <a:t>Competitive Analysis</a:t>
            </a:r>
          </a:p>
        </p:txBody>
      </p:sp>
      <p:sp>
        <p:nvSpPr>
          <p:cNvPr id="3" name="TextBox 2">
            <a:extLst>
              <a:ext uri="{FF2B5EF4-FFF2-40B4-BE49-F238E27FC236}">
                <a16:creationId xmlns:a16="http://schemas.microsoft.com/office/drawing/2014/main" id="{DBC52E28-A272-48C8-9F85-C6E93545A85D}"/>
              </a:ext>
            </a:extLst>
          </p:cNvPr>
          <p:cNvSpPr txBox="1"/>
          <p:nvPr/>
        </p:nvSpPr>
        <p:spPr>
          <a:xfrm>
            <a:off x="531627" y="1752008"/>
            <a:ext cx="9654364" cy="3970318"/>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The following is an overview of Klamath County Child Care's competitors. </a:t>
            </a:r>
          </a:p>
          <a:p>
            <a:r>
              <a:rPr lang="en-US" dirty="0">
                <a:solidFill>
                  <a:schemeClr val="bg1"/>
                </a:solidFill>
                <a:latin typeface="Arial" panose="020B0604020202020204" pitchFamily="34" charset="0"/>
                <a:cs typeface="Arial" panose="020B0604020202020204" pitchFamily="34" charset="0"/>
              </a:rPr>
              <a:t>Direct Competitors The following companies are our direct competitors. </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Direct Competitor #1: Tiny Hopefuls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o Competitor's Overview: Tiny Hopefuls Day Care-Serves children from 2 years old to 5 year </a:t>
            </a:r>
            <a:r>
              <a:rPr lang="en-US" dirty="0" err="1">
                <a:solidFill>
                  <a:schemeClr val="bg1"/>
                </a:solidFill>
                <a:latin typeface="Arial" panose="020B0604020202020204" pitchFamily="34" charset="0"/>
                <a:cs typeface="Arial" panose="020B0604020202020204" pitchFamily="34" charset="0"/>
              </a:rPr>
              <a:t>olds</a:t>
            </a:r>
            <a:r>
              <a:rPr lang="en-US" dirty="0">
                <a:solidFill>
                  <a:schemeClr val="bg1"/>
                </a:solidFill>
                <a:latin typeface="Arial" panose="020B0604020202020204" pitchFamily="34" charset="0"/>
                <a:cs typeface="Arial" panose="020B0604020202020204" pitchFamily="34" charset="0"/>
              </a:rPr>
              <a:t> Pre-School </a:t>
            </a:r>
            <a:r>
              <a:rPr lang="en-US" dirty="0" err="1">
                <a:solidFill>
                  <a:schemeClr val="bg1"/>
                </a:solidFill>
                <a:latin typeface="Arial" panose="020B0604020202020204" pitchFamily="34" charset="0"/>
                <a:cs typeface="Arial" panose="020B0604020202020204" pitchFamily="34" charset="0"/>
              </a:rPr>
              <a:t>Curriculm</a:t>
            </a:r>
            <a:r>
              <a:rPr lang="en-US" dirty="0">
                <a:solidFill>
                  <a:schemeClr val="bg1"/>
                </a:solidFill>
                <a:latin typeface="Arial" panose="020B0604020202020204" pitchFamily="34" charset="0"/>
                <a:cs typeface="Arial" panose="020B0604020202020204" pitchFamily="34" charset="0"/>
              </a:rPr>
              <a:t> Been in business since 1980 Hours of operation Monday – Friday 7:00 am- 6:00 pm Price: $5.00 p/h </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Direct Competitor #2: Our Place To Grow </a:t>
            </a:r>
          </a:p>
          <a:p>
            <a:r>
              <a:rPr lang="en-US" dirty="0">
                <a:solidFill>
                  <a:schemeClr val="bg1"/>
                </a:solidFill>
                <a:latin typeface="Arial" panose="020B0604020202020204" pitchFamily="34" charset="0"/>
                <a:cs typeface="Arial" panose="020B0604020202020204" pitchFamily="34" charset="0"/>
              </a:rPr>
              <a:t>o Competitor's Overview: Serves children from 6 weeks to 12 years Uses Creative Kaleidoscope Curriculum</a:t>
            </a:r>
          </a:p>
          <a:p>
            <a:r>
              <a:rPr lang="en-US" dirty="0">
                <a:solidFill>
                  <a:schemeClr val="bg1"/>
                </a:solidFill>
                <a:latin typeface="Arial" panose="020B0604020202020204" pitchFamily="34" charset="0"/>
                <a:cs typeface="Arial" panose="020B0604020202020204" pitchFamily="34" charset="0"/>
              </a:rPr>
              <a:t>Been in business since 2001 Hours of operation Monday-Friday 6:30am- 6:00 pm Prices Vary depending on age and hours. Averages to about $800 for Pre-School and kindergarten and $1400 a month for those in care full time</a:t>
            </a:r>
          </a:p>
        </p:txBody>
      </p:sp>
      <p:pic>
        <p:nvPicPr>
          <p:cNvPr id="4" name="Audio 3">
            <a:hlinkClick r:id="" action="ppaction://media"/>
            <a:extLst>
              <a:ext uri="{FF2B5EF4-FFF2-40B4-BE49-F238E27FC236}">
                <a16:creationId xmlns:a16="http://schemas.microsoft.com/office/drawing/2014/main" id="{42799199-B39F-47E1-9511-455E430A2DB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06186430"/>
      </p:ext>
    </p:extLst>
  </p:cSld>
  <p:clrMapOvr>
    <a:masterClrMapping/>
  </p:clrMapOvr>
  <mc:AlternateContent xmlns:mc="http://schemas.openxmlformats.org/markup-compatibility/2006">
    <mc:Choice xmlns:p14="http://schemas.microsoft.com/office/powerpoint/2010/main" Requires="p14">
      <p:transition spd="slow" p14:dur="2000" advTm="42486"/>
    </mc:Choice>
    <mc:Fallback>
      <p:transition spd="slow" advTm="42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7E9D-4C54-4870-88D9-3281B07A4761}"/>
              </a:ext>
            </a:extLst>
          </p:cNvPr>
          <p:cNvSpPr>
            <a:spLocks noGrp="1"/>
          </p:cNvSpPr>
          <p:nvPr>
            <p:ph type="title"/>
          </p:nvPr>
        </p:nvSpPr>
        <p:spPr>
          <a:xfrm>
            <a:off x="237644" y="138616"/>
            <a:ext cx="8534400" cy="1507067"/>
          </a:xfrm>
        </p:spPr>
        <p:txBody>
          <a:bodyPr/>
          <a:lstStyle/>
          <a:p>
            <a:r>
              <a:rPr lang="en-US" dirty="0"/>
              <a:t>Competitive Analysis</a:t>
            </a:r>
          </a:p>
        </p:txBody>
      </p:sp>
      <p:sp>
        <p:nvSpPr>
          <p:cNvPr id="3" name="TextBox 2">
            <a:extLst>
              <a:ext uri="{FF2B5EF4-FFF2-40B4-BE49-F238E27FC236}">
                <a16:creationId xmlns:a16="http://schemas.microsoft.com/office/drawing/2014/main" id="{DBC52E28-A272-48C8-9F85-C6E93545A85D}"/>
              </a:ext>
            </a:extLst>
          </p:cNvPr>
          <p:cNvSpPr txBox="1"/>
          <p:nvPr/>
        </p:nvSpPr>
        <p:spPr>
          <a:xfrm>
            <a:off x="446567" y="1209748"/>
            <a:ext cx="9654364" cy="5078313"/>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 Direct Competitor #3: Miss </a:t>
            </a:r>
            <a:r>
              <a:rPr lang="en-US" dirty="0" err="1">
                <a:solidFill>
                  <a:schemeClr val="bg1"/>
                </a:solidFill>
                <a:latin typeface="Arial" panose="020B0604020202020204" pitchFamily="34" charset="0"/>
                <a:cs typeface="Arial" panose="020B0604020202020204" pitchFamily="34" charset="0"/>
              </a:rPr>
              <a:t>Muffett's</a:t>
            </a:r>
            <a:r>
              <a:rPr lang="en-US" dirty="0">
                <a:solidFill>
                  <a:schemeClr val="bg1"/>
                </a:solidFill>
                <a:latin typeface="Arial" panose="020B0604020202020204" pitchFamily="34" charset="0"/>
                <a:cs typeface="Arial" panose="020B0604020202020204" pitchFamily="34" charset="0"/>
              </a:rPr>
              <a:t> Learning Center o Competitor's Overview: Center-Serves children from 6 weeks to 7 years Provides Pre-School and Kindergarten Classes In Business since 1980 Hours of operation 6:30 am to 6:00 pm Price: Varies depending on age and care. Average for preschool and Kindergarten $700 per month and $1000 for daycare services for infants and toddlers</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Competitive Advantages:</a:t>
            </a: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Klamath County Child Care is positioned to outperform competitors for the following reasons:</a:t>
            </a:r>
          </a:p>
          <a:p>
            <a:endParaRPr lang="en-US" dirty="0">
              <a:solidFill>
                <a:schemeClr val="bg1"/>
              </a:solidFill>
            </a:endParaRPr>
          </a:p>
          <a:p>
            <a:pPr marL="285750" indent="-285750">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Can offer 1 on 1 interaction with children.  </a:t>
            </a:r>
          </a:p>
          <a:p>
            <a:pPr marL="285750" indent="-285750">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Provide the same curriculum of Creative Learning. </a:t>
            </a:r>
          </a:p>
          <a:p>
            <a:pPr marL="285750" indent="-285750">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Have achieved a commitment to quality certificate from QRIS, and are striving to attain a 4 star rating as a quality program.</a:t>
            </a:r>
          </a:p>
          <a:p>
            <a:pPr marL="285750" indent="-285750">
              <a:buFont typeface="Wingdings" panose="05000000000000000000" pitchFamily="2" charset="2"/>
              <a:buChar char="q"/>
            </a:pPr>
            <a:r>
              <a:rPr lang="en-US" dirty="0">
                <a:solidFill>
                  <a:schemeClr val="bg1"/>
                </a:solidFill>
                <a:latin typeface="Arial" panose="020B0604020202020204" pitchFamily="34" charset="0"/>
                <a:cs typeface="Arial" panose="020B0604020202020204" pitchFamily="34" charset="0"/>
              </a:rPr>
              <a:t>Of our five child care center teachers/ director  only one falls below a step 10 on the Oregon Registry.</a:t>
            </a:r>
          </a:p>
          <a:p>
            <a:endParaRPr lang="en-US" dirty="0">
              <a:solidFill>
                <a:schemeClr val="bg1"/>
              </a:solidFill>
            </a:endParaRPr>
          </a:p>
        </p:txBody>
      </p:sp>
      <p:pic>
        <p:nvPicPr>
          <p:cNvPr id="8" name="Audio 7">
            <a:hlinkClick r:id="" action="ppaction://media"/>
            <a:extLst>
              <a:ext uri="{FF2B5EF4-FFF2-40B4-BE49-F238E27FC236}">
                <a16:creationId xmlns:a16="http://schemas.microsoft.com/office/drawing/2014/main" id="{B27BBA61-98C6-4513-A332-CB566028194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10487633"/>
      </p:ext>
    </p:extLst>
  </p:cSld>
  <p:clrMapOvr>
    <a:masterClrMapping/>
  </p:clrMapOvr>
  <mc:AlternateContent xmlns:mc="http://schemas.openxmlformats.org/markup-compatibility/2006" xmlns:p14="http://schemas.microsoft.com/office/powerpoint/2010/main">
    <mc:Choice Requires="p14">
      <p:transition spd="slow" p14:dur="2000" advTm="39027"/>
    </mc:Choice>
    <mc:Fallback xmlns="">
      <p:transition spd="slow" advTm="390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07E0B5-8FAF-43A7-AE55-7AC191549418}"/>
              </a:ext>
            </a:extLst>
          </p:cNvPr>
          <p:cNvSpPr/>
          <p:nvPr/>
        </p:nvSpPr>
        <p:spPr>
          <a:xfrm>
            <a:off x="988827" y="1825658"/>
            <a:ext cx="9090837" cy="3477875"/>
          </a:xfrm>
          <a:prstGeom prst="rect">
            <a:avLst/>
          </a:prstGeom>
        </p:spPr>
        <p:txBody>
          <a:bodyPr wrap="square">
            <a:spAutoFit/>
          </a:bodyPr>
          <a:lstStyle/>
          <a:p>
            <a:pPr>
              <a:spcBef>
                <a:spcPts val="800"/>
              </a:spcBef>
            </a:pPr>
            <a:r>
              <a:rPr lang="en-US" sz="4000" dirty="0">
                <a:solidFill>
                  <a:srgbClr val="000000"/>
                </a:solidFill>
                <a:latin typeface="Arial" panose="020B0604020202020204" pitchFamily="34" charset="0"/>
              </a:rPr>
              <a:t>•</a:t>
            </a:r>
            <a:r>
              <a:rPr lang="en-US" sz="4000" dirty="0">
                <a:solidFill>
                  <a:srgbClr val="000000"/>
                </a:solidFill>
                <a:latin typeface="Calibri" panose="020F0502020204030204" pitchFamily="34" charset="0"/>
              </a:rPr>
              <a:t>Joanie Rote M.S. ~ Program Coordinator</a:t>
            </a:r>
            <a:endParaRPr lang="en-US" sz="4000" dirty="0"/>
          </a:p>
          <a:p>
            <a:pPr>
              <a:spcBef>
                <a:spcPts val="800"/>
              </a:spcBef>
            </a:pPr>
            <a:r>
              <a:rPr lang="en-US" sz="4000" dirty="0">
                <a:solidFill>
                  <a:srgbClr val="000000"/>
                </a:solidFill>
                <a:latin typeface="Arial" panose="020B0604020202020204" pitchFamily="34" charset="0"/>
              </a:rPr>
              <a:t>•</a:t>
            </a:r>
            <a:r>
              <a:rPr lang="en-US" sz="4000" dirty="0">
                <a:solidFill>
                  <a:srgbClr val="000000"/>
                </a:solidFill>
                <a:latin typeface="Calibri" panose="020F0502020204030204" pitchFamily="34" charset="0"/>
              </a:rPr>
              <a:t>Deanna Edwards ~ Substitute Director</a:t>
            </a:r>
            <a:endParaRPr lang="en-US" sz="4000" dirty="0"/>
          </a:p>
          <a:p>
            <a:pPr>
              <a:spcBef>
                <a:spcPts val="800"/>
              </a:spcBef>
            </a:pPr>
            <a:r>
              <a:rPr lang="en-US" sz="4000" dirty="0">
                <a:solidFill>
                  <a:srgbClr val="000000"/>
                </a:solidFill>
                <a:latin typeface="Arial" panose="020B0604020202020204" pitchFamily="34" charset="0"/>
              </a:rPr>
              <a:t>•</a:t>
            </a:r>
            <a:r>
              <a:rPr lang="en-US" sz="4000" dirty="0">
                <a:solidFill>
                  <a:srgbClr val="000000"/>
                </a:solidFill>
                <a:latin typeface="Calibri" panose="020F0502020204030204" pitchFamily="34" charset="0"/>
              </a:rPr>
              <a:t>Wendy Crowell B.S. ~ Teacher</a:t>
            </a:r>
            <a:endParaRPr lang="en-US" sz="4000" dirty="0"/>
          </a:p>
          <a:p>
            <a:pPr>
              <a:spcBef>
                <a:spcPts val="800"/>
              </a:spcBef>
            </a:pPr>
            <a:r>
              <a:rPr lang="en-US" sz="4000" dirty="0">
                <a:solidFill>
                  <a:srgbClr val="000000"/>
                </a:solidFill>
                <a:latin typeface="Arial" panose="020B0604020202020204" pitchFamily="34" charset="0"/>
              </a:rPr>
              <a:t>•</a:t>
            </a:r>
            <a:r>
              <a:rPr lang="en-US" sz="4000" dirty="0">
                <a:solidFill>
                  <a:srgbClr val="000000"/>
                </a:solidFill>
                <a:latin typeface="Calibri" panose="020F0502020204030204" pitchFamily="34" charset="0"/>
              </a:rPr>
              <a:t>Charity Treasure B.S. ~ Teacher</a:t>
            </a:r>
            <a:endParaRPr lang="en-US" sz="4000" dirty="0"/>
          </a:p>
          <a:p>
            <a:r>
              <a:rPr lang="en-US" sz="4000" dirty="0">
                <a:solidFill>
                  <a:srgbClr val="000000"/>
                </a:solidFill>
                <a:latin typeface="Arial" panose="020B0604020202020204" pitchFamily="34" charset="0"/>
              </a:rPr>
              <a:t>•</a:t>
            </a:r>
            <a:r>
              <a:rPr lang="en-US" sz="4000" dirty="0">
                <a:solidFill>
                  <a:srgbClr val="000000"/>
                </a:solidFill>
                <a:latin typeface="Calibri" panose="020F0502020204030204" pitchFamily="34" charset="0"/>
              </a:rPr>
              <a:t>Ruby McGinnis ~ Teacher</a:t>
            </a:r>
            <a:endParaRPr lang="en-US" sz="4000" dirty="0"/>
          </a:p>
        </p:txBody>
      </p:sp>
      <p:sp>
        <p:nvSpPr>
          <p:cNvPr id="3" name="Rectangle 2">
            <a:extLst>
              <a:ext uri="{FF2B5EF4-FFF2-40B4-BE49-F238E27FC236}">
                <a16:creationId xmlns:a16="http://schemas.microsoft.com/office/drawing/2014/main" id="{17BEE06D-79AA-4DDA-9304-B560B7BECEFC}"/>
              </a:ext>
            </a:extLst>
          </p:cNvPr>
          <p:cNvSpPr/>
          <p:nvPr/>
        </p:nvSpPr>
        <p:spPr>
          <a:xfrm>
            <a:off x="988828" y="723865"/>
            <a:ext cx="6096000" cy="1384995"/>
          </a:xfrm>
          <a:prstGeom prst="rect">
            <a:avLst/>
          </a:prstGeom>
        </p:spPr>
        <p:txBody>
          <a:bodyPr>
            <a:spAutoFit/>
          </a:bodyPr>
          <a:lstStyle/>
          <a:p>
            <a:r>
              <a:rPr lang="en-US" sz="4800" dirty="0">
                <a:latin typeface="Calibri" panose="020F0502020204030204" pitchFamily="34" charset="0"/>
              </a:rPr>
              <a:t>Meet the Staff</a:t>
            </a:r>
            <a:endParaRPr lang="en-US" sz="4800" dirty="0"/>
          </a:p>
          <a:p>
            <a:br>
              <a:rPr lang="en-US" dirty="0"/>
            </a:br>
            <a:endParaRPr lang="en-US" dirty="0"/>
          </a:p>
        </p:txBody>
      </p:sp>
      <p:pic>
        <p:nvPicPr>
          <p:cNvPr id="7" name="Audio 6">
            <a:hlinkClick r:id="" action="ppaction://media"/>
            <a:extLst>
              <a:ext uri="{FF2B5EF4-FFF2-40B4-BE49-F238E27FC236}">
                <a16:creationId xmlns:a16="http://schemas.microsoft.com/office/drawing/2014/main" id="{1382B9BF-768A-457D-A6FE-45C7EF46B3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285820784"/>
      </p:ext>
    </p:extLst>
  </p:cSld>
  <p:clrMapOvr>
    <a:masterClrMapping/>
  </p:clrMapOvr>
  <mc:AlternateContent xmlns:mc="http://schemas.openxmlformats.org/markup-compatibility/2006" xmlns:p14="http://schemas.microsoft.com/office/powerpoint/2010/main">
    <mc:Choice Requires="p14">
      <p:transition spd="slow" p14:dur="2000" advTm="15222"/>
    </mc:Choice>
    <mc:Fallback xmlns="">
      <p:transition spd="slow" advTm="152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7EB70-8865-4A28-BDDA-1D58EF07827E}"/>
              </a:ext>
            </a:extLst>
          </p:cNvPr>
          <p:cNvSpPr>
            <a:spLocks noGrp="1"/>
          </p:cNvSpPr>
          <p:nvPr>
            <p:ph type="title"/>
          </p:nvPr>
        </p:nvSpPr>
        <p:spPr>
          <a:xfrm>
            <a:off x="542698" y="185057"/>
            <a:ext cx="10058400" cy="1791586"/>
          </a:xfrm>
        </p:spPr>
        <p:txBody>
          <a:bodyPr>
            <a:normAutofit/>
          </a:bodyPr>
          <a:lstStyle/>
          <a:p>
            <a:r>
              <a:rPr lang="en-US" sz="5400" dirty="0">
                <a:latin typeface="Arial" panose="020B0604020202020204" pitchFamily="34" charset="0"/>
                <a:cs typeface="Arial" panose="020B0604020202020204" pitchFamily="34" charset="0"/>
              </a:rPr>
              <a:t>KCSD Child Care Center</a:t>
            </a:r>
          </a:p>
        </p:txBody>
      </p:sp>
      <p:sp>
        <p:nvSpPr>
          <p:cNvPr id="3" name="Text Placeholder 2">
            <a:extLst>
              <a:ext uri="{FF2B5EF4-FFF2-40B4-BE49-F238E27FC236}">
                <a16:creationId xmlns:a16="http://schemas.microsoft.com/office/drawing/2014/main" id="{219BA15C-4C41-43EA-9086-D87402E96E31}"/>
              </a:ext>
            </a:extLst>
          </p:cNvPr>
          <p:cNvSpPr>
            <a:spLocks noGrp="1"/>
          </p:cNvSpPr>
          <p:nvPr>
            <p:ph type="body" idx="1"/>
          </p:nvPr>
        </p:nvSpPr>
        <p:spPr>
          <a:xfrm>
            <a:off x="542698" y="1667286"/>
            <a:ext cx="8535988" cy="4082901"/>
          </a:xfrm>
        </p:spPr>
        <p:txBody>
          <a:bodyPr>
            <a:normAutofit/>
          </a:bodyPr>
          <a:lstStyle/>
          <a:p>
            <a:r>
              <a:rPr lang="en-US" sz="3200" dirty="0">
                <a:latin typeface="Arial" panose="020B0604020202020204" pitchFamily="34" charset="0"/>
                <a:cs typeface="Arial" panose="020B0604020202020204" pitchFamily="34" charset="0"/>
              </a:rPr>
              <a:t>•</a:t>
            </a:r>
            <a:r>
              <a:rPr lang="en-US" sz="3200" b="1" dirty="0">
                <a:latin typeface="Arial" panose="020B0604020202020204" pitchFamily="34" charset="0"/>
                <a:cs typeface="Arial" panose="020B0604020202020204" pitchFamily="34" charset="0"/>
              </a:rPr>
              <a:t>We have achieved a commitment to quality certificate from QRIS, and are striving to attain a 4 star rating as a quality program.</a:t>
            </a:r>
          </a:p>
          <a:p>
            <a:r>
              <a:rPr lang="en-US" sz="3200" b="1" dirty="0">
                <a:latin typeface="Arial" panose="020B0604020202020204" pitchFamily="34" charset="0"/>
                <a:cs typeface="Arial" panose="020B0604020202020204" pitchFamily="34" charset="0"/>
              </a:rPr>
              <a:t>•Of our five child care center teachers/ director  only one falls below a step 10 on the Oregon Registry.</a:t>
            </a:r>
          </a:p>
        </p:txBody>
      </p:sp>
      <p:pic>
        <p:nvPicPr>
          <p:cNvPr id="9" name="Audio 8">
            <a:hlinkClick r:id="" action="ppaction://media"/>
            <a:extLst>
              <a:ext uri="{FF2B5EF4-FFF2-40B4-BE49-F238E27FC236}">
                <a16:creationId xmlns:a16="http://schemas.microsoft.com/office/drawing/2014/main" id="{04990E2D-BFCE-42E9-9847-153583399BD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114355298"/>
      </p:ext>
    </p:extLst>
  </p:cSld>
  <p:clrMapOvr>
    <a:masterClrMapping/>
  </p:clrMapOvr>
  <mc:AlternateContent xmlns:mc="http://schemas.openxmlformats.org/markup-compatibility/2006" xmlns:p14="http://schemas.microsoft.com/office/powerpoint/2010/main">
    <mc:Choice Requires="p14">
      <p:transition spd="slow" p14:dur="2000" advTm="24557"/>
    </mc:Choice>
    <mc:Fallback xmlns="">
      <p:transition spd="slow" advTm="245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68970A-FC56-47C6-9BE8-712F015DC701}"/>
              </a:ext>
            </a:extLst>
          </p:cNvPr>
          <p:cNvSpPr txBox="1"/>
          <p:nvPr/>
        </p:nvSpPr>
        <p:spPr>
          <a:xfrm>
            <a:off x="708836" y="106326"/>
            <a:ext cx="8410353" cy="830997"/>
          </a:xfrm>
          <a:prstGeom prst="rect">
            <a:avLst/>
          </a:prstGeom>
          <a:noFill/>
        </p:spPr>
        <p:txBody>
          <a:bodyPr wrap="square" rtlCol="0">
            <a:spAutoFit/>
          </a:bodyPr>
          <a:lstStyle/>
          <a:p>
            <a:r>
              <a:rPr lang="en-US" sz="4800" dirty="0">
                <a:latin typeface="Arial" panose="020B0604020202020204" pitchFamily="34" charset="0"/>
                <a:cs typeface="Arial" panose="020B0604020202020204" pitchFamily="34" charset="0"/>
              </a:rPr>
              <a:t>KCSD Child Care Center</a:t>
            </a:r>
          </a:p>
        </p:txBody>
      </p:sp>
      <p:sp>
        <p:nvSpPr>
          <p:cNvPr id="3" name="Rectangle 2">
            <a:extLst>
              <a:ext uri="{FF2B5EF4-FFF2-40B4-BE49-F238E27FC236}">
                <a16:creationId xmlns:a16="http://schemas.microsoft.com/office/drawing/2014/main" id="{E716B460-92C7-4B16-BA63-7D5DF678D8B7}"/>
              </a:ext>
            </a:extLst>
          </p:cNvPr>
          <p:cNvSpPr/>
          <p:nvPr/>
        </p:nvSpPr>
        <p:spPr>
          <a:xfrm>
            <a:off x="891360" y="937323"/>
            <a:ext cx="10878881" cy="2117503"/>
          </a:xfrm>
          <a:prstGeom prst="rect">
            <a:avLst/>
          </a:prstGeom>
        </p:spPr>
        <p:txBody>
          <a:bodyPr wrap="square">
            <a:spAutoFit/>
          </a:bodyPr>
          <a:lstStyle/>
          <a:p>
            <a:pPr marL="457200" indent="-457200">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We serve children from 6 weeks old through three years old and have a capacity for 20 children.</a:t>
            </a:r>
          </a:p>
          <a:p>
            <a:pPr marL="457200" indent="-457200">
              <a:lnSpc>
                <a:spcPct val="9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Teen Parents at all KCSD Schools</a:t>
            </a:r>
          </a:p>
          <a:p>
            <a:pPr marL="457200" indent="-457200">
              <a:lnSpc>
                <a:spcPct val="9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Students taking the child care class</a:t>
            </a:r>
          </a:p>
          <a:p>
            <a:pPr marL="457200" indent="-457200">
              <a:lnSpc>
                <a:spcPct val="90000"/>
              </a:lnSpc>
              <a:buFont typeface="Wingdings" panose="05000000000000000000" pitchFamily="2" charset="2"/>
              <a:buChar char="v"/>
            </a:pPr>
            <a:r>
              <a:rPr lang="en-US" sz="2800" dirty="0">
                <a:solidFill>
                  <a:schemeClr val="bg1"/>
                </a:solidFill>
                <a:latin typeface="Arial" panose="020B0604020202020204" pitchFamily="34" charset="0"/>
                <a:cs typeface="Arial" panose="020B0604020202020204" pitchFamily="34" charset="0"/>
              </a:rPr>
              <a:t>Staff and community members</a:t>
            </a:r>
          </a:p>
        </p:txBody>
      </p:sp>
      <p:pic>
        <p:nvPicPr>
          <p:cNvPr id="1026" name="Picture 2" descr="DSCN0801.JPG">
            <a:extLst>
              <a:ext uri="{FF2B5EF4-FFF2-40B4-BE49-F238E27FC236}">
                <a16:creationId xmlns:a16="http://schemas.microsoft.com/office/drawing/2014/main" id="{6A2D8178-2FA9-46F9-BE85-DCE5A78A7EA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836" y="3742659"/>
            <a:ext cx="3671777" cy="27538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SCN0779.JPG">
            <a:extLst>
              <a:ext uri="{FF2B5EF4-FFF2-40B4-BE49-F238E27FC236}">
                <a16:creationId xmlns:a16="http://schemas.microsoft.com/office/drawing/2014/main" id="{FCE381A1-9CE0-4040-AE48-8DAC2FD228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3748" y="3742659"/>
            <a:ext cx="3671776" cy="2753832"/>
          </a:xfrm>
          <a:prstGeom prst="rect">
            <a:avLst/>
          </a:prstGeom>
          <a:noFill/>
          <a:extLst>
            <a:ext uri="{909E8E84-426E-40DD-AFC4-6F175D3DCCD1}">
              <a14:hiddenFill xmlns:a14="http://schemas.microsoft.com/office/drawing/2010/main">
                <a:solidFill>
                  <a:srgbClr val="FFFFFF"/>
                </a:solidFill>
              </a14:hiddenFill>
            </a:ext>
          </a:extLst>
        </p:spPr>
      </p:pic>
      <p:pic>
        <p:nvPicPr>
          <p:cNvPr id="6" name="Audio 5">
            <a:hlinkClick r:id="" action="ppaction://media"/>
            <a:extLst>
              <a:ext uri="{FF2B5EF4-FFF2-40B4-BE49-F238E27FC236}">
                <a16:creationId xmlns:a16="http://schemas.microsoft.com/office/drawing/2014/main" id="{263AF3ED-B0D7-440B-9C1C-D438634015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3752834768"/>
      </p:ext>
    </p:extLst>
  </p:cSld>
  <p:clrMapOvr>
    <a:masterClrMapping/>
  </p:clrMapOvr>
  <mc:AlternateContent xmlns:mc="http://schemas.openxmlformats.org/markup-compatibility/2006" xmlns:p14="http://schemas.microsoft.com/office/powerpoint/2010/main">
    <mc:Choice Requires="p14">
      <p:transition spd="slow" p14:dur="2000" advTm="18303"/>
    </mc:Choice>
    <mc:Fallback xmlns="">
      <p:transition spd="slow" advTm="183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F1A1-4CEF-4EC6-9B95-076D8930FB61}"/>
              </a:ext>
            </a:extLst>
          </p:cNvPr>
          <p:cNvSpPr>
            <a:spLocks noGrp="1"/>
          </p:cNvSpPr>
          <p:nvPr>
            <p:ph type="title"/>
          </p:nvPr>
        </p:nvSpPr>
        <p:spPr>
          <a:xfrm>
            <a:off x="599152" y="2094615"/>
            <a:ext cx="8534400" cy="4316818"/>
          </a:xfrm>
        </p:spPr>
        <p:txBody>
          <a:bodyPr>
            <a:normAutofit/>
          </a:bodyPr>
          <a:lstStyle/>
          <a:p>
            <a:r>
              <a:rPr lang="en-US" sz="2400" dirty="0">
                <a:solidFill>
                  <a:schemeClr val="bg1"/>
                </a:solidFill>
                <a:latin typeface="Arial" panose="020B0604020202020204" pitchFamily="34" charset="0"/>
                <a:cs typeface="Arial" panose="020B0604020202020204" pitchFamily="34" charset="0"/>
              </a:rPr>
              <a:t>•The KCSD Child Care Center is located at the </a:t>
            </a:r>
            <a:r>
              <a:rPr lang="en-US" sz="2400" dirty="0" err="1">
                <a:solidFill>
                  <a:schemeClr val="bg1"/>
                </a:solidFill>
                <a:latin typeface="Arial" panose="020B0604020202020204" pitchFamily="34" charset="0"/>
                <a:cs typeface="Arial" panose="020B0604020202020204" pitchFamily="34" charset="0"/>
              </a:rPr>
              <a:t>Mazama</a:t>
            </a:r>
            <a:r>
              <a:rPr lang="en-US" sz="2400" dirty="0">
                <a:solidFill>
                  <a:schemeClr val="bg1"/>
                </a:solidFill>
                <a:latin typeface="Arial" panose="020B0604020202020204" pitchFamily="34" charset="0"/>
                <a:cs typeface="Arial" panose="020B0604020202020204" pitchFamily="34" charset="0"/>
              </a:rPr>
              <a:t> High School campus.</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•It is available for any teen parent child who attends in our district.</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•We are also open to KCSD staff and community members.</a:t>
            </a:r>
          </a:p>
        </p:txBody>
      </p:sp>
      <p:sp>
        <p:nvSpPr>
          <p:cNvPr id="3" name="TextBox 2">
            <a:extLst>
              <a:ext uri="{FF2B5EF4-FFF2-40B4-BE49-F238E27FC236}">
                <a16:creationId xmlns:a16="http://schemas.microsoft.com/office/drawing/2014/main" id="{B1216D6F-3B51-4294-A874-45AA3E041A21}"/>
              </a:ext>
            </a:extLst>
          </p:cNvPr>
          <p:cNvSpPr txBox="1"/>
          <p:nvPr/>
        </p:nvSpPr>
        <p:spPr>
          <a:xfrm>
            <a:off x="329609" y="340289"/>
            <a:ext cx="7304568" cy="1754326"/>
          </a:xfrm>
          <a:prstGeom prst="rect">
            <a:avLst/>
          </a:prstGeom>
          <a:noFill/>
        </p:spPr>
        <p:txBody>
          <a:bodyPr wrap="square" rtlCol="0">
            <a:spAutoFit/>
          </a:bodyPr>
          <a:lstStyle/>
          <a:p>
            <a:r>
              <a:rPr lang="en-US" sz="5400" dirty="0"/>
              <a:t>KCSD Child Care Center</a:t>
            </a:r>
            <a:endParaRPr lang="en-US" sz="5400" b="1" dirty="0"/>
          </a:p>
        </p:txBody>
      </p:sp>
      <p:pic>
        <p:nvPicPr>
          <p:cNvPr id="5" name="Picture 4" descr="A kitchen with a blue background&#10;&#10;Description generated with high confidence">
            <a:extLst>
              <a:ext uri="{FF2B5EF4-FFF2-40B4-BE49-F238E27FC236}">
                <a16:creationId xmlns:a16="http://schemas.microsoft.com/office/drawing/2014/main" id="{AD27C15A-1159-405C-856D-ED3A56296C43}"/>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12126" y="0"/>
            <a:ext cx="3655828" cy="2435121"/>
          </a:xfrm>
          <a:prstGeom prst="rect">
            <a:avLst/>
          </a:prstGeom>
        </p:spPr>
      </p:pic>
      <p:pic>
        <p:nvPicPr>
          <p:cNvPr id="6" name="Audio 5">
            <a:hlinkClick r:id="" action="ppaction://media"/>
            <a:extLst>
              <a:ext uri="{FF2B5EF4-FFF2-40B4-BE49-F238E27FC236}">
                <a16:creationId xmlns:a16="http://schemas.microsoft.com/office/drawing/2014/main" id="{9EA1D2B4-EDE7-4FBA-8D4F-885697EF00E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1702093395"/>
      </p:ext>
    </p:extLst>
  </p:cSld>
  <p:clrMapOvr>
    <a:masterClrMapping/>
  </p:clrMapOvr>
  <mc:AlternateContent xmlns:mc="http://schemas.openxmlformats.org/markup-compatibility/2006" xmlns:p14="http://schemas.microsoft.com/office/powerpoint/2010/main">
    <mc:Choice Requires="p14">
      <p:transition spd="slow" p14:dur="2000" advTm="12317"/>
    </mc:Choice>
    <mc:Fallback xmlns="">
      <p:transition spd="slow" advTm="123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1601</TotalTime>
  <Words>746</Words>
  <Application>Microsoft Office PowerPoint</Application>
  <PresentationFormat>Widescreen</PresentationFormat>
  <Paragraphs>72</Paragraphs>
  <Slides>11</Slides>
  <Notes>0</Notes>
  <HiddenSlides>0</HiddenSlides>
  <MMClips>11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Century Gothic</vt:lpstr>
      <vt:lpstr>Wingdings</vt:lpstr>
      <vt:lpstr>Wingdings 3</vt:lpstr>
      <vt:lpstr>Slice</vt:lpstr>
      <vt:lpstr>Klamath County School District</vt:lpstr>
      <vt:lpstr>Situational ANALYSIS</vt:lpstr>
      <vt:lpstr>Mission Statement </vt:lpstr>
      <vt:lpstr>Competitive Analysis</vt:lpstr>
      <vt:lpstr>Competitive Analysis</vt:lpstr>
      <vt:lpstr>PowerPoint Presentation</vt:lpstr>
      <vt:lpstr>KCSD Child Care Center</vt:lpstr>
      <vt:lpstr>PowerPoint Presentation</vt:lpstr>
      <vt:lpstr>•The KCSD Child Care Center is located at the Mazama High School campus.  •It is available for any teen parent child who attends in our district.  •We are also open to KCSD staff and community members.</vt:lpstr>
      <vt:lpstr>PowerPoint Presentation</vt:lpstr>
      <vt:lpstr>Market Overview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Klamath County School District</dc:title>
  <dc:creator>Deanna Edwards</dc:creator>
  <cp:lastModifiedBy>Deanna Edwards</cp:lastModifiedBy>
  <cp:revision>23</cp:revision>
  <dcterms:created xsi:type="dcterms:W3CDTF">2017-08-29T01:34:23Z</dcterms:created>
  <dcterms:modified xsi:type="dcterms:W3CDTF">2017-08-31T22:50:58Z</dcterms:modified>
</cp:coreProperties>
</file>