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8" r:id="rId2"/>
    <p:sldId id="257" r:id="rId3"/>
    <p:sldId id="258" r:id="rId4"/>
    <p:sldId id="259" r:id="rId5"/>
    <p:sldId id="260" r:id="rId6"/>
    <p:sldId id="261" r:id="rId7"/>
    <p:sldId id="267" r:id="rId8"/>
    <p:sldId id="262" r:id="rId9"/>
    <p:sldId id="263" r:id="rId10"/>
    <p:sldId id="264" r:id="rId11"/>
    <p:sldId id="265"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2" d="100"/>
          <a:sy n="92" d="100"/>
        </p:scale>
        <p:origin x="-1338" y="-4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110" d="100"/>
          <a:sy n="110" d="100"/>
        </p:scale>
        <p:origin x="-1668"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2A8B41-3AE8-4D13-813C-B3B6C543C32A}" type="datetimeFigureOut">
              <a:rPr lang="en-US" smtClean="0"/>
              <a:t>8/29/2016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481BFF-98CF-427A-9282-52A32C7D78CA}" type="slidenum">
              <a:rPr lang="en-US" smtClean="0"/>
              <a:t>‹#›</a:t>
            </a:fld>
            <a:endParaRPr lang="en-US"/>
          </a:p>
        </p:txBody>
      </p:sp>
    </p:spTree>
    <p:extLst>
      <p:ext uri="{BB962C8B-B14F-4D97-AF65-F5344CB8AC3E}">
        <p14:creationId xmlns:p14="http://schemas.microsoft.com/office/powerpoint/2010/main" val="1922341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At the beginning of this ten week course our group: </a:t>
            </a:r>
            <a:r>
              <a:rPr lang="en-US" sz="1200" kern="1200" dirty="0" err="1" smtClean="0">
                <a:solidFill>
                  <a:schemeClr val="tx1"/>
                </a:solidFill>
                <a:effectLst/>
                <a:latin typeface="+mn-lt"/>
                <a:ea typeface="+mn-ea"/>
                <a:cs typeface="+mn-cs"/>
              </a:rPr>
              <a:t>Karlyn</a:t>
            </a:r>
            <a:r>
              <a:rPr lang="en-US" sz="1200" kern="1200" dirty="0" smtClean="0">
                <a:solidFill>
                  <a:schemeClr val="tx1"/>
                </a:solidFill>
                <a:effectLst/>
                <a:latin typeface="+mn-lt"/>
                <a:ea typeface="+mn-ea"/>
                <a:cs typeface="+mn-cs"/>
              </a:rPr>
              <a:t> Graves, Julie Gartner, and Michael Weaver, were presented with a task regarding how to bring even more commerce to La Grande, OR. Our main focal point is the consumer “catch and release zone” which is the intersection located on Island Ave, better known as the Wallowa Exit. This exit sees thousands of vehicles coming and going each day. Our task was to find ways to bring these vehicles from this zone into La Grande, this is where the “catch and release” name comes into play. Each time a vehicle enters the town the chances of generating town revenue increase. Whether vehicles stop at gas stations, restaurants, or other local businesses the money spent increases cash flows for the whole town. This is why it is important for the City of La Grande to look for ways to “catch” consumers and draw them into town, instead of letting them exit to visit other communities. </a:t>
            </a:r>
          </a:p>
          <a:p>
            <a:endParaRPr lang="en-US" dirty="0"/>
          </a:p>
        </p:txBody>
      </p:sp>
      <p:sp>
        <p:nvSpPr>
          <p:cNvPr id="4" name="Slide Number Placeholder 3"/>
          <p:cNvSpPr>
            <a:spLocks noGrp="1"/>
          </p:cNvSpPr>
          <p:nvPr>
            <p:ph type="sldNum" sz="quarter" idx="10"/>
          </p:nvPr>
        </p:nvSpPr>
        <p:spPr/>
        <p:txBody>
          <a:bodyPr/>
          <a:lstStyle/>
          <a:p>
            <a:fld id="{C2481BFF-98CF-427A-9282-52A32C7D78CA}" type="slidenum">
              <a:rPr lang="en-US" smtClean="0"/>
              <a:t>1</a:t>
            </a:fld>
            <a:endParaRPr lang="en-US"/>
          </a:p>
        </p:txBody>
      </p:sp>
    </p:spTree>
    <p:extLst>
      <p:ext uri="{BB962C8B-B14F-4D97-AF65-F5344CB8AC3E}">
        <p14:creationId xmlns:p14="http://schemas.microsoft.com/office/powerpoint/2010/main" val="1975328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next question asked was mainly to gather insight. We asked each participant to rank their overall opinion of La Grande on a scale of one to ten, with ten being the highest. We found that nearly every participant rated us in the five to six range. This was especially troubling, but this is where participant opinions come into play. </a:t>
            </a:r>
            <a:endParaRPr lang="en-US" dirty="0"/>
          </a:p>
        </p:txBody>
      </p:sp>
      <p:sp>
        <p:nvSpPr>
          <p:cNvPr id="4" name="Slide Number Placeholder 3"/>
          <p:cNvSpPr>
            <a:spLocks noGrp="1"/>
          </p:cNvSpPr>
          <p:nvPr>
            <p:ph type="sldNum" sz="quarter" idx="10"/>
          </p:nvPr>
        </p:nvSpPr>
        <p:spPr/>
        <p:txBody>
          <a:bodyPr/>
          <a:lstStyle/>
          <a:p>
            <a:fld id="{36514C75-0655-4FB7-A5D5-5B635A4A09BA}" type="slidenum">
              <a:rPr lang="en-US" smtClean="0"/>
              <a:t>10</a:t>
            </a:fld>
            <a:endParaRPr lang="en-US"/>
          </a:p>
        </p:txBody>
      </p:sp>
    </p:spTree>
    <p:extLst>
      <p:ext uri="{BB962C8B-B14F-4D97-AF65-F5344CB8AC3E}">
        <p14:creationId xmlns:p14="http://schemas.microsoft.com/office/powerpoint/2010/main" val="26269046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next question asked was mainly to gather insight. We asked each participant to rank their overall opinion of La Grande on a scale of one to ten, with ten being the highest. We found that nearly every participant rated us in the five to six range. This was especially troubling, but this is where participant opinions come into play. The final question asked participants to provide their own ideas about how to improve their overall rating. There were many great ideas, but listed are some of the most highly repeated and unique. </a:t>
            </a:r>
            <a:endParaRPr lang="en-US" sz="11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“I would like to see more family friendly activities.”</a:t>
            </a:r>
            <a:endParaRPr lang="en-US" sz="11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“More tourist attractions please!”</a:t>
            </a:r>
            <a:endParaRPr lang="en-US" sz="11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“Let new businesses come in. So many are turned away.”</a:t>
            </a:r>
            <a:endParaRPr lang="en-US" sz="11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“I would love to see a large multipurpose community stadium/convention center.”</a:t>
            </a:r>
            <a:endParaRPr lang="en-US" sz="11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“Outdoor stadium: If it was a turf field it could be used for state playoff football games… Could also be used for rodeos, draw in some monster truck rallies, motocross races, concerts, etc.”</a:t>
            </a:r>
          </a:p>
          <a:p>
            <a:r>
              <a:rPr lang="en-US" sz="1200" kern="1200" dirty="0" smtClean="0">
                <a:solidFill>
                  <a:schemeClr val="tx1"/>
                </a:solidFill>
                <a:effectLst/>
                <a:latin typeface="+mn-lt"/>
                <a:ea typeface="+mn-ea"/>
                <a:cs typeface="+mn-cs"/>
              </a:rPr>
              <a:t>By taking into account the opinions of those living in the community as well as those living outside a Grande will be able to learn new ways to draw in more revenue. Listening to those who care most about the community is the best starting point in looking for ways to improve. </a:t>
            </a:r>
            <a:endParaRPr lang="en-US" sz="11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36514C75-0655-4FB7-A5D5-5B635A4A09BA}" type="slidenum">
              <a:rPr lang="en-US" smtClean="0"/>
              <a:t>11</a:t>
            </a:fld>
            <a:endParaRPr lang="en-US"/>
          </a:p>
        </p:txBody>
      </p:sp>
    </p:spTree>
    <p:extLst>
      <p:ext uri="{BB962C8B-B14F-4D97-AF65-F5344CB8AC3E}">
        <p14:creationId xmlns:p14="http://schemas.microsoft.com/office/powerpoint/2010/main" val="14516056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481BFF-98CF-427A-9282-52A32C7D78CA}" type="slidenum">
              <a:rPr lang="en-US" smtClean="0"/>
              <a:t>12</a:t>
            </a:fld>
            <a:endParaRPr lang="en-US"/>
          </a:p>
        </p:txBody>
      </p:sp>
    </p:spTree>
    <p:extLst>
      <p:ext uri="{BB962C8B-B14F-4D97-AF65-F5344CB8AC3E}">
        <p14:creationId xmlns:p14="http://schemas.microsoft.com/office/powerpoint/2010/main" val="318110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To kick start our research the group decided to conduct a survey to see what community members and non-community members thought would be beneficial to incorporate into the community. This survey gave us a starting point and a few ideas on what to look into. The survey asked questions about what could be done to enhance the community as a whole as well as ways to bring in people from outside of the local community. Questions were asked about events such as rodeos and concerts as well as feelings toward an outlet mall. </a:t>
            </a:r>
            <a:endParaRPr lang="en-US" sz="11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Survey was formatted into short, easy to understand questions. Survey contained 9 questions, in which the most significant results will be presented. All questions had three answers to choose from: very likely, somewhat likely, and not likely.  Because the survey was conducted anonymously there is no reportable data on age, sex, location, education, or income level. In order to gain participants we used social media outlets such as Facebook, as well as word of mouth to advertise the survey. An example of the language used to entice more people to participate is as follows, “My group and I are working with the Union County Commissioners looking for ways to bring more travelers to La Grande. By answering questions in this short survey you will be helping us to gain more insight into what community and non community members are looking for in the La Grande community. It is completely anonymous and takes less than two minutes with only 9 questions. Whether or not your are from the community we would love to hear your opinion! We are looking to reach as many as we can so feel free to share. Thank you everyone for helping us to improve our little town of La Grande!” Using this language we were able to gain thirty-four participants in total. </a:t>
            </a:r>
            <a:endParaRPr lang="en-US" sz="11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en-US" sz="110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36514C75-0655-4FB7-A5D5-5B635A4A09BA}" type="slidenum">
              <a:rPr lang="en-US" smtClean="0"/>
              <a:t>2</a:t>
            </a:fld>
            <a:endParaRPr lang="en-US"/>
          </a:p>
        </p:txBody>
      </p:sp>
    </p:spTree>
    <p:extLst>
      <p:ext uri="{BB962C8B-B14F-4D97-AF65-F5344CB8AC3E}">
        <p14:creationId xmlns:p14="http://schemas.microsoft.com/office/powerpoint/2010/main" val="23357585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first portion of the survey for reporting is how likely individuals would be to visit an outlet or shopping mall in La Grande.  Results showed that the majority of participants would be willing to visit. 58.85% of participants showed very high interest, 30.77% showed moderate interest, and only 15.38% showed little or no interest. Upon reviewing these findings the group decided that it would be most beneficial to research the process of implementing a shopping mall. This research gave insight into what it would take for a community to keep an outlet mall up and going, as well as who would be contributing to revenue. We looked into other Oregon malls to see if there were more differences or similarities between our communities and we researched the level of competition that a mall in La Grande would have. </a:t>
            </a:r>
          </a:p>
          <a:p>
            <a:endParaRPr lang="en-US" baseline="0" dirty="0" smtClean="0"/>
          </a:p>
        </p:txBody>
      </p:sp>
      <p:sp>
        <p:nvSpPr>
          <p:cNvPr id="4" name="Slide Number Placeholder 3"/>
          <p:cNvSpPr>
            <a:spLocks noGrp="1"/>
          </p:cNvSpPr>
          <p:nvPr>
            <p:ph type="sldNum" sz="quarter" idx="10"/>
          </p:nvPr>
        </p:nvSpPr>
        <p:spPr/>
        <p:txBody>
          <a:bodyPr/>
          <a:lstStyle/>
          <a:p>
            <a:fld id="{36514C75-0655-4FB7-A5D5-5B635A4A09BA}" type="slidenum">
              <a:rPr lang="en-US" smtClean="0"/>
              <a:t>3</a:t>
            </a:fld>
            <a:endParaRPr lang="en-US"/>
          </a:p>
        </p:txBody>
      </p:sp>
    </p:spTree>
    <p:extLst>
      <p:ext uri="{BB962C8B-B14F-4D97-AF65-F5344CB8AC3E}">
        <p14:creationId xmlns:p14="http://schemas.microsoft.com/office/powerpoint/2010/main" val="25751594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first question presented when conducting the research was, who will be contributing to this outlet mall and how will a small community like La Grande be able to support it? The answer is simple: adding a shopping center would bring consumers from each of our surrounding communities like Elgin, Union, Wallowa, and Cove. La Grande would never have to worry about supporting the mall on their own. Because the nearest mall is in Kennewick, WA an outlet would also bring people from Pendleton and Milton </a:t>
            </a:r>
            <a:r>
              <a:rPr lang="en-US" sz="1200" kern="1200" dirty="0" err="1" smtClean="0">
                <a:solidFill>
                  <a:schemeClr val="tx1"/>
                </a:solidFill>
                <a:effectLst/>
                <a:latin typeface="+mn-lt"/>
                <a:ea typeface="+mn-ea"/>
                <a:cs typeface="+mn-cs"/>
              </a:rPr>
              <a:t>Freewater</a:t>
            </a:r>
            <a:r>
              <a:rPr lang="en-US" sz="1200" kern="1200" dirty="0" smtClean="0">
                <a:solidFill>
                  <a:schemeClr val="tx1"/>
                </a:solidFill>
                <a:effectLst/>
                <a:latin typeface="+mn-lt"/>
                <a:ea typeface="+mn-ea"/>
                <a:cs typeface="+mn-cs"/>
              </a:rPr>
              <a:t>. Many other smaller communities fall into this range as well. These communities include: Weston, Athena, Helix, and Mission. A newer and more modern facility could also bring travelers from Walla Walla and Hermiston as well, even though they may have a longer drive time.</a:t>
            </a:r>
          </a:p>
          <a:p>
            <a:r>
              <a:rPr lang="en-US" sz="1200" kern="1200" dirty="0" smtClean="0">
                <a:solidFill>
                  <a:schemeClr val="tx1"/>
                </a:solidFill>
                <a:effectLst/>
                <a:latin typeface="+mn-lt"/>
                <a:ea typeface="+mn-ea"/>
                <a:cs typeface="+mn-cs"/>
              </a:rPr>
              <a:t> The next portion of research was figuring out driving distances and times from each starting point to La Grande as well as Kennewick to make sure that driving to the La Grande outlet would be more logical for the average person in each community. We found that the driving distance and time from Pendleton to La Grande was fifty-two miles and a total of 48 minutes. From Pendleton to Kennewick was sixty-nine miles and one hour and nine minutes of drive time. This means that for the Pendleton community the drive time would support a La Grande outlet over the Kennewick one. </a:t>
            </a:r>
          </a:p>
          <a:p>
            <a:r>
              <a:rPr lang="en-US" sz="1200" kern="1200" dirty="0" smtClean="0">
                <a:solidFill>
                  <a:schemeClr val="tx1"/>
                </a:solidFill>
                <a:effectLst/>
                <a:latin typeface="+mn-lt"/>
                <a:ea typeface="+mn-ea"/>
                <a:cs typeface="+mn-cs"/>
              </a:rPr>
              <a:t>Another community that we looked into is Milton </a:t>
            </a:r>
            <a:r>
              <a:rPr lang="en-US" sz="1200" kern="1200" dirty="0" err="1" smtClean="0">
                <a:solidFill>
                  <a:schemeClr val="tx1"/>
                </a:solidFill>
                <a:effectLst/>
                <a:latin typeface="+mn-lt"/>
                <a:ea typeface="+mn-ea"/>
                <a:cs typeface="+mn-cs"/>
              </a:rPr>
              <a:t>Freewater</a:t>
            </a:r>
            <a:r>
              <a:rPr lang="en-US" sz="1200" kern="1200" dirty="0" smtClean="0">
                <a:solidFill>
                  <a:schemeClr val="tx1"/>
                </a:solidFill>
                <a:effectLst/>
                <a:latin typeface="+mn-lt"/>
                <a:ea typeface="+mn-ea"/>
                <a:cs typeface="+mn-cs"/>
              </a:rPr>
              <a:t>. The driving distance and time to La Grande is seventy-nine miles and one hour and fifteen minutes. From Milton </a:t>
            </a:r>
            <a:r>
              <a:rPr lang="en-US" sz="1200" kern="1200" dirty="0" err="1" smtClean="0">
                <a:solidFill>
                  <a:schemeClr val="tx1"/>
                </a:solidFill>
                <a:effectLst/>
                <a:latin typeface="+mn-lt"/>
                <a:ea typeface="+mn-ea"/>
                <a:cs typeface="+mn-cs"/>
              </a:rPr>
              <a:t>Freewater</a:t>
            </a:r>
            <a:r>
              <a:rPr lang="en-US" sz="1200" kern="1200" dirty="0" smtClean="0">
                <a:solidFill>
                  <a:schemeClr val="tx1"/>
                </a:solidFill>
                <a:effectLst/>
                <a:latin typeface="+mn-lt"/>
                <a:ea typeface="+mn-ea"/>
                <a:cs typeface="+mn-cs"/>
              </a:rPr>
              <a:t> to Kennewick is fifty-nine miles at one hour and ten minutes. From only this data it could be assumed that potential customers coming from Milton </a:t>
            </a:r>
            <a:r>
              <a:rPr lang="en-US" sz="1200" kern="1200" dirty="0" err="1" smtClean="0">
                <a:solidFill>
                  <a:schemeClr val="tx1"/>
                </a:solidFill>
                <a:effectLst/>
                <a:latin typeface="+mn-lt"/>
                <a:ea typeface="+mn-ea"/>
                <a:cs typeface="+mn-cs"/>
              </a:rPr>
              <a:t>Freewater</a:t>
            </a:r>
            <a:r>
              <a:rPr lang="en-US" sz="1200" kern="1200" dirty="0" smtClean="0">
                <a:solidFill>
                  <a:schemeClr val="tx1"/>
                </a:solidFill>
                <a:effectLst/>
                <a:latin typeface="+mn-lt"/>
                <a:ea typeface="+mn-ea"/>
                <a:cs typeface="+mn-cs"/>
              </a:rPr>
              <a:t> could be a toss-up. However there is another hidden variable. In Oregon we do not pay sales tax and Washington residence do. Many stores in the Kennewick mall do not allow for tax exemption for Oregon residence. For this reason the people of Milton </a:t>
            </a:r>
            <a:r>
              <a:rPr lang="en-US" sz="1200" kern="1200" dirty="0" err="1" smtClean="0">
                <a:solidFill>
                  <a:schemeClr val="tx1"/>
                </a:solidFill>
                <a:effectLst/>
                <a:latin typeface="+mn-lt"/>
                <a:ea typeface="+mn-ea"/>
                <a:cs typeface="+mn-cs"/>
              </a:rPr>
              <a:t>Freewater</a:t>
            </a:r>
            <a:r>
              <a:rPr lang="en-US" sz="1200" kern="1200" dirty="0" smtClean="0">
                <a:solidFill>
                  <a:schemeClr val="tx1"/>
                </a:solidFill>
                <a:effectLst/>
                <a:latin typeface="+mn-lt"/>
                <a:ea typeface="+mn-ea"/>
                <a:cs typeface="+mn-cs"/>
              </a:rPr>
              <a:t> would opt to visit the La Grande outlet. The same could even be true for Walla Walla locals. They may decide to drive further in order to avoid sales tax. </a:t>
            </a:r>
          </a:p>
          <a:p>
            <a:endParaRPr lang="en-US" dirty="0"/>
          </a:p>
        </p:txBody>
      </p:sp>
      <p:sp>
        <p:nvSpPr>
          <p:cNvPr id="4" name="Slide Number Placeholder 3"/>
          <p:cNvSpPr>
            <a:spLocks noGrp="1"/>
          </p:cNvSpPr>
          <p:nvPr>
            <p:ph type="sldNum" sz="quarter" idx="10"/>
          </p:nvPr>
        </p:nvSpPr>
        <p:spPr/>
        <p:txBody>
          <a:bodyPr/>
          <a:lstStyle/>
          <a:p>
            <a:fld id="{36514C75-0655-4FB7-A5D5-5B635A4A09BA}" type="slidenum">
              <a:rPr lang="en-US" smtClean="0"/>
              <a:t>4</a:t>
            </a:fld>
            <a:endParaRPr lang="en-US"/>
          </a:p>
        </p:txBody>
      </p:sp>
    </p:spTree>
    <p:extLst>
      <p:ext uri="{BB962C8B-B14F-4D97-AF65-F5344CB8AC3E}">
        <p14:creationId xmlns:p14="http://schemas.microsoft.com/office/powerpoint/2010/main" val="14779446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next question presented is who would be La Grande’s competition? The answer: (in Oregon) no one. Looking at locations of other outlets in Oregon we can see that the closest one to La Grande is still 246 miles away in Troutdale, OR. This means that La Grande would have the only shopping center for four hours of drive time in either direction, in Oregon. This is just another reason why the shopping center should not have a problem supporting itself.</a:t>
            </a:r>
          </a:p>
          <a:p>
            <a:r>
              <a:rPr lang="en-US" sz="1200" kern="1200" dirty="0" smtClean="0">
                <a:solidFill>
                  <a:schemeClr val="tx1"/>
                </a:solidFill>
                <a:effectLst/>
                <a:latin typeface="+mn-lt"/>
                <a:ea typeface="+mn-ea"/>
                <a:cs typeface="+mn-cs"/>
              </a:rPr>
              <a:t>La Grande also could not be in a more prim location. Our position on I-84 puts us right between Portland, OR and Boise, ID which are two of the largest communities within hundreds of miles. This location provides access to a huge variety of travelers. From people going on business trips, to family vacations, to fans traveling to watch their favorite sports, La Grande is right in the center of it all. Wallowa Lake also pulls an extra 50,000 travelers per year for holidays like the Fourth of July and Chief Joseph Days as well as families going on summer camping trips. </a:t>
            </a:r>
          </a:p>
          <a:p>
            <a:endParaRPr lang="en-US" dirty="0"/>
          </a:p>
        </p:txBody>
      </p:sp>
      <p:sp>
        <p:nvSpPr>
          <p:cNvPr id="4" name="Slide Number Placeholder 3"/>
          <p:cNvSpPr>
            <a:spLocks noGrp="1"/>
          </p:cNvSpPr>
          <p:nvPr>
            <p:ph type="sldNum" sz="quarter" idx="10"/>
          </p:nvPr>
        </p:nvSpPr>
        <p:spPr/>
        <p:txBody>
          <a:bodyPr/>
          <a:lstStyle/>
          <a:p>
            <a:fld id="{36514C75-0655-4FB7-A5D5-5B635A4A09BA}" type="slidenum">
              <a:rPr lang="en-US" smtClean="0"/>
              <a:t>5</a:t>
            </a:fld>
            <a:endParaRPr lang="en-US"/>
          </a:p>
        </p:txBody>
      </p:sp>
    </p:spTree>
    <p:extLst>
      <p:ext uri="{BB962C8B-B14F-4D97-AF65-F5344CB8AC3E}">
        <p14:creationId xmlns:p14="http://schemas.microsoft.com/office/powerpoint/2010/main" val="27853303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With such high traffic volume and no competition we should be able to support an outlet.</a:t>
            </a:r>
            <a:r>
              <a:rPr lang="en-US" baseline="0" dirty="0" smtClean="0"/>
              <a:t> Especially if the outlet pulls in the Union and Baker </a:t>
            </a:r>
            <a:r>
              <a:rPr lang="en-US" baseline="0" dirty="0" err="1" smtClean="0"/>
              <a:t>exiters</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36514C75-0655-4FB7-A5D5-5B635A4A09BA}" type="slidenum">
              <a:rPr lang="en-US" smtClean="0"/>
              <a:t>6</a:t>
            </a:fld>
            <a:endParaRPr lang="en-US"/>
          </a:p>
        </p:txBody>
      </p:sp>
    </p:spTree>
    <p:extLst>
      <p:ext uri="{BB962C8B-B14F-4D97-AF65-F5344CB8AC3E}">
        <p14:creationId xmlns:p14="http://schemas.microsoft.com/office/powerpoint/2010/main" val="41640408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481BFF-98CF-427A-9282-52A32C7D78CA}" type="slidenum">
              <a:rPr lang="en-US" smtClean="0"/>
              <a:t>7</a:t>
            </a:fld>
            <a:endParaRPr lang="en-US"/>
          </a:p>
        </p:txBody>
      </p:sp>
    </p:spTree>
    <p:extLst>
      <p:ext uri="{BB962C8B-B14F-4D97-AF65-F5344CB8AC3E}">
        <p14:creationId xmlns:p14="http://schemas.microsoft.com/office/powerpoint/2010/main" val="35780045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next question survey participants were asked was if they would be likely to visit La Grande of a rodeo event. Results showed that 61.54% of participants were very likely, 7.69% were somewhat likely, and 30.77% were not likely. We currently have the fair grounds to host large events, however it goes largely unused. The fair this year was very small compared to others in the area. There were very few children’s rides, almost no activities, and every person that I came into contact with expressed dissatisfaction and disappointment with the entire display. Another idea would be for La Grande to host a horse racing event. Very few rodeos do horse racing anymore, even Walla Walla discontinues the sport years ago. If La Grande hosted horse races it could generate large amounts of revenue for the town.</a:t>
            </a:r>
          </a:p>
          <a:p>
            <a:endParaRPr lang="en-US" dirty="0"/>
          </a:p>
        </p:txBody>
      </p:sp>
      <p:sp>
        <p:nvSpPr>
          <p:cNvPr id="4" name="Slide Number Placeholder 3"/>
          <p:cNvSpPr>
            <a:spLocks noGrp="1"/>
          </p:cNvSpPr>
          <p:nvPr>
            <p:ph type="sldNum" sz="quarter" idx="10"/>
          </p:nvPr>
        </p:nvSpPr>
        <p:spPr/>
        <p:txBody>
          <a:bodyPr/>
          <a:lstStyle/>
          <a:p>
            <a:fld id="{36514C75-0655-4FB7-A5D5-5B635A4A09BA}" type="slidenum">
              <a:rPr lang="en-US" smtClean="0"/>
              <a:t>8</a:t>
            </a:fld>
            <a:endParaRPr lang="en-US"/>
          </a:p>
        </p:txBody>
      </p:sp>
    </p:spTree>
    <p:extLst>
      <p:ext uri="{BB962C8B-B14F-4D97-AF65-F5344CB8AC3E}">
        <p14:creationId xmlns:p14="http://schemas.microsoft.com/office/powerpoint/2010/main" val="30917960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38.46% yes/no 23.08% not sure</a:t>
            </a:r>
          </a:p>
          <a:p>
            <a:r>
              <a:rPr lang="en-US" dirty="0" smtClean="0"/>
              <a:t>If our hotels are not inviting and customer friendly then travelers will head to the next town for lodging. Which loses revenue</a:t>
            </a:r>
            <a:r>
              <a:rPr lang="en-US" baseline="0" dirty="0" smtClean="0"/>
              <a:t> for our town. </a:t>
            </a:r>
            <a:endParaRPr lang="en-US" dirty="0"/>
          </a:p>
        </p:txBody>
      </p:sp>
      <p:sp>
        <p:nvSpPr>
          <p:cNvPr id="4" name="Slide Number Placeholder 3"/>
          <p:cNvSpPr>
            <a:spLocks noGrp="1"/>
          </p:cNvSpPr>
          <p:nvPr>
            <p:ph type="sldNum" sz="quarter" idx="10"/>
          </p:nvPr>
        </p:nvSpPr>
        <p:spPr/>
        <p:txBody>
          <a:bodyPr/>
          <a:lstStyle/>
          <a:p>
            <a:fld id="{36514C75-0655-4FB7-A5D5-5B635A4A09BA}" type="slidenum">
              <a:rPr lang="en-US" smtClean="0"/>
              <a:t>9</a:t>
            </a:fld>
            <a:endParaRPr lang="en-US"/>
          </a:p>
        </p:txBody>
      </p:sp>
    </p:spTree>
    <p:extLst>
      <p:ext uri="{BB962C8B-B14F-4D97-AF65-F5344CB8AC3E}">
        <p14:creationId xmlns:p14="http://schemas.microsoft.com/office/powerpoint/2010/main" val="2013887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6F8420-6A24-4E77-9184-0A3523592FBB}" type="datetimeFigureOut">
              <a:rPr lang="en-US" smtClean="0"/>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88BA5-F4D6-421A-B104-DD5123973D07}" type="slidenum">
              <a:rPr lang="en-US" smtClean="0"/>
              <a:t>‹#›</a:t>
            </a:fld>
            <a:endParaRPr lang="en-US"/>
          </a:p>
        </p:txBody>
      </p:sp>
    </p:spTree>
    <p:extLst>
      <p:ext uri="{BB962C8B-B14F-4D97-AF65-F5344CB8AC3E}">
        <p14:creationId xmlns:p14="http://schemas.microsoft.com/office/powerpoint/2010/main" val="1301274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6F8420-6A24-4E77-9184-0A3523592FBB}" type="datetimeFigureOut">
              <a:rPr lang="en-US" smtClean="0"/>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88BA5-F4D6-421A-B104-DD5123973D07}" type="slidenum">
              <a:rPr lang="en-US" smtClean="0"/>
              <a:t>‹#›</a:t>
            </a:fld>
            <a:endParaRPr lang="en-US"/>
          </a:p>
        </p:txBody>
      </p:sp>
    </p:spTree>
    <p:extLst>
      <p:ext uri="{BB962C8B-B14F-4D97-AF65-F5344CB8AC3E}">
        <p14:creationId xmlns:p14="http://schemas.microsoft.com/office/powerpoint/2010/main" val="534368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6F8420-6A24-4E77-9184-0A3523592FBB}" type="datetimeFigureOut">
              <a:rPr lang="en-US" smtClean="0"/>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88BA5-F4D6-421A-B104-DD5123973D07}" type="slidenum">
              <a:rPr lang="en-US" smtClean="0"/>
              <a:t>‹#›</a:t>
            </a:fld>
            <a:endParaRPr lang="en-US"/>
          </a:p>
        </p:txBody>
      </p:sp>
    </p:spTree>
    <p:extLst>
      <p:ext uri="{BB962C8B-B14F-4D97-AF65-F5344CB8AC3E}">
        <p14:creationId xmlns:p14="http://schemas.microsoft.com/office/powerpoint/2010/main" val="3490264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6F8420-6A24-4E77-9184-0A3523592FBB}" type="datetimeFigureOut">
              <a:rPr lang="en-US" smtClean="0"/>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88BA5-F4D6-421A-B104-DD5123973D07}" type="slidenum">
              <a:rPr lang="en-US" smtClean="0"/>
              <a:t>‹#›</a:t>
            </a:fld>
            <a:endParaRPr lang="en-US"/>
          </a:p>
        </p:txBody>
      </p:sp>
    </p:spTree>
    <p:extLst>
      <p:ext uri="{BB962C8B-B14F-4D97-AF65-F5344CB8AC3E}">
        <p14:creationId xmlns:p14="http://schemas.microsoft.com/office/powerpoint/2010/main" val="3003034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6F8420-6A24-4E77-9184-0A3523592FBB}" type="datetimeFigureOut">
              <a:rPr lang="en-US" smtClean="0"/>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88BA5-F4D6-421A-B104-DD5123973D07}" type="slidenum">
              <a:rPr lang="en-US" smtClean="0"/>
              <a:t>‹#›</a:t>
            </a:fld>
            <a:endParaRPr lang="en-US"/>
          </a:p>
        </p:txBody>
      </p:sp>
    </p:spTree>
    <p:extLst>
      <p:ext uri="{BB962C8B-B14F-4D97-AF65-F5344CB8AC3E}">
        <p14:creationId xmlns:p14="http://schemas.microsoft.com/office/powerpoint/2010/main" val="3591925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6F8420-6A24-4E77-9184-0A3523592FBB}" type="datetimeFigureOut">
              <a:rPr lang="en-US" smtClean="0"/>
              <a:t>8/29/2016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588BA5-F4D6-421A-B104-DD5123973D07}" type="slidenum">
              <a:rPr lang="en-US" smtClean="0"/>
              <a:t>‹#›</a:t>
            </a:fld>
            <a:endParaRPr lang="en-US"/>
          </a:p>
        </p:txBody>
      </p:sp>
    </p:spTree>
    <p:extLst>
      <p:ext uri="{BB962C8B-B14F-4D97-AF65-F5344CB8AC3E}">
        <p14:creationId xmlns:p14="http://schemas.microsoft.com/office/powerpoint/2010/main" val="2598432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6F8420-6A24-4E77-9184-0A3523592FBB}" type="datetimeFigureOut">
              <a:rPr lang="en-US" smtClean="0"/>
              <a:t>8/29/2016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588BA5-F4D6-421A-B104-DD5123973D07}" type="slidenum">
              <a:rPr lang="en-US" smtClean="0"/>
              <a:t>‹#›</a:t>
            </a:fld>
            <a:endParaRPr lang="en-US"/>
          </a:p>
        </p:txBody>
      </p:sp>
    </p:spTree>
    <p:extLst>
      <p:ext uri="{BB962C8B-B14F-4D97-AF65-F5344CB8AC3E}">
        <p14:creationId xmlns:p14="http://schemas.microsoft.com/office/powerpoint/2010/main" val="4062565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6F8420-6A24-4E77-9184-0A3523592FBB}" type="datetimeFigureOut">
              <a:rPr lang="en-US" smtClean="0"/>
              <a:t>8/29/2016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588BA5-F4D6-421A-B104-DD5123973D07}" type="slidenum">
              <a:rPr lang="en-US" smtClean="0"/>
              <a:t>‹#›</a:t>
            </a:fld>
            <a:endParaRPr lang="en-US"/>
          </a:p>
        </p:txBody>
      </p:sp>
    </p:spTree>
    <p:extLst>
      <p:ext uri="{BB962C8B-B14F-4D97-AF65-F5344CB8AC3E}">
        <p14:creationId xmlns:p14="http://schemas.microsoft.com/office/powerpoint/2010/main" val="897582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F8420-6A24-4E77-9184-0A3523592FBB}" type="datetimeFigureOut">
              <a:rPr lang="en-US" smtClean="0"/>
              <a:t>8/29/2016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588BA5-F4D6-421A-B104-DD5123973D07}" type="slidenum">
              <a:rPr lang="en-US" smtClean="0"/>
              <a:t>‹#›</a:t>
            </a:fld>
            <a:endParaRPr lang="en-US"/>
          </a:p>
        </p:txBody>
      </p:sp>
    </p:spTree>
    <p:extLst>
      <p:ext uri="{BB962C8B-B14F-4D97-AF65-F5344CB8AC3E}">
        <p14:creationId xmlns:p14="http://schemas.microsoft.com/office/powerpoint/2010/main" val="1370184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6F8420-6A24-4E77-9184-0A3523592FBB}" type="datetimeFigureOut">
              <a:rPr lang="en-US" smtClean="0"/>
              <a:t>8/29/2016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588BA5-F4D6-421A-B104-DD5123973D07}" type="slidenum">
              <a:rPr lang="en-US" smtClean="0"/>
              <a:t>‹#›</a:t>
            </a:fld>
            <a:endParaRPr lang="en-US"/>
          </a:p>
        </p:txBody>
      </p:sp>
    </p:spTree>
    <p:extLst>
      <p:ext uri="{BB962C8B-B14F-4D97-AF65-F5344CB8AC3E}">
        <p14:creationId xmlns:p14="http://schemas.microsoft.com/office/powerpoint/2010/main" val="3160823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6F8420-6A24-4E77-9184-0A3523592FBB}" type="datetimeFigureOut">
              <a:rPr lang="en-US" smtClean="0"/>
              <a:t>8/29/2016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588BA5-F4D6-421A-B104-DD5123973D07}" type="slidenum">
              <a:rPr lang="en-US" smtClean="0"/>
              <a:t>‹#›</a:t>
            </a:fld>
            <a:endParaRPr lang="en-US"/>
          </a:p>
        </p:txBody>
      </p:sp>
    </p:spTree>
    <p:extLst>
      <p:ext uri="{BB962C8B-B14F-4D97-AF65-F5344CB8AC3E}">
        <p14:creationId xmlns:p14="http://schemas.microsoft.com/office/powerpoint/2010/main" val="2839975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F8420-6A24-4E77-9184-0A3523592FBB}" type="datetimeFigureOut">
              <a:rPr lang="en-US" smtClean="0"/>
              <a:t>8/29/2016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588BA5-F4D6-421A-B104-DD5123973D07}" type="slidenum">
              <a:rPr lang="en-US" smtClean="0"/>
              <a:t>‹#›</a:t>
            </a:fld>
            <a:endParaRPr lang="en-US"/>
          </a:p>
        </p:txBody>
      </p:sp>
    </p:spTree>
    <p:extLst>
      <p:ext uri="{BB962C8B-B14F-4D97-AF65-F5344CB8AC3E}">
        <p14:creationId xmlns:p14="http://schemas.microsoft.com/office/powerpoint/2010/main" val="26975304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interstate-guide.com/i-084_aadt.htm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www.google.com/map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Consumer Catch and Release Zone Project</a:t>
            </a:r>
            <a:endParaRPr lang="en-US" dirty="0"/>
          </a:p>
        </p:txBody>
      </p:sp>
      <p:sp>
        <p:nvSpPr>
          <p:cNvPr id="3" name="Content Placeholder 2"/>
          <p:cNvSpPr>
            <a:spLocks noGrp="1"/>
          </p:cNvSpPr>
          <p:nvPr>
            <p:ph idx="1"/>
          </p:nvPr>
        </p:nvSpPr>
        <p:spPr/>
        <p:txBody>
          <a:bodyPr/>
          <a:lstStyle/>
          <a:p>
            <a:pPr marL="0" indent="0">
              <a:buNone/>
            </a:pP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600200"/>
            <a:ext cx="8229600" cy="4495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503908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Results Cont. </a:t>
            </a:r>
            <a:endParaRPr lang="en-US" dirty="0"/>
          </a:p>
        </p:txBody>
      </p:sp>
      <p:sp>
        <p:nvSpPr>
          <p:cNvPr id="3" name="Content Placeholder 2"/>
          <p:cNvSpPr>
            <a:spLocks noGrp="1"/>
          </p:cNvSpPr>
          <p:nvPr>
            <p:ph idx="1"/>
          </p:nvPr>
        </p:nvSpPr>
        <p:spPr/>
        <p:txBody>
          <a:bodyPr/>
          <a:lstStyle/>
          <a:p>
            <a:r>
              <a:rPr lang="en-US" dirty="0" smtClean="0"/>
              <a:t>Question: On a scale of 1-10, 10 being the highest, what is your over all rating of La Grande, OR?</a:t>
            </a:r>
          </a:p>
          <a:p>
            <a:r>
              <a:rPr lang="en-US" dirty="0" smtClean="0"/>
              <a:t>Results: </a:t>
            </a:r>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3276600"/>
            <a:ext cx="4817104"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21608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Results Cont.</a:t>
            </a:r>
            <a:endParaRPr lang="en-US" dirty="0"/>
          </a:p>
        </p:txBody>
      </p:sp>
      <p:sp>
        <p:nvSpPr>
          <p:cNvPr id="3" name="Content Placeholder 2"/>
          <p:cNvSpPr>
            <a:spLocks noGrp="1"/>
          </p:cNvSpPr>
          <p:nvPr>
            <p:ph idx="1"/>
          </p:nvPr>
        </p:nvSpPr>
        <p:spPr/>
        <p:txBody>
          <a:bodyPr/>
          <a:lstStyle/>
          <a:p>
            <a:r>
              <a:rPr lang="en-US" dirty="0" smtClean="0"/>
              <a:t>Additional comments and suggestions from participants to improve the overall rating:</a:t>
            </a:r>
          </a:p>
          <a:p>
            <a:pPr lvl="1"/>
            <a:r>
              <a:rPr lang="en-US" dirty="0"/>
              <a:t>“I would like to see more family friendly activities</a:t>
            </a:r>
            <a:r>
              <a:rPr lang="en-US" dirty="0" smtClean="0"/>
              <a:t>.”</a:t>
            </a:r>
          </a:p>
          <a:p>
            <a:pPr lvl="1"/>
            <a:r>
              <a:rPr lang="en-US" dirty="0" smtClean="0"/>
              <a:t>“More tourist attractions please!”</a:t>
            </a:r>
          </a:p>
          <a:p>
            <a:pPr lvl="1"/>
            <a:r>
              <a:rPr lang="en-US" dirty="0" smtClean="0"/>
              <a:t>“Let </a:t>
            </a:r>
            <a:r>
              <a:rPr lang="en-US" dirty="0"/>
              <a:t>new businesses come in. </a:t>
            </a:r>
            <a:r>
              <a:rPr lang="en-US" dirty="0" smtClean="0"/>
              <a:t>So </a:t>
            </a:r>
            <a:r>
              <a:rPr lang="en-US" dirty="0"/>
              <a:t>many are turned </a:t>
            </a:r>
            <a:r>
              <a:rPr lang="en-US" dirty="0" smtClean="0"/>
              <a:t>away.”</a:t>
            </a:r>
          </a:p>
          <a:p>
            <a:pPr lvl="1"/>
            <a:r>
              <a:rPr lang="en-US" dirty="0" smtClean="0"/>
              <a:t>“</a:t>
            </a:r>
            <a:r>
              <a:rPr lang="en-US" dirty="0"/>
              <a:t>I would love to see a large multipurpose community stadium/convention center</a:t>
            </a:r>
            <a:r>
              <a:rPr lang="en-US" dirty="0" smtClean="0"/>
              <a:t>.”</a:t>
            </a:r>
            <a:endParaRPr lang="en-US" dirty="0"/>
          </a:p>
        </p:txBody>
      </p:sp>
    </p:spTree>
    <p:extLst>
      <p:ext uri="{BB962C8B-B14F-4D97-AF65-F5344CB8AC3E}">
        <p14:creationId xmlns:p14="http://schemas.microsoft.com/office/powerpoint/2010/main" val="3661674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r>
              <a:rPr lang="en-US" sz="1600" dirty="0"/>
              <a:t>Retrieved August 20, 2016, from Interstate 84 Oregon Annual Average Daily Traffic (AADT), </a:t>
            </a:r>
            <a:r>
              <a:rPr lang="en-US" sz="1600" dirty="0">
                <a:hlinkClick r:id="rId3"/>
              </a:rPr>
              <a:t>http://</a:t>
            </a:r>
            <a:r>
              <a:rPr lang="en-US" sz="1600" dirty="0" smtClean="0">
                <a:hlinkClick r:id="rId3"/>
              </a:rPr>
              <a:t>www.interstate-guide.com/i-084_aadt.html</a:t>
            </a:r>
            <a:endParaRPr lang="en-US" sz="1600" dirty="0" smtClean="0"/>
          </a:p>
          <a:p>
            <a:r>
              <a:rPr lang="en-US" sz="1600" dirty="0"/>
              <a:t>Google maps. Retrieved August 20, 2016, from Google Maps, </a:t>
            </a:r>
            <a:r>
              <a:rPr lang="en-US" sz="1600" dirty="0">
                <a:hlinkClick r:id="rId4"/>
              </a:rPr>
              <a:t>https://</a:t>
            </a:r>
            <a:r>
              <a:rPr lang="en-US" sz="1600" dirty="0" smtClean="0">
                <a:hlinkClick r:id="rId4"/>
              </a:rPr>
              <a:t>www.google.com/maps</a:t>
            </a:r>
            <a:endParaRPr lang="en-US" sz="1600" dirty="0" smtClean="0"/>
          </a:p>
          <a:p>
            <a:r>
              <a:rPr lang="en-US" sz="1600" dirty="0"/>
              <a:t>Interstate 84, US-30 to OR 82 « Washington highways. (2016). Retrieved August 14, 2016, from Washington Highways, http://corcohighways.org/highways/blog/?p=588</a:t>
            </a:r>
          </a:p>
          <a:p>
            <a:r>
              <a:rPr lang="en-US" sz="1600" dirty="0" smtClean="0"/>
              <a:t/>
            </a:r>
            <a:br>
              <a:rPr lang="en-US" sz="1600" dirty="0" smtClean="0"/>
            </a:br>
            <a:endParaRPr lang="en-US" sz="1600" dirty="0" smtClean="0"/>
          </a:p>
        </p:txBody>
      </p:sp>
    </p:spTree>
    <p:extLst>
      <p:ext uri="{BB962C8B-B14F-4D97-AF65-F5344CB8AC3E}">
        <p14:creationId xmlns:p14="http://schemas.microsoft.com/office/powerpoint/2010/main" val="11520679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Beginning Research </a:t>
            </a:r>
            <a:endParaRPr lang="en-US" dirty="0"/>
          </a:p>
        </p:txBody>
      </p:sp>
      <p:sp>
        <p:nvSpPr>
          <p:cNvPr id="3" name="Content Placeholder 2"/>
          <p:cNvSpPr>
            <a:spLocks noGrp="1"/>
          </p:cNvSpPr>
          <p:nvPr>
            <p:ph idx="1"/>
          </p:nvPr>
        </p:nvSpPr>
        <p:spPr/>
        <p:txBody>
          <a:bodyPr/>
          <a:lstStyle/>
          <a:p>
            <a:r>
              <a:rPr lang="en-US" dirty="0" smtClean="0"/>
              <a:t>Bringing Commerce to La Grande, OR</a:t>
            </a:r>
          </a:p>
          <a:p>
            <a:r>
              <a:rPr lang="en-US" dirty="0" smtClean="0"/>
              <a:t>Conducted a short survey with room for opinions </a:t>
            </a:r>
          </a:p>
          <a:p>
            <a:r>
              <a:rPr lang="en-US" dirty="0" smtClean="0"/>
              <a:t>Established over one week</a:t>
            </a:r>
          </a:p>
          <a:p>
            <a:r>
              <a:rPr lang="en-US" dirty="0" smtClean="0"/>
              <a:t>Variation of participants</a:t>
            </a:r>
            <a:endParaRPr lang="en-US" dirty="0"/>
          </a:p>
        </p:txBody>
      </p:sp>
    </p:spTree>
    <p:extLst>
      <p:ext uri="{BB962C8B-B14F-4D97-AF65-F5344CB8AC3E}">
        <p14:creationId xmlns:p14="http://schemas.microsoft.com/office/powerpoint/2010/main" val="789067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Results</a:t>
            </a:r>
            <a:endParaRPr lang="en-US" dirty="0"/>
          </a:p>
        </p:txBody>
      </p:sp>
      <p:sp>
        <p:nvSpPr>
          <p:cNvPr id="15" name="Content Placeholder 14"/>
          <p:cNvSpPr>
            <a:spLocks noGrp="1"/>
          </p:cNvSpPr>
          <p:nvPr>
            <p:ph idx="1"/>
          </p:nvPr>
        </p:nvSpPr>
        <p:spPr/>
        <p:txBody>
          <a:bodyPr/>
          <a:lstStyle/>
          <a:p>
            <a:r>
              <a:rPr lang="en-US" sz="2800" dirty="0"/>
              <a:t>Question: How likely would you be to visit La Grande, OR if the city implemented an outlet/shopping mall</a:t>
            </a:r>
            <a:r>
              <a:rPr lang="en-US" sz="2800" dirty="0" smtClean="0"/>
              <a:t>?</a:t>
            </a:r>
          </a:p>
          <a:p>
            <a:r>
              <a:rPr lang="en-US" sz="2800" dirty="0" smtClean="0"/>
              <a:t>Results: </a:t>
            </a:r>
            <a:endParaRPr lang="en-US" sz="2800" dirty="0"/>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76397" y="2743200"/>
            <a:ext cx="5249863" cy="3230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35110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Implementing an Outlet Mall</a:t>
            </a:r>
            <a:endParaRPr lang="en-US" dirty="0"/>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57198" y="1268752"/>
            <a:ext cx="4191000" cy="27556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8198" y="4031640"/>
            <a:ext cx="4317535" cy="27791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4953000" y="1371600"/>
            <a:ext cx="3733800" cy="1569660"/>
          </a:xfrm>
          <a:prstGeom prst="rect">
            <a:avLst/>
          </a:prstGeom>
          <a:noFill/>
        </p:spPr>
        <p:txBody>
          <a:bodyPr wrap="square" rtlCol="0">
            <a:spAutoFit/>
          </a:bodyPr>
          <a:lstStyle/>
          <a:p>
            <a:r>
              <a:rPr lang="en-US" sz="2400" dirty="0" smtClean="0"/>
              <a:t>Left: Amount of time taken in hours to drive from each starting point to the destination</a:t>
            </a:r>
            <a:endParaRPr lang="en-US" sz="2400" dirty="0"/>
          </a:p>
        </p:txBody>
      </p:sp>
      <p:sp>
        <p:nvSpPr>
          <p:cNvPr id="5" name="TextBox 4"/>
          <p:cNvSpPr txBox="1"/>
          <p:nvPr/>
        </p:nvSpPr>
        <p:spPr>
          <a:xfrm>
            <a:off x="685800" y="4343400"/>
            <a:ext cx="3581400" cy="1477328"/>
          </a:xfrm>
          <a:prstGeom prst="rect">
            <a:avLst/>
          </a:prstGeom>
          <a:noFill/>
        </p:spPr>
        <p:txBody>
          <a:bodyPr wrap="square" rtlCol="0">
            <a:spAutoFit/>
          </a:bodyPr>
          <a:lstStyle/>
          <a:p>
            <a:r>
              <a:rPr lang="en-US" sz="2400" dirty="0" smtClean="0"/>
              <a:t>Right: Number of miles in between  each starting point to the destination</a:t>
            </a:r>
          </a:p>
          <a:p>
            <a:endParaRPr lang="en-US" dirty="0"/>
          </a:p>
        </p:txBody>
      </p:sp>
    </p:spTree>
    <p:extLst>
      <p:ext uri="{BB962C8B-B14F-4D97-AF65-F5344CB8AC3E}">
        <p14:creationId xmlns:p14="http://schemas.microsoft.com/office/powerpoint/2010/main" val="8167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Implementing an Outlet Mall Cont.</a:t>
            </a:r>
            <a:endParaRPr lang="en-US" dirty="0"/>
          </a:p>
        </p:txBody>
      </p:sp>
      <p:sp>
        <p:nvSpPr>
          <p:cNvPr id="3" name="Content Placeholder 2"/>
          <p:cNvSpPr>
            <a:spLocks noGrp="1"/>
          </p:cNvSpPr>
          <p:nvPr>
            <p:ph idx="1"/>
          </p:nvPr>
        </p:nvSpPr>
        <p:spPr/>
        <p:txBody>
          <a:bodyPr/>
          <a:lstStyle/>
          <a:p>
            <a:r>
              <a:rPr lang="en-US" dirty="0" smtClean="0"/>
              <a:t>Prime location</a:t>
            </a:r>
          </a:p>
          <a:p>
            <a:r>
              <a:rPr lang="en-US" dirty="0" smtClean="0"/>
              <a:t>No competition</a:t>
            </a:r>
          </a:p>
          <a:p>
            <a:pPr lvl="1"/>
            <a:r>
              <a:rPr lang="en-US" dirty="0" smtClean="0"/>
              <a:t>La Grande to Troutdale, OR: 246 miles</a:t>
            </a:r>
          </a:p>
          <a:p>
            <a:pPr lvl="1"/>
            <a:r>
              <a:rPr lang="en-US" dirty="0" smtClean="0"/>
              <a:t>To Woodburn, OR: 291 miles</a:t>
            </a:r>
          </a:p>
          <a:p>
            <a:pPr lvl="1"/>
            <a:r>
              <a:rPr lang="en-US" dirty="0" smtClean="0"/>
              <a:t>To Bend, OR: 294 miles</a:t>
            </a:r>
          </a:p>
          <a:p>
            <a:pPr lvl="1"/>
            <a:r>
              <a:rPr lang="en-US" dirty="0" smtClean="0"/>
              <a:t>To </a:t>
            </a:r>
            <a:r>
              <a:rPr lang="en-US" dirty="0" err="1" smtClean="0"/>
              <a:t>Linclon</a:t>
            </a:r>
            <a:r>
              <a:rPr lang="en-US" dirty="0" smtClean="0"/>
              <a:t> City, OR: 349 miles</a:t>
            </a:r>
          </a:p>
          <a:p>
            <a:pPr lvl="1"/>
            <a:r>
              <a:rPr lang="en-US" dirty="0" smtClean="0"/>
              <a:t>To Seaside, OR: 340 miles</a:t>
            </a:r>
          </a:p>
          <a:p>
            <a:pPr lvl="1"/>
            <a:r>
              <a:rPr lang="en-US" dirty="0" smtClean="0"/>
              <a:t>To Phoenix, OR: 471 miles</a:t>
            </a:r>
          </a:p>
          <a:p>
            <a:pPr lvl="1"/>
            <a:endParaRPr lang="en-US" dirty="0"/>
          </a:p>
        </p:txBody>
      </p:sp>
    </p:spTree>
    <p:extLst>
      <p:ext uri="{BB962C8B-B14F-4D97-AF65-F5344CB8AC3E}">
        <p14:creationId xmlns:p14="http://schemas.microsoft.com/office/powerpoint/2010/main" val="2033640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a:t>Implementing an Outlet Mall Cont.</a:t>
            </a:r>
          </a:p>
        </p:txBody>
      </p:sp>
      <p:sp>
        <p:nvSpPr>
          <p:cNvPr id="3" name="Content Placeholder 2"/>
          <p:cNvSpPr>
            <a:spLocks noGrp="1"/>
          </p:cNvSpPr>
          <p:nvPr>
            <p:ph idx="1"/>
          </p:nvPr>
        </p:nvSpPr>
        <p:spPr/>
        <p:txBody>
          <a:bodyPr/>
          <a:lstStyle/>
          <a:p>
            <a:r>
              <a:rPr lang="en-US" dirty="0" smtClean="0"/>
              <a:t>Potential consumers</a:t>
            </a:r>
          </a:p>
          <a:p>
            <a:pPr lvl="1"/>
            <a:r>
              <a:rPr lang="en-US" dirty="0" smtClean="0"/>
              <a:t>50,000 tourists visiting Wallowa Lake each year</a:t>
            </a:r>
          </a:p>
          <a:p>
            <a:pPr lvl="1"/>
            <a:r>
              <a:rPr lang="en-US" dirty="0" smtClean="0"/>
              <a:t>I 84 average daily traffic: reaches a height of 180,000 vehicles per day</a:t>
            </a:r>
          </a:p>
          <a:p>
            <a:pPr lvl="1"/>
            <a:r>
              <a:rPr lang="en-US" dirty="0" smtClean="0"/>
              <a:t>9,200 exit into La Grande</a:t>
            </a:r>
          </a:p>
          <a:p>
            <a:pPr lvl="1"/>
            <a:r>
              <a:rPr lang="en-US" dirty="0" smtClean="0"/>
              <a:t>8,800 exit into the catch and release zone, Wallowa Lake exit</a:t>
            </a:r>
          </a:p>
          <a:p>
            <a:pPr lvl="1"/>
            <a:r>
              <a:rPr lang="en-US" dirty="0" smtClean="0"/>
              <a:t>Thousands more take Union/ Baker exits</a:t>
            </a:r>
            <a:endParaRPr lang="en-US" dirty="0"/>
          </a:p>
        </p:txBody>
      </p:sp>
    </p:spTree>
    <p:extLst>
      <p:ext uri="{BB962C8B-B14F-4D97-AF65-F5344CB8AC3E}">
        <p14:creationId xmlns:p14="http://schemas.microsoft.com/office/powerpoint/2010/main" val="907820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Implementing An Outlet Mall Cont.</a:t>
            </a:r>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3200400"/>
            <a:ext cx="4648200" cy="31924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Content Placeholder 2"/>
          <p:cNvSpPr>
            <a:spLocks noGrp="1"/>
          </p:cNvSpPr>
          <p:nvPr>
            <p:ph idx="1"/>
          </p:nvPr>
        </p:nvSpPr>
        <p:spPr/>
        <p:txBody>
          <a:bodyPr/>
          <a:lstStyle/>
          <a:p>
            <a:pPr marL="0" indent="0">
              <a:buNone/>
            </a:pPr>
            <a:r>
              <a:rPr lang="en-US" dirty="0" smtClean="0"/>
              <a:t>		</a:t>
            </a:r>
            <a:r>
              <a:rPr lang="en-US" dirty="0"/>
              <a:t>	</a:t>
            </a:r>
            <a:r>
              <a:rPr lang="en-US" dirty="0" smtClean="0"/>
              <a:t>Graph shows daily 					traffic volume from 					I-84</a:t>
            </a:r>
            <a:endParaRPr lang="en-US" dirty="0"/>
          </a:p>
        </p:txBody>
      </p:sp>
      <p:sp>
        <p:nvSpPr>
          <p:cNvPr id="6" name="TextBox 5"/>
          <p:cNvSpPr txBox="1"/>
          <p:nvPr/>
        </p:nvSpPr>
        <p:spPr>
          <a:xfrm>
            <a:off x="7107382" y="5746514"/>
            <a:ext cx="1905000" cy="646331"/>
          </a:xfrm>
          <a:prstGeom prst="rect">
            <a:avLst/>
          </a:prstGeom>
          <a:noFill/>
        </p:spPr>
        <p:txBody>
          <a:bodyPr wrap="square" rtlCol="0">
            <a:spAutoFit/>
          </a:bodyPr>
          <a:lstStyle/>
          <a:p>
            <a:r>
              <a:rPr lang="en-US" dirty="0" smtClean="0"/>
              <a:t>Graph from 1-84 interstate guide</a:t>
            </a:r>
            <a:endParaRPr lang="en-US" dirty="0"/>
          </a:p>
        </p:txBody>
      </p:sp>
    </p:spTree>
    <p:extLst>
      <p:ext uri="{BB962C8B-B14F-4D97-AF65-F5344CB8AC3E}">
        <p14:creationId xmlns:p14="http://schemas.microsoft.com/office/powerpoint/2010/main" val="1118332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Results Cont.</a:t>
            </a:r>
            <a:endParaRPr lang="en-US" dirty="0"/>
          </a:p>
        </p:txBody>
      </p:sp>
      <p:sp>
        <p:nvSpPr>
          <p:cNvPr id="3" name="Content Placeholder 2"/>
          <p:cNvSpPr>
            <a:spLocks noGrp="1"/>
          </p:cNvSpPr>
          <p:nvPr>
            <p:ph idx="1"/>
          </p:nvPr>
        </p:nvSpPr>
        <p:spPr/>
        <p:txBody>
          <a:bodyPr/>
          <a:lstStyle/>
          <a:p>
            <a:r>
              <a:rPr lang="en-US" dirty="0" smtClean="0"/>
              <a:t>Question: Would you be likely to attend a concert or rodeo in La Grande?</a:t>
            </a:r>
          </a:p>
          <a:p>
            <a:r>
              <a:rPr lang="en-US" dirty="0" smtClean="0"/>
              <a:t>Results: </a:t>
            </a:r>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52510" y="2895600"/>
            <a:ext cx="4838232" cy="290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57904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Results Cont.</a:t>
            </a:r>
            <a:endParaRPr lang="en-US" dirty="0"/>
          </a:p>
        </p:txBody>
      </p:sp>
      <p:sp>
        <p:nvSpPr>
          <p:cNvPr id="3" name="Content Placeholder 2"/>
          <p:cNvSpPr>
            <a:spLocks noGrp="1"/>
          </p:cNvSpPr>
          <p:nvPr>
            <p:ph idx="1"/>
          </p:nvPr>
        </p:nvSpPr>
        <p:spPr/>
        <p:txBody>
          <a:bodyPr/>
          <a:lstStyle/>
          <a:p>
            <a:r>
              <a:rPr lang="en-US" dirty="0" smtClean="0"/>
              <a:t>Question: Would you stay in La Grande’s current hotels?</a:t>
            </a:r>
          </a:p>
          <a:p>
            <a:r>
              <a:rPr lang="en-US" dirty="0" smtClean="0"/>
              <a:t>Results: </a:t>
            </a:r>
            <a:endParaRPr lang="en-US"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2895600"/>
            <a:ext cx="5324168"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91330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204</TotalTime>
  <Words>2191</Words>
  <Application>Microsoft Office PowerPoint</Application>
  <PresentationFormat>On-screen Show (4:3)</PresentationFormat>
  <Paragraphs>85</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Consumer Catch and Release Zone Project</vt:lpstr>
      <vt:lpstr>Beginning Research </vt:lpstr>
      <vt:lpstr>Survey Results</vt:lpstr>
      <vt:lpstr>Implementing an Outlet Mall</vt:lpstr>
      <vt:lpstr>Implementing an Outlet Mall Cont.</vt:lpstr>
      <vt:lpstr>Implementing an Outlet Mall Cont.</vt:lpstr>
      <vt:lpstr>Implementing An Outlet Mall Cont.</vt:lpstr>
      <vt:lpstr>Survey Results Cont.</vt:lpstr>
      <vt:lpstr>Survey Results Cont.</vt:lpstr>
      <vt:lpstr>Survey Results Cont. </vt:lpstr>
      <vt:lpstr>Survey Results Cont.</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Karly</dc:creator>
  <cp:lastModifiedBy>Geartner's</cp:lastModifiedBy>
  <cp:revision>14</cp:revision>
  <dcterms:created xsi:type="dcterms:W3CDTF">2016-08-26T14:39:45Z</dcterms:created>
  <dcterms:modified xsi:type="dcterms:W3CDTF">2016-08-30T06:49:15Z</dcterms:modified>
</cp:coreProperties>
</file>