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6"/>
  </p:notesMasterIdLst>
  <p:sldIdLst>
    <p:sldId id="260" r:id="rId2"/>
    <p:sldId id="256" r:id="rId3"/>
    <p:sldId id="262" r:id="rId4"/>
    <p:sldId id="300" r:id="rId5"/>
    <p:sldId id="289" r:id="rId6"/>
    <p:sldId id="272" r:id="rId7"/>
    <p:sldId id="292" r:id="rId8"/>
    <p:sldId id="298" r:id="rId9"/>
    <p:sldId id="293" r:id="rId10"/>
    <p:sldId id="301" r:id="rId11"/>
    <p:sldId id="266" r:id="rId12"/>
    <p:sldId id="299" r:id="rId13"/>
    <p:sldId id="267" r:id="rId14"/>
    <p:sldId id="275" r:id="rId15"/>
    <p:sldId id="310" r:id="rId16"/>
    <p:sldId id="316" r:id="rId17"/>
    <p:sldId id="284" r:id="rId18"/>
    <p:sldId id="290" r:id="rId19"/>
    <p:sldId id="302" r:id="rId20"/>
    <p:sldId id="303" r:id="rId21"/>
    <p:sldId id="304" r:id="rId22"/>
    <p:sldId id="283" r:id="rId23"/>
    <p:sldId id="315" r:id="rId24"/>
    <p:sldId id="294" r:id="rId25"/>
    <p:sldId id="311" r:id="rId26"/>
    <p:sldId id="312" r:id="rId27"/>
    <p:sldId id="313" r:id="rId28"/>
    <p:sldId id="295" r:id="rId29"/>
    <p:sldId id="296" r:id="rId30"/>
    <p:sldId id="314" r:id="rId31"/>
    <p:sldId id="281" r:id="rId32"/>
    <p:sldId id="280" r:id="rId33"/>
    <p:sldId id="279" r:id="rId34"/>
    <p:sldId id="305" r:id="rId35"/>
    <p:sldId id="306" r:id="rId36"/>
    <p:sldId id="307" r:id="rId37"/>
    <p:sldId id="270" r:id="rId38"/>
    <p:sldId id="308" r:id="rId39"/>
    <p:sldId id="309" r:id="rId40"/>
    <p:sldId id="317" r:id="rId41"/>
    <p:sldId id="276" r:id="rId42"/>
    <p:sldId id="288" r:id="rId43"/>
    <p:sldId id="287" r:id="rId44"/>
    <p:sldId id="286"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7" autoAdjust="0"/>
    <p:restoredTop sz="86355" autoAdjust="0"/>
  </p:normalViewPr>
  <p:slideViewPr>
    <p:cSldViewPr snapToGrid="0">
      <p:cViewPr varScale="1">
        <p:scale>
          <a:sx n="39" d="100"/>
          <a:sy n="39" d="100"/>
        </p:scale>
        <p:origin x="78" y="612"/>
      </p:cViewPr>
      <p:guideLst/>
    </p:cSldViewPr>
  </p:slideViewPr>
  <p:outlineViewPr>
    <p:cViewPr>
      <p:scale>
        <a:sx n="33" d="100"/>
        <a:sy n="33" d="100"/>
      </p:scale>
      <p:origin x="0" y="-94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120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34B54-8FB6-417F-8D4E-810CFD9D423E}" type="datetimeFigureOut">
              <a:rPr lang="en-US" smtClean="0"/>
              <a:t>8/29/2016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5CF6D-E784-45F1-8533-613E2C8DA8A6}" type="slidenum">
              <a:rPr lang="en-US" smtClean="0"/>
              <a:t>‹#›</a:t>
            </a:fld>
            <a:endParaRPr lang="en-US" dirty="0"/>
          </a:p>
        </p:txBody>
      </p:sp>
    </p:spTree>
    <p:extLst>
      <p:ext uri="{BB962C8B-B14F-4D97-AF65-F5344CB8AC3E}">
        <p14:creationId xmlns:p14="http://schemas.microsoft.com/office/powerpoint/2010/main" val="49938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accent2">
                    <a:lumMod val="75000"/>
                  </a:schemeClr>
                </a:solidFill>
                <a:latin typeface="Trebuchet MS" panose="020B0603020202020204" pitchFamily="34" charset="0"/>
              </a:rPr>
              <a:t>“Union has maintained its rural charm and friendly atmosphere. With a population of just over 2100 this town has clean air and fabulous water and is a highly desirable place to live, play, retire and visit. Open space, appealing Victorian style homes, buildings and tree-lined streets preserves its historic authenticity. Union offers a unique character and quality of life. Strategically placed between La Grande and North Powder on Highway 203 and 237, Union has much to offer. With the Federal Highway (Interstate 84) 11 miles northwest of Union, access to and from the community is efficient and diverse. Union has infrastructure to allow growth without disturbing the beauty of the landscape. “ (</a:t>
            </a:r>
            <a:r>
              <a:rPr lang="en-US" sz="1200" b="0" kern="1200" dirty="0" smtClean="0">
                <a:solidFill>
                  <a:schemeClr val="accent2">
                    <a:lumMod val="75000"/>
                  </a:schemeClr>
                </a:solidFill>
                <a:effectLst/>
                <a:latin typeface="Trebuchet MS" panose="020B0603020202020204" pitchFamily="34" charset="0"/>
                <a:ea typeface="+mn-ea"/>
                <a:cs typeface="+mn-cs"/>
              </a:rPr>
              <a:t>http://www.cityofunion.com/).</a:t>
            </a:r>
          </a:p>
          <a:p>
            <a:endParaRPr lang="en-US"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6B85CF6D-E784-45F1-8533-613E2C8DA8A6}" type="slidenum">
              <a:rPr lang="en-US" smtClean="0"/>
              <a:t>1</a:t>
            </a:fld>
            <a:endParaRPr lang="en-US" dirty="0"/>
          </a:p>
        </p:txBody>
      </p:sp>
    </p:spTree>
    <p:extLst>
      <p:ext uri="{BB962C8B-B14F-4D97-AF65-F5344CB8AC3E}">
        <p14:creationId xmlns:p14="http://schemas.microsoft.com/office/powerpoint/2010/main" val="3478633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10</a:t>
            </a:fld>
            <a:endParaRPr lang="en-US" dirty="0"/>
          </a:p>
        </p:txBody>
      </p:sp>
    </p:spTree>
    <p:extLst>
      <p:ext uri="{BB962C8B-B14F-4D97-AF65-F5344CB8AC3E}">
        <p14:creationId xmlns:p14="http://schemas.microsoft.com/office/powerpoint/2010/main" val="529859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accent2">
                    <a:lumMod val="75000"/>
                  </a:schemeClr>
                </a:solidFill>
              </a:rPr>
              <a:t>Not</a:t>
            </a:r>
            <a:r>
              <a:rPr lang="en-US" baseline="0" dirty="0" smtClean="0">
                <a:solidFill>
                  <a:schemeClr val="accent2">
                    <a:lumMod val="75000"/>
                  </a:schemeClr>
                </a:solidFill>
              </a:rPr>
              <a:t> just including the “About” section, but the website as a whole is lacking in information that could be provided before people visit the establishment. What’s above is just an example.</a:t>
            </a:r>
          </a:p>
        </p:txBody>
      </p:sp>
      <p:sp>
        <p:nvSpPr>
          <p:cNvPr id="4" name="Slide Number Placeholder 3"/>
          <p:cNvSpPr>
            <a:spLocks noGrp="1"/>
          </p:cNvSpPr>
          <p:nvPr>
            <p:ph type="sldNum" sz="quarter" idx="10"/>
          </p:nvPr>
        </p:nvSpPr>
        <p:spPr/>
        <p:txBody>
          <a:bodyPr/>
          <a:lstStyle/>
          <a:p>
            <a:fld id="{662AD7FD-877B-48CB-8AEE-EABAF69E8B56}" type="slidenum">
              <a:rPr lang="en-US" smtClean="0"/>
              <a:t>11</a:t>
            </a:fld>
            <a:endParaRPr lang="en-US" dirty="0"/>
          </a:p>
        </p:txBody>
      </p:sp>
    </p:spTree>
    <p:extLst>
      <p:ext uri="{BB962C8B-B14F-4D97-AF65-F5344CB8AC3E}">
        <p14:creationId xmlns:p14="http://schemas.microsoft.com/office/powerpoint/2010/main" val="2918170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12</a:t>
            </a:fld>
            <a:endParaRPr lang="en-US" dirty="0"/>
          </a:p>
        </p:txBody>
      </p:sp>
    </p:spTree>
    <p:extLst>
      <p:ext uri="{BB962C8B-B14F-4D97-AF65-F5344CB8AC3E}">
        <p14:creationId xmlns:p14="http://schemas.microsoft.com/office/powerpoint/2010/main" val="371998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13</a:t>
            </a:fld>
            <a:endParaRPr lang="en-US" dirty="0"/>
          </a:p>
        </p:txBody>
      </p:sp>
    </p:spTree>
    <p:extLst>
      <p:ext uri="{BB962C8B-B14F-4D97-AF65-F5344CB8AC3E}">
        <p14:creationId xmlns:p14="http://schemas.microsoft.com/office/powerpoint/2010/main" val="2241643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14</a:t>
            </a:fld>
            <a:endParaRPr lang="en-US" dirty="0"/>
          </a:p>
        </p:txBody>
      </p:sp>
    </p:spTree>
    <p:extLst>
      <p:ext uri="{BB962C8B-B14F-4D97-AF65-F5344CB8AC3E}">
        <p14:creationId xmlns:p14="http://schemas.microsoft.com/office/powerpoint/2010/main" val="4263211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15</a:t>
            </a:fld>
            <a:endParaRPr lang="en-US" dirty="0"/>
          </a:p>
        </p:txBody>
      </p:sp>
    </p:spTree>
    <p:extLst>
      <p:ext uri="{BB962C8B-B14F-4D97-AF65-F5344CB8AC3E}">
        <p14:creationId xmlns:p14="http://schemas.microsoft.com/office/powerpoint/2010/main" val="718525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16</a:t>
            </a:fld>
            <a:endParaRPr lang="en-US" dirty="0"/>
          </a:p>
        </p:txBody>
      </p:sp>
    </p:spTree>
    <p:extLst>
      <p:ext uri="{BB962C8B-B14F-4D97-AF65-F5344CB8AC3E}">
        <p14:creationId xmlns:p14="http://schemas.microsoft.com/office/powerpoint/2010/main" val="2060376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17</a:t>
            </a:fld>
            <a:endParaRPr lang="en-US" dirty="0"/>
          </a:p>
        </p:txBody>
      </p:sp>
    </p:spTree>
    <p:extLst>
      <p:ext uri="{BB962C8B-B14F-4D97-AF65-F5344CB8AC3E}">
        <p14:creationId xmlns:p14="http://schemas.microsoft.com/office/powerpoint/2010/main" val="4147209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chemeClr val="accent2">
                    <a:lumMod val="75000"/>
                  </a:schemeClr>
                </a:solidFill>
                <a:latin typeface="Trebuchet MS" panose="020B0603020202020204" pitchFamily="34" charset="0"/>
              </a:rPr>
              <a:t>“The Union Hotel was built in 1921, this imposing three story brick building is the largest commercial structure on Union’s main street.  restoration began in the 1990’s and continues even today.  The Union Hotel is renowned for it’s beautiful theme rooms and excellent food.”</a:t>
            </a:r>
            <a:endParaRPr lang="en-US" b="0" dirty="0">
              <a:solidFill>
                <a:schemeClr val="accent2">
                  <a:lumMod val="75000"/>
                </a:schemeClr>
              </a:solidFill>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662AD7FD-877B-48CB-8AEE-EABAF69E8B56}" type="slidenum">
              <a:rPr lang="en-US" smtClean="0"/>
              <a:t>18</a:t>
            </a:fld>
            <a:endParaRPr lang="en-US" dirty="0"/>
          </a:p>
        </p:txBody>
      </p:sp>
    </p:spTree>
    <p:extLst>
      <p:ext uri="{BB962C8B-B14F-4D97-AF65-F5344CB8AC3E}">
        <p14:creationId xmlns:p14="http://schemas.microsoft.com/office/powerpoint/2010/main" val="595428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19</a:t>
            </a:fld>
            <a:endParaRPr lang="en-US" dirty="0"/>
          </a:p>
        </p:txBody>
      </p:sp>
    </p:spTree>
    <p:extLst>
      <p:ext uri="{BB962C8B-B14F-4D97-AF65-F5344CB8AC3E}">
        <p14:creationId xmlns:p14="http://schemas.microsoft.com/office/powerpoint/2010/main" val="2032226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2">
                    <a:lumMod val="75000"/>
                  </a:schemeClr>
                </a:solidFill>
                <a:latin typeface="Trebuchet MS" panose="020B0603020202020204" pitchFamily="34" charset="0"/>
              </a:rPr>
              <a:t>Challenging </a:t>
            </a:r>
            <a:r>
              <a:rPr lang="en-US" sz="1200" b="0" dirty="0" smtClean="0">
                <a:solidFill>
                  <a:schemeClr val="accent2">
                    <a:lumMod val="75000"/>
                  </a:schemeClr>
                </a:solidFill>
                <a:latin typeface="Trebuchet MS" panose="020B0603020202020204" pitchFamily="34" charset="0"/>
              </a:rPr>
              <a:t>18-hole links style </a:t>
            </a:r>
            <a:r>
              <a:rPr lang="en-US" sz="1200" b="0" dirty="0" smtClean="0">
                <a:solidFill>
                  <a:schemeClr val="accent2">
                    <a:lumMod val="75000"/>
                  </a:schemeClr>
                </a:solidFill>
                <a:latin typeface="Trebuchet MS" panose="020B0603020202020204" pitchFamily="34" charset="0"/>
              </a:rPr>
              <a:t>course with fantastic views of creatively sculpted land forms.</a:t>
            </a:r>
          </a:p>
          <a:p>
            <a:endParaRPr lang="en-US"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6B85CF6D-E784-45F1-8533-613E2C8DA8A6}" type="slidenum">
              <a:rPr lang="en-US" smtClean="0"/>
              <a:t>2</a:t>
            </a:fld>
            <a:endParaRPr lang="en-US" dirty="0"/>
          </a:p>
        </p:txBody>
      </p:sp>
    </p:spTree>
    <p:extLst>
      <p:ext uri="{BB962C8B-B14F-4D97-AF65-F5344CB8AC3E}">
        <p14:creationId xmlns:p14="http://schemas.microsoft.com/office/powerpoint/2010/main" val="1782022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20</a:t>
            </a:fld>
            <a:endParaRPr lang="en-US" dirty="0"/>
          </a:p>
        </p:txBody>
      </p:sp>
    </p:spTree>
    <p:extLst>
      <p:ext uri="{BB962C8B-B14F-4D97-AF65-F5344CB8AC3E}">
        <p14:creationId xmlns:p14="http://schemas.microsoft.com/office/powerpoint/2010/main" val="2464711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21</a:t>
            </a:fld>
            <a:endParaRPr lang="en-US" dirty="0"/>
          </a:p>
        </p:txBody>
      </p:sp>
    </p:spTree>
    <p:extLst>
      <p:ext uri="{BB962C8B-B14F-4D97-AF65-F5344CB8AC3E}">
        <p14:creationId xmlns:p14="http://schemas.microsoft.com/office/powerpoint/2010/main" val="1738352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Union County owns Buffalo Creek Golf course; therefore, appropriate</a:t>
            </a:r>
            <a:r>
              <a:rPr lang="en-US" baseline="0" dirty="0" smtClean="0"/>
              <a:t> measures would be to seek state and federal business loans. If there is no money to appropriate, then Union County could seek an addition to their existing loans through debt or investor financing. </a:t>
            </a:r>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22</a:t>
            </a:fld>
            <a:endParaRPr lang="en-US" dirty="0"/>
          </a:p>
        </p:txBody>
      </p:sp>
    </p:spTree>
    <p:extLst>
      <p:ext uri="{BB962C8B-B14F-4D97-AF65-F5344CB8AC3E}">
        <p14:creationId xmlns:p14="http://schemas.microsoft.com/office/powerpoint/2010/main" val="1530740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23</a:t>
            </a:fld>
            <a:endParaRPr lang="en-US" dirty="0"/>
          </a:p>
        </p:txBody>
      </p:sp>
    </p:spTree>
    <p:extLst>
      <p:ext uri="{BB962C8B-B14F-4D97-AF65-F5344CB8AC3E}">
        <p14:creationId xmlns:p14="http://schemas.microsoft.com/office/powerpoint/2010/main" val="3346556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average, homeowners spend between $1,804 and $2,406 for professional painting projects in the interior of their home. Taking into account average paint materials and supplies, the average price to paint a home’s exterior is $2,394. </a:t>
            </a:r>
            <a:r>
              <a:rPr lang="en-US" sz="1200" b="1" kern="1200" dirty="0" smtClean="0">
                <a:solidFill>
                  <a:schemeClr val="tx1"/>
                </a:solidFill>
                <a:effectLst/>
                <a:latin typeface="+mn-lt"/>
                <a:ea typeface="+mn-ea"/>
                <a:cs typeface="+mn-cs"/>
              </a:rPr>
              <a:t>Average</a:t>
            </a:r>
            <a:r>
              <a:rPr lang="en-US" sz="1200" b="1" kern="1200" baseline="0" dirty="0" smtClean="0">
                <a:solidFill>
                  <a:schemeClr val="tx1"/>
                </a:solidFill>
                <a:effectLst/>
                <a:latin typeface="+mn-lt"/>
                <a:ea typeface="+mn-ea"/>
                <a:cs typeface="+mn-cs"/>
              </a:rPr>
              <a:t> reported cost </a:t>
            </a:r>
            <a:r>
              <a:rPr lang="en-US" sz="1200" kern="1200" dirty="0" smtClean="0">
                <a:solidFill>
                  <a:schemeClr val="tx1"/>
                </a:solidFill>
                <a:effectLst/>
                <a:latin typeface="+mn-lt"/>
                <a:ea typeface="+mn-ea"/>
                <a:cs typeface="+mn-cs"/>
              </a:rPr>
              <a:t>based on 18609 cost profiles $4,000 Maximum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24</a:t>
            </a:fld>
            <a:endParaRPr lang="en-US" dirty="0"/>
          </a:p>
        </p:txBody>
      </p:sp>
    </p:spTree>
    <p:extLst>
      <p:ext uri="{BB962C8B-B14F-4D97-AF65-F5344CB8AC3E}">
        <p14:creationId xmlns:p14="http://schemas.microsoft.com/office/powerpoint/2010/main" val="1143836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average cost of an entire carpet installation project is </a:t>
            </a:r>
            <a:r>
              <a:rPr lang="en-US" sz="1200" b="1" kern="1200" dirty="0" smtClean="0">
                <a:solidFill>
                  <a:schemeClr val="tx1"/>
                </a:solidFill>
                <a:effectLst/>
                <a:latin typeface="+mn-lt"/>
                <a:ea typeface="+mn-ea"/>
                <a:cs typeface="+mn-cs"/>
              </a:rPr>
              <a:t>$1,490</a:t>
            </a:r>
            <a:r>
              <a:rPr lang="en-US" sz="1200" kern="1200" dirty="0" smtClean="0">
                <a:solidFill>
                  <a:schemeClr val="tx1"/>
                </a:solidFill>
                <a:effectLst/>
                <a:latin typeface="+mn-lt"/>
                <a:ea typeface="+mn-ea"/>
                <a:cs typeface="+mn-cs"/>
              </a:rPr>
              <a:t>, with most homeowners paying between </a:t>
            </a:r>
            <a:r>
              <a:rPr lang="en-US" sz="1200" b="1" kern="1200" dirty="0" smtClean="0">
                <a:solidFill>
                  <a:schemeClr val="tx1"/>
                </a:solidFill>
                <a:effectLst/>
                <a:latin typeface="+mn-lt"/>
                <a:ea typeface="+mn-ea"/>
                <a:cs typeface="+mn-cs"/>
              </a:rPr>
              <a:t>$746 and $2,311</a:t>
            </a:r>
            <a:r>
              <a:rPr lang="en-US" sz="1200" kern="1200" dirty="0" smtClean="0">
                <a:solidFill>
                  <a:schemeClr val="tx1"/>
                </a:solidFill>
                <a:effectLst/>
                <a:latin typeface="+mn-lt"/>
                <a:ea typeface="+mn-ea"/>
                <a:cs typeface="+mn-cs"/>
              </a:rPr>
              <a:t> but with some paying as little as</a:t>
            </a:r>
            <a:r>
              <a:rPr lang="en-US" sz="1200" b="1" kern="1200" dirty="0" smtClean="0">
                <a:solidFill>
                  <a:schemeClr val="tx1"/>
                </a:solidFill>
                <a:effectLst/>
                <a:latin typeface="+mn-lt"/>
                <a:ea typeface="+mn-ea"/>
                <a:cs typeface="+mn-cs"/>
              </a:rPr>
              <a:t> $200</a:t>
            </a:r>
            <a:r>
              <a:rPr lang="en-US" sz="1200" kern="1200" dirty="0" smtClean="0">
                <a:solidFill>
                  <a:schemeClr val="tx1"/>
                </a:solidFill>
                <a:effectLst/>
                <a:latin typeface="+mn-lt"/>
                <a:ea typeface="+mn-ea"/>
                <a:cs typeface="+mn-cs"/>
              </a:rPr>
              <a:t> or as much as </a:t>
            </a:r>
            <a:r>
              <a:rPr lang="en-US" sz="1200" b="1" kern="1200" dirty="0" smtClean="0">
                <a:solidFill>
                  <a:schemeClr val="tx1"/>
                </a:solidFill>
                <a:effectLst/>
                <a:latin typeface="+mn-lt"/>
                <a:ea typeface="+mn-ea"/>
                <a:cs typeface="+mn-cs"/>
              </a:rPr>
              <a:t>$4,000</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Therefore, a standard 12-foot by 12-foot room without any odd angles or cutouts should cost between </a:t>
            </a:r>
            <a:r>
              <a:rPr lang="en-US" sz="1200" b="1" kern="1200" dirty="0" smtClean="0">
                <a:solidFill>
                  <a:schemeClr val="tx1"/>
                </a:solidFill>
                <a:effectLst/>
                <a:latin typeface="+mn-lt"/>
                <a:ea typeface="+mn-ea"/>
                <a:cs typeface="+mn-cs"/>
              </a:rPr>
              <a:t>$300-$750</a:t>
            </a:r>
            <a:r>
              <a:rPr lang="en-US" sz="1200" kern="1200" dirty="0" smtClean="0">
                <a:solidFill>
                  <a:schemeClr val="tx1"/>
                </a:solidFill>
                <a:effectLst/>
                <a:latin typeface="+mn-lt"/>
                <a:ea typeface="+mn-ea"/>
                <a:cs typeface="+mn-cs"/>
              </a:rPr>
              <a:t> for carpet installation using a low- to middle-grade carpet material. That equals approximately </a:t>
            </a:r>
            <a:r>
              <a:rPr lang="en-US" sz="1200" b="1" kern="1200" dirty="0" smtClean="0">
                <a:solidFill>
                  <a:schemeClr val="tx1"/>
                </a:solidFill>
                <a:effectLst/>
                <a:latin typeface="+mn-lt"/>
                <a:ea typeface="+mn-ea"/>
                <a:cs typeface="+mn-cs"/>
              </a:rPr>
              <a:t>$2-$5 per square foot</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25</a:t>
            </a:fld>
            <a:endParaRPr lang="en-US" dirty="0"/>
          </a:p>
        </p:txBody>
      </p:sp>
    </p:spTree>
    <p:extLst>
      <p:ext uri="{BB962C8B-B14F-4D97-AF65-F5344CB8AC3E}">
        <p14:creationId xmlns:p14="http://schemas.microsoft.com/office/powerpoint/2010/main" val="2952732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countless reasons that you might be interested in hiring an interior designer or decorator. These skilled and creative professionals can upgrade a newly-purchased home to give it a fresh look, help you to decorate.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However, a fair estimate is to pay somewhere between the range of $3,407 and $5,143, which is the average price range for interior design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An easy way to make the most of your patio is to build an enclosure and cover up the patio entirely. Patio enclosures protect you and your patio from inclement weather, bugs, debris and much more. Screens, while not as strong, can do much of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26</a:t>
            </a:fld>
            <a:endParaRPr lang="en-US" dirty="0"/>
          </a:p>
        </p:txBody>
      </p:sp>
    </p:spTree>
    <p:extLst>
      <p:ext uri="{BB962C8B-B14F-4D97-AF65-F5344CB8AC3E}">
        <p14:creationId xmlns:p14="http://schemas.microsoft.com/office/powerpoint/2010/main" val="2564312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clubhouse is the golfer’s first and last impression when playing a round. Certainly the golf course is generally why people come, but a poorly designed clubhouse can adversely affect their overall experience. Care must be taken to ensure that a clubhouse complements the course and is an enjoyable place to be - and this in turn should drive increased revenue.</a:t>
            </a:r>
            <a:r>
              <a:rPr lang="en-US" sz="1200" kern="1200" baseline="0" dirty="0" smtClean="0">
                <a:solidFill>
                  <a:schemeClr val="tx1"/>
                </a:solidFill>
                <a:effectLst/>
                <a:latin typeface="+mn-lt"/>
                <a:ea typeface="+mn-ea"/>
                <a:cs typeface="+mn-cs"/>
              </a:rPr>
              <a:t> . . </a:t>
            </a:r>
            <a:r>
              <a:rPr lang="en-US" sz="1200" kern="1200" dirty="0" smtClean="0">
                <a:solidFill>
                  <a:schemeClr val="tx1"/>
                </a:solidFill>
                <a:effectLst/>
                <a:latin typeface="+mn-lt"/>
                <a:ea typeface="+mn-ea"/>
                <a:cs typeface="+mn-cs"/>
              </a:rPr>
              <a:t>Based on our research, the cost of building a very basic clubhouse of 200-250m2, starts at EUR 300,000. $339,000—USD. Nevertheless, some high-end clubhouses, which are also much larger in size (often well above 2,000m2)and offer extensive sport, leisure, and recreational facilities, can cost several millions to build.” (kpmg.com)</a:t>
            </a:r>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27</a:t>
            </a:fld>
            <a:endParaRPr lang="en-US" dirty="0"/>
          </a:p>
        </p:txBody>
      </p:sp>
    </p:spTree>
    <p:extLst>
      <p:ext uri="{BB962C8B-B14F-4D97-AF65-F5344CB8AC3E}">
        <p14:creationId xmlns:p14="http://schemas.microsoft.com/office/powerpoint/2010/main" val="442350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accent2">
                    <a:lumMod val="75000"/>
                  </a:schemeClr>
                </a:solidFill>
                <a:effectLst/>
                <a:latin typeface="+mn-lt"/>
                <a:ea typeface="+mn-ea"/>
                <a:cs typeface="+mn-cs"/>
              </a:rPr>
              <a:t>We can theorize that like a Jamestown, Rhode Island Clubhouse, the useful area doubled in the replacement building option while the cost to maintain the usefulness of the existing structure might be as much as 70% of the cost of a new, larger building. In order to continue using the current building year round , immediate and extensive structural repairs must be conducted (jamestownri.gov). Please see attached spreadsheets on above projections. </a:t>
            </a:r>
          </a:p>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28</a:t>
            </a:fld>
            <a:endParaRPr lang="en-US" dirty="0"/>
          </a:p>
        </p:txBody>
      </p:sp>
    </p:spTree>
    <p:extLst>
      <p:ext uri="{BB962C8B-B14F-4D97-AF65-F5344CB8AC3E}">
        <p14:creationId xmlns:p14="http://schemas.microsoft.com/office/powerpoint/2010/main" val="1781526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29</a:t>
            </a:fld>
            <a:endParaRPr lang="en-US" dirty="0"/>
          </a:p>
        </p:txBody>
      </p:sp>
    </p:spTree>
    <p:extLst>
      <p:ext uri="{BB962C8B-B14F-4D97-AF65-F5344CB8AC3E}">
        <p14:creationId xmlns:p14="http://schemas.microsoft.com/office/powerpoint/2010/main" val="513376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accent2">
                    <a:lumMod val="75000"/>
                  </a:schemeClr>
                </a:solidFill>
                <a:effectLst/>
                <a:latin typeface="+mn-lt"/>
                <a:ea typeface="+mn-ea"/>
                <a:cs typeface="+mn-cs"/>
              </a:rPr>
              <a:t>Set in the beautiful Grande Ronde Valley of northeast Oregon, Buffalo Peak Golf Course looks out on the panorama of the Blue and Wallowa Mountain Ranges. Course architect William Phillips took advantage of the setting and natural changes in elevation to create an 18-hole links style course which offers challenges for players of all levels.</a:t>
            </a:r>
            <a:endParaRPr lang="en-US" dirty="0" smtClean="0">
              <a:solidFill>
                <a:schemeClr val="accent2">
                  <a:lumMod val="75000"/>
                </a:schemeClr>
              </a:solidFill>
              <a:effectLst/>
            </a:endParaRPr>
          </a:p>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3</a:t>
            </a:fld>
            <a:endParaRPr lang="en-US" dirty="0"/>
          </a:p>
        </p:txBody>
      </p:sp>
    </p:spTree>
    <p:extLst>
      <p:ext uri="{BB962C8B-B14F-4D97-AF65-F5344CB8AC3E}">
        <p14:creationId xmlns:p14="http://schemas.microsoft.com/office/powerpoint/2010/main" val="916205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2">
                    <a:lumMod val="75000"/>
                  </a:schemeClr>
                </a:solidFill>
                <a:latin typeface="Trebuchet MS" panose="020B0603020202020204" pitchFamily="34" charset="0"/>
              </a:rPr>
              <a:t>Assumed 150 person capacity catered dining for weddings, special functions or golf course events, with suitable break out space for conferences:	</a:t>
            </a:r>
            <a:r>
              <a:rPr lang="en-US" sz="1200" b="0" kern="1200" dirty="0" smtClean="0">
                <a:solidFill>
                  <a:schemeClr val="tx1"/>
                </a:solidFill>
                <a:effectLst/>
                <a:latin typeface="Trebuchet MS" panose="020B0603020202020204" pitchFamily="34" charset="0"/>
                <a:ea typeface="+mn-ea"/>
                <a:cs typeface="+mn-cs"/>
              </a:rPr>
              <a:t>Please see attached spreadsheets on above projections. </a:t>
            </a:r>
          </a:p>
          <a:p>
            <a:endParaRPr lang="en-US" b="0" dirty="0"/>
          </a:p>
        </p:txBody>
      </p:sp>
      <p:sp>
        <p:nvSpPr>
          <p:cNvPr id="4" name="Slide Number Placeholder 3"/>
          <p:cNvSpPr>
            <a:spLocks noGrp="1"/>
          </p:cNvSpPr>
          <p:nvPr>
            <p:ph type="sldNum" sz="quarter" idx="10"/>
          </p:nvPr>
        </p:nvSpPr>
        <p:spPr/>
        <p:txBody>
          <a:bodyPr/>
          <a:lstStyle/>
          <a:p>
            <a:fld id="{6B85CF6D-E784-45F1-8533-613E2C8DA8A6}" type="slidenum">
              <a:rPr lang="en-US" smtClean="0"/>
              <a:t>30</a:t>
            </a:fld>
            <a:endParaRPr lang="en-US" dirty="0"/>
          </a:p>
        </p:txBody>
      </p:sp>
    </p:spTree>
    <p:extLst>
      <p:ext uri="{BB962C8B-B14F-4D97-AF65-F5344CB8AC3E}">
        <p14:creationId xmlns:p14="http://schemas.microsoft.com/office/powerpoint/2010/main" val="1834624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31</a:t>
            </a:fld>
            <a:endParaRPr lang="en-US" dirty="0"/>
          </a:p>
        </p:txBody>
      </p:sp>
    </p:spTree>
    <p:extLst>
      <p:ext uri="{BB962C8B-B14F-4D97-AF65-F5344CB8AC3E}">
        <p14:creationId xmlns:p14="http://schemas.microsoft.com/office/powerpoint/2010/main" val="400219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32</a:t>
            </a:fld>
            <a:endParaRPr lang="en-US" dirty="0"/>
          </a:p>
        </p:txBody>
      </p:sp>
    </p:spTree>
    <p:extLst>
      <p:ext uri="{BB962C8B-B14F-4D97-AF65-F5344CB8AC3E}">
        <p14:creationId xmlns:p14="http://schemas.microsoft.com/office/powerpoint/2010/main" val="2037439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33</a:t>
            </a:fld>
            <a:endParaRPr lang="en-US" dirty="0"/>
          </a:p>
        </p:txBody>
      </p:sp>
    </p:spTree>
    <p:extLst>
      <p:ext uri="{BB962C8B-B14F-4D97-AF65-F5344CB8AC3E}">
        <p14:creationId xmlns:p14="http://schemas.microsoft.com/office/powerpoint/2010/main" val="3588463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34</a:t>
            </a:fld>
            <a:endParaRPr lang="en-US" dirty="0"/>
          </a:p>
        </p:txBody>
      </p:sp>
    </p:spTree>
    <p:extLst>
      <p:ext uri="{BB962C8B-B14F-4D97-AF65-F5344CB8AC3E}">
        <p14:creationId xmlns:p14="http://schemas.microsoft.com/office/powerpoint/2010/main" val="448288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35</a:t>
            </a:fld>
            <a:endParaRPr lang="en-US" dirty="0"/>
          </a:p>
        </p:txBody>
      </p:sp>
    </p:spTree>
    <p:extLst>
      <p:ext uri="{BB962C8B-B14F-4D97-AF65-F5344CB8AC3E}">
        <p14:creationId xmlns:p14="http://schemas.microsoft.com/office/powerpoint/2010/main" val="1523218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36</a:t>
            </a:fld>
            <a:endParaRPr lang="en-US" dirty="0"/>
          </a:p>
        </p:txBody>
      </p:sp>
    </p:spTree>
    <p:extLst>
      <p:ext uri="{BB962C8B-B14F-4D97-AF65-F5344CB8AC3E}">
        <p14:creationId xmlns:p14="http://schemas.microsoft.com/office/powerpoint/2010/main" val="80703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accent2">
                    <a:lumMod val="75000"/>
                  </a:schemeClr>
                </a:solidFill>
                <a:latin typeface="+mn-lt"/>
              </a:rPr>
              <a:t>“</a:t>
            </a:r>
            <a:r>
              <a:rPr lang="en-US" sz="1200" dirty="0" smtClean="0">
                <a:solidFill>
                  <a:schemeClr val="accent2">
                    <a:lumMod val="75000"/>
                  </a:schemeClr>
                </a:solidFill>
                <a:latin typeface="+mn-lt"/>
              </a:rPr>
              <a:t>The City of La Grande (population 13,085) is nestled against the eastern base of the Blue Mountains, one of Oregon's oldest and largest mountain ranges.</a:t>
            </a:r>
            <a:r>
              <a:rPr lang="en-US" sz="1200" baseline="0" dirty="0" smtClean="0">
                <a:solidFill>
                  <a:schemeClr val="accent2">
                    <a:lumMod val="75000"/>
                  </a:schemeClr>
                </a:solidFill>
                <a:latin typeface="+mn-lt"/>
              </a:rPr>
              <a:t> </a:t>
            </a:r>
            <a:r>
              <a:rPr lang="en-US" sz="1200" kern="1200" dirty="0" smtClean="0">
                <a:solidFill>
                  <a:schemeClr val="tx1"/>
                </a:solidFill>
                <a:effectLst/>
                <a:latin typeface="+mn-lt"/>
                <a:ea typeface="+mn-ea"/>
                <a:cs typeface="+mn-cs"/>
              </a:rPr>
              <a:t>At the edge of one of the largest, enclosed circular valleys in the United States, with over a million acres of fertile soil surrounded by snow-capped mountain peaks.  Native Americans once roamed the Grande Ronde Valley during the summer months, gathering food for the winter, and called it ‘The Valley of Peace.’” (cityoflagrande).</a:t>
            </a:r>
          </a:p>
          <a:p>
            <a:r>
              <a:rPr lang="en-US" sz="1200" b="1" dirty="0" smtClean="0">
                <a:solidFill>
                  <a:schemeClr val="accent2">
                    <a:lumMod val="75000"/>
                  </a:schemeClr>
                </a:solidFill>
                <a:latin typeface="+mn-lt"/>
              </a:rPr>
              <a:t/>
            </a:r>
            <a:br>
              <a:rPr lang="en-US" sz="1200" b="1" dirty="0" smtClean="0">
                <a:solidFill>
                  <a:schemeClr val="accent2">
                    <a:lumMod val="75000"/>
                  </a:schemeClr>
                </a:solidFill>
                <a:latin typeface="+mn-lt"/>
              </a:rPr>
            </a:br>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37</a:t>
            </a:fld>
            <a:endParaRPr lang="en-US" dirty="0"/>
          </a:p>
        </p:txBody>
      </p:sp>
    </p:spTree>
    <p:extLst>
      <p:ext uri="{BB962C8B-B14F-4D97-AF65-F5344CB8AC3E}">
        <p14:creationId xmlns:p14="http://schemas.microsoft.com/office/powerpoint/2010/main" val="1020765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solidFill>
                  <a:schemeClr val="accent2">
                    <a:lumMod val="75000"/>
                  </a:schemeClr>
                </a:solidFill>
              </a:rPr>
              <a:t>“</a:t>
            </a:r>
            <a:r>
              <a:rPr lang="en-US" sz="1200" dirty="0" smtClean="0">
                <a:solidFill>
                  <a:schemeClr val="accent2">
                    <a:lumMod val="75000"/>
                  </a:schemeClr>
                </a:solidFill>
              </a:rPr>
              <a:t>The Baker City golf course was constructed in 1936. In 1999 award-winning course architect Bill Robinson designed a second nine holes and the citizens of Baker City funded the expansion. The course provides pristine views of the Elkhorn mountains to the west and the Wallowa mountain range to the east.” (bakercity.com).</a:t>
            </a:r>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38</a:t>
            </a:fld>
            <a:endParaRPr lang="en-US" dirty="0"/>
          </a:p>
        </p:txBody>
      </p:sp>
    </p:spTree>
    <p:extLst>
      <p:ext uri="{BB962C8B-B14F-4D97-AF65-F5344CB8AC3E}">
        <p14:creationId xmlns:p14="http://schemas.microsoft.com/office/powerpoint/2010/main" val="2539467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solidFill>
                  <a:schemeClr val="accent2">
                    <a:lumMod val="75000"/>
                  </a:schemeClr>
                </a:solidFill>
                <a:latin typeface="+mn-lt"/>
              </a:rPr>
              <a:t>“</a:t>
            </a:r>
            <a:r>
              <a:rPr lang="en-US" sz="1100" dirty="0" smtClean="0">
                <a:solidFill>
                  <a:schemeClr val="accent2">
                    <a:lumMod val="75000"/>
                  </a:schemeClr>
                </a:solidFill>
                <a:latin typeface="+mn-lt"/>
              </a:rPr>
              <a:t>Founded in 1889, Enterprise Oregon is located in the northeast corner of Oregon. Enterprise is the County Seat and the largest town in Wallowa County with 1,940 residents.”</a:t>
            </a:r>
            <a:r>
              <a:rPr lang="en-US" sz="1100" b="1" dirty="0" smtClean="0">
                <a:solidFill>
                  <a:schemeClr val="accent2">
                    <a:lumMod val="75000"/>
                  </a:schemeClr>
                </a:solidFill>
                <a:latin typeface="+mn-lt"/>
              </a:rPr>
              <a:t/>
            </a:r>
            <a:br>
              <a:rPr lang="en-US" sz="1100" b="1" dirty="0" smtClean="0">
                <a:solidFill>
                  <a:schemeClr val="accent2">
                    <a:lumMod val="75000"/>
                  </a:schemeClr>
                </a:solidFill>
                <a:latin typeface="+mn-lt"/>
              </a:rPr>
            </a:br>
            <a:r>
              <a:rPr lang="en-US" sz="1400" b="1" dirty="0" smtClean="0">
                <a:solidFill>
                  <a:schemeClr val="accent2">
                    <a:lumMod val="75000"/>
                  </a:schemeClr>
                </a:solidFill>
                <a:latin typeface="+mn-lt"/>
              </a:rPr>
              <a:t/>
            </a:r>
            <a:br>
              <a:rPr lang="en-US" sz="1400" b="1" dirty="0" smtClean="0">
                <a:solidFill>
                  <a:schemeClr val="accent2">
                    <a:lumMod val="75000"/>
                  </a:schemeClr>
                </a:solidFill>
                <a:latin typeface="+mn-lt"/>
              </a:rPr>
            </a:br>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39</a:t>
            </a:fld>
            <a:endParaRPr lang="en-US" dirty="0"/>
          </a:p>
        </p:txBody>
      </p:sp>
    </p:spTree>
    <p:extLst>
      <p:ext uri="{BB962C8B-B14F-4D97-AF65-F5344CB8AC3E}">
        <p14:creationId xmlns:p14="http://schemas.microsoft.com/office/powerpoint/2010/main" val="1440640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accent2">
                    <a:lumMod val="75000"/>
                  </a:schemeClr>
                </a:solidFill>
              </a:rPr>
              <a:t>Personnel</a:t>
            </a:r>
            <a:r>
              <a:rPr lang="en-US" baseline="0" dirty="0" smtClean="0">
                <a:solidFill>
                  <a:schemeClr val="accent2">
                    <a:lumMod val="75000"/>
                  </a:schemeClr>
                </a:solidFill>
              </a:rPr>
              <a:t> Costs: One course Superintendent; one maintenance/mechanic Tech; one PGA Professional; three seasonal clubhouse employees; and, nine seasonal maintenance employees.</a:t>
            </a:r>
            <a:endParaRPr lang="en-US"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6B85CF6D-E784-45F1-8533-613E2C8DA8A6}" type="slidenum">
              <a:rPr lang="en-US" smtClean="0"/>
              <a:t>4</a:t>
            </a:fld>
            <a:endParaRPr lang="en-US" dirty="0"/>
          </a:p>
        </p:txBody>
      </p:sp>
    </p:spTree>
    <p:extLst>
      <p:ext uri="{BB962C8B-B14F-4D97-AF65-F5344CB8AC3E}">
        <p14:creationId xmlns:p14="http://schemas.microsoft.com/office/powerpoint/2010/main" val="3136062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According to preliminary findings, Scenario 2-2 and Scenario 3-2, provide a consistent capacity for future operating profits; where, as if we only spent $100,000 for Scenario 1 on upgrades--continuing at the approximate rate of revenue streams, we would continue to be at an operating loss. </a:t>
            </a:r>
          </a:p>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40</a:t>
            </a:fld>
            <a:endParaRPr lang="en-US" dirty="0"/>
          </a:p>
        </p:txBody>
      </p:sp>
    </p:spTree>
    <p:extLst>
      <p:ext uri="{BB962C8B-B14F-4D97-AF65-F5344CB8AC3E}">
        <p14:creationId xmlns:p14="http://schemas.microsoft.com/office/powerpoint/2010/main" val="1689963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41</a:t>
            </a:fld>
            <a:endParaRPr lang="en-US" dirty="0"/>
          </a:p>
        </p:txBody>
      </p:sp>
    </p:spTree>
    <p:extLst>
      <p:ext uri="{BB962C8B-B14F-4D97-AF65-F5344CB8AC3E}">
        <p14:creationId xmlns:p14="http://schemas.microsoft.com/office/powerpoint/2010/main" val="4471207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42</a:t>
            </a:fld>
            <a:endParaRPr lang="en-US" dirty="0"/>
          </a:p>
        </p:txBody>
      </p:sp>
    </p:spTree>
    <p:extLst>
      <p:ext uri="{BB962C8B-B14F-4D97-AF65-F5344CB8AC3E}">
        <p14:creationId xmlns:p14="http://schemas.microsoft.com/office/powerpoint/2010/main" val="33373786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43</a:t>
            </a:fld>
            <a:endParaRPr lang="en-US" dirty="0"/>
          </a:p>
        </p:txBody>
      </p:sp>
    </p:spTree>
    <p:extLst>
      <p:ext uri="{BB962C8B-B14F-4D97-AF65-F5344CB8AC3E}">
        <p14:creationId xmlns:p14="http://schemas.microsoft.com/office/powerpoint/2010/main" val="3557489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44</a:t>
            </a:fld>
            <a:endParaRPr lang="en-US" dirty="0"/>
          </a:p>
        </p:txBody>
      </p:sp>
    </p:spTree>
    <p:extLst>
      <p:ext uri="{BB962C8B-B14F-4D97-AF65-F5344CB8AC3E}">
        <p14:creationId xmlns:p14="http://schemas.microsoft.com/office/powerpoint/2010/main" val="4213802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accent2">
                    <a:lumMod val="75000"/>
                  </a:schemeClr>
                </a:solidFill>
              </a:rPr>
              <a:t>Peaceful,</a:t>
            </a:r>
            <a:r>
              <a:rPr lang="en-US" baseline="0" dirty="0" smtClean="0">
                <a:solidFill>
                  <a:schemeClr val="accent2">
                    <a:lumMod val="75000"/>
                  </a:schemeClr>
                </a:solidFill>
              </a:rPr>
              <a:t> relaxing, and calm is ideal for golfing. </a:t>
            </a:r>
            <a:endParaRPr lang="en-US"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662AD7FD-877B-48CB-8AEE-EABAF69E8B56}" type="slidenum">
              <a:rPr lang="en-US" smtClean="0"/>
              <a:t>5</a:t>
            </a:fld>
            <a:endParaRPr lang="en-US" dirty="0"/>
          </a:p>
        </p:txBody>
      </p:sp>
    </p:spTree>
    <p:extLst>
      <p:ext uri="{BB962C8B-B14F-4D97-AF65-F5344CB8AC3E}">
        <p14:creationId xmlns:p14="http://schemas.microsoft.com/office/powerpoint/2010/main" val="2997616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6</a:t>
            </a:fld>
            <a:endParaRPr lang="en-US" dirty="0"/>
          </a:p>
        </p:txBody>
      </p:sp>
    </p:spTree>
    <p:extLst>
      <p:ext uri="{BB962C8B-B14F-4D97-AF65-F5344CB8AC3E}">
        <p14:creationId xmlns:p14="http://schemas.microsoft.com/office/powerpoint/2010/main" val="2875534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5CF6D-E784-45F1-8533-613E2C8DA8A6}" type="slidenum">
              <a:rPr lang="en-US" smtClean="0"/>
              <a:t>7</a:t>
            </a:fld>
            <a:endParaRPr lang="en-US" dirty="0"/>
          </a:p>
        </p:txBody>
      </p:sp>
    </p:spTree>
    <p:extLst>
      <p:ext uri="{BB962C8B-B14F-4D97-AF65-F5344CB8AC3E}">
        <p14:creationId xmlns:p14="http://schemas.microsoft.com/office/powerpoint/2010/main" val="167573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accent2">
                    <a:lumMod val="75000"/>
                  </a:schemeClr>
                </a:solidFill>
              </a:rPr>
              <a:t>Features</a:t>
            </a:r>
            <a:r>
              <a:rPr lang="en-US" baseline="0" dirty="0" smtClean="0">
                <a:solidFill>
                  <a:schemeClr val="accent2">
                    <a:lumMod val="75000"/>
                  </a:schemeClr>
                </a:solidFill>
              </a:rPr>
              <a:t> like these will have customers engaging and willing to try out the course if new to the course or area. Some courses don’t have a website just a phone registered, so customers have to call and ask. The website is an advantage and strength that other competitors don’t have. </a:t>
            </a:r>
            <a:endParaRPr lang="en-US"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662AD7FD-877B-48CB-8AEE-EABAF69E8B56}" type="slidenum">
              <a:rPr lang="en-US" smtClean="0"/>
              <a:t>8</a:t>
            </a:fld>
            <a:endParaRPr lang="en-US" dirty="0"/>
          </a:p>
        </p:txBody>
      </p:sp>
    </p:spTree>
    <p:extLst>
      <p:ext uri="{BB962C8B-B14F-4D97-AF65-F5344CB8AC3E}">
        <p14:creationId xmlns:p14="http://schemas.microsoft.com/office/powerpoint/2010/main" val="901059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accent2">
                    <a:lumMod val="75000"/>
                  </a:schemeClr>
                </a:solidFill>
              </a:rPr>
              <a:t>Some courses don’t offer lessons.</a:t>
            </a:r>
            <a:r>
              <a:rPr lang="en-US" baseline="0" dirty="0" smtClean="0">
                <a:solidFill>
                  <a:schemeClr val="accent2">
                    <a:lumMod val="75000"/>
                  </a:schemeClr>
                </a:solidFill>
              </a:rPr>
              <a:t> Those individuals who want to learn, but aren’t sure how to play are encouraged to go golfing. </a:t>
            </a:r>
            <a:endParaRPr lang="en-US"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662AD7FD-877B-48CB-8AEE-EABAF69E8B56}" type="slidenum">
              <a:rPr lang="en-US" smtClean="0"/>
              <a:t>9</a:t>
            </a:fld>
            <a:endParaRPr lang="en-US" dirty="0"/>
          </a:p>
        </p:txBody>
      </p:sp>
    </p:spTree>
    <p:extLst>
      <p:ext uri="{BB962C8B-B14F-4D97-AF65-F5344CB8AC3E}">
        <p14:creationId xmlns:p14="http://schemas.microsoft.com/office/powerpoint/2010/main" val="2182845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8/29/2016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8/29/2016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39000" b="-39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8/29/2016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tyofunion.com/"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hyperlink" Target="http://media.photobucket.com/user/sarge0946/media/Oregon/NorthofMcKinleyville2.jpg" TargetMode="External"/><Relationship Id="rId4" Type="http://schemas.openxmlformats.org/officeDocument/2006/relationships/hyperlink" Target="http://www.cityofunion.com/wp-content/uploads/2014/11/A180519.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www.wideopenspaces.com/wild-game-restaurant-across-country-pic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union-county.org/county-history/"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www.buffalopeakgolf.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8" Type="http://schemas.openxmlformats.org/officeDocument/2006/relationships/hyperlink" Target="http://www.sba.gov/loans-and-grants" TargetMode="External"/><Relationship Id="rId3" Type="http://schemas.openxmlformats.org/officeDocument/2006/relationships/hyperlink" Target="http://www.oregon4biz.com/How-We-Can-Help/Finance-Programs/CAP/" TargetMode="External"/><Relationship Id="rId7" Type="http://schemas.openxmlformats.org/officeDocument/2006/relationships/hyperlink" Target="http://www.oregon4biz.com/How-We-Can-Help/Finance-Programs/OBDF/"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www.oregon4biz.com/How-We-Can-Help/Finance-Programs/EDLF/" TargetMode="External"/><Relationship Id="rId5" Type="http://schemas.openxmlformats.org/officeDocument/2006/relationships/hyperlink" Target="http://www.oregon4biz.com/assets/apps/CEFapp.pdf" TargetMode="External"/><Relationship Id="rId4" Type="http://schemas.openxmlformats.org/officeDocument/2006/relationships/hyperlink" Target="http://www.oregon4biz.com/How-We-Can-Help/Finance-Programs/CEF/"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union-county.org/county-history/" TargetMode="External"/><Relationship Id="rId13" Type="http://schemas.openxmlformats.org/officeDocument/2006/relationships/hyperlink" Target="http://www.buffalopeakgolf.com/lessons/" TargetMode="External"/><Relationship Id="rId3" Type="http://schemas.openxmlformats.org/officeDocument/2006/relationships/hyperlink" Target="mailto:info@cedengineering.com" TargetMode="External"/><Relationship Id="rId7" Type="http://schemas.openxmlformats.org/officeDocument/2006/relationships/hyperlink" Target="http://media.photobucket.com/user/sarge0946/media/Oregon/NorthofMcKinleyville2.jpg" TargetMode="External"/><Relationship Id="rId12" Type="http://schemas.openxmlformats.org/officeDocument/2006/relationships/hyperlink" Target="http://www.buffalopeakgolf.com/" TargetMode="External"/><Relationship Id="rId17" Type="http://schemas.openxmlformats.org/officeDocument/2006/relationships/hyperlink" Target="http://www.countymapsoregon.com/union.shtml" TargetMode="External"/><Relationship Id="rId2" Type="http://schemas.openxmlformats.org/officeDocument/2006/relationships/notesSlide" Target="../notesSlides/notesSlide41.xml"/><Relationship Id="rId16" Type="http://schemas.openxmlformats.org/officeDocument/2006/relationships/hyperlink" Target="http://www.cityofunion.com/wp-content/uploads/2014/11/A180519.jpg" TargetMode="External"/><Relationship Id="rId1" Type="http://schemas.openxmlformats.org/officeDocument/2006/relationships/slideLayout" Target="../slideLayouts/slideLayout7.xml"/><Relationship Id="rId6" Type="http://schemas.openxmlformats.org/officeDocument/2006/relationships/hyperlink" Target="http://cityoflagrande.org/muraProjects/muraLAG/lagcity/index.cfm/about-us/#vision" TargetMode="External"/><Relationship Id="rId11" Type="http://schemas.openxmlformats.org/officeDocument/2006/relationships/hyperlink" Target="http://union-county.org/surveyor/" TargetMode="External"/><Relationship Id="rId5" Type="http://schemas.openxmlformats.org/officeDocument/2006/relationships/hyperlink" Target="http://cityoflagrande.org/muraProjects/muraLAG/lagcity/index.cfm/about-us/" TargetMode="External"/><Relationship Id="rId15" Type="http://schemas.openxmlformats.org/officeDocument/2006/relationships/hyperlink" Target="http://www.cityofunion.com/" TargetMode="External"/><Relationship Id="rId10" Type="http://schemas.openxmlformats.org/officeDocument/2006/relationships/hyperlink" Target="http://union-county.org/planning/" TargetMode="External"/><Relationship Id="rId4" Type="http://schemas.openxmlformats.org/officeDocument/2006/relationships/hyperlink" Target="http://24timezones.com/mapa/usa/or_union/union.htm" TargetMode="External"/><Relationship Id="rId9" Type="http://schemas.openxmlformats.org/officeDocument/2006/relationships/hyperlink" Target="http://union-county.org/mera-maps/" TargetMode="External"/><Relationship Id="rId14" Type="http://schemas.openxmlformats.org/officeDocument/2006/relationships/hyperlink" Target="http://www.bakercity.com/2177/Golf-Course"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improvenet.com/r/costs-and-prices/interior-house-painting-cost-estimator" TargetMode="External"/><Relationship Id="rId13" Type="http://schemas.openxmlformats.org/officeDocument/2006/relationships/hyperlink" Target="http://www.improvenet.com/r/costs-and-prices/home-staging-cost-estimator" TargetMode="External"/><Relationship Id="rId3" Type="http://schemas.openxmlformats.org/officeDocument/2006/relationships/hyperlink" Target="http://www.enterpriseoregon.org/" TargetMode="External"/><Relationship Id="rId7" Type="http://schemas.openxmlformats.org/officeDocument/2006/relationships/hyperlink" Target="http://www.homewyse.com/services/cost_to_paint_house_exterior.html" TargetMode="External"/><Relationship Id="rId12" Type="http://schemas.openxmlformats.org/officeDocument/2006/relationships/hyperlink" Target="http://www.homeadvisor.com/cost/flooring/install-carpeting/"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www.pga.com/golf-courses/details/or/union/buffalo-peak-golf-course" TargetMode="External"/><Relationship Id="rId11" Type="http://schemas.openxmlformats.org/officeDocument/2006/relationships/hyperlink" Target="http://www.homewyse.com/services/cost_to_install_carpet.html" TargetMode="External"/><Relationship Id="rId5" Type="http://schemas.openxmlformats.org/officeDocument/2006/relationships/hyperlink" Target="http://www.quailridgegc.com/homepage/start_page.php" TargetMode="External"/><Relationship Id="rId15" Type="http://schemas.openxmlformats.org/officeDocument/2006/relationships/hyperlink" Target="http://www.improvenet.com/r/costs-and-prices/patio-enclosures-cost" TargetMode="External"/><Relationship Id="rId10" Type="http://schemas.openxmlformats.org/officeDocument/2006/relationships/hyperlink" Target="http://www.improvenet.com/r/costs-and-prices/exterior-painting-cost-estimator" TargetMode="External"/><Relationship Id="rId4" Type="http://schemas.openxmlformats.org/officeDocument/2006/relationships/hyperlink" Target="http://www.lagrandecountryclub.com/fairway-grill-menu" TargetMode="External"/><Relationship Id="rId9" Type="http://schemas.openxmlformats.org/officeDocument/2006/relationships/hyperlink" Target="http://www.improvenet.com/a/how-much-does-it-cost-to-paint-a-house" TargetMode="External"/><Relationship Id="rId14" Type="http://schemas.openxmlformats.org/officeDocument/2006/relationships/hyperlink" Target="http://www.improvenet.com/r/costs-and-prices/interior-designer-cost"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cedengineering.com/userfiles/An%20Introduction%20to%20Golf%20Clubhouse%20Design.pdf" TargetMode="External"/><Relationship Id="rId13" Type="http://schemas.openxmlformats.org/officeDocument/2006/relationships/hyperlink" Target="http://www.jamestownri.gov/Home/ShowDocument?id=229" TargetMode="External"/><Relationship Id="rId3" Type="http://schemas.openxmlformats.org/officeDocument/2006/relationships/hyperlink" Target="https://suburbanstats.org/population/oregon/how-many-people-live-in-elgin" TargetMode="External"/><Relationship Id="rId7" Type="http://schemas.openxmlformats.org/officeDocument/2006/relationships/hyperlink" Target="http://www.worldgolf.com/features/oregon-golf-courses-wildhorse-resort-la-grande-country-club-buffalo-peak-quail-ridge-9221.htm" TargetMode="External"/><Relationship Id="rId12" Type="http://schemas.openxmlformats.org/officeDocument/2006/relationships/hyperlink" Target="http://www.kpmg.com/ID/en/IssuesAndInsights/ArticlesPublica" TargetMode="External"/><Relationship Id="rId2" Type="http://schemas.openxmlformats.org/officeDocument/2006/relationships/notesSlide" Target="../notesSlides/notesSlide43.xml"/><Relationship Id="rId16" Type="http://schemas.openxmlformats.org/officeDocument/2006/relationships/hyperlink" Target="http://www.golfingoregon.com/" TargetMode="External"/><Relationship Id="rId1" Type="http://schemas.openxmlformats.org/officeDocument/2006/relationships/slideLayout" Target="../slideLayouts/slideLayout7.xml"/><Relationship Id="rId6" Type="http://schemas.openxmlformats.org/officeDocument/2006/relationships/hyperlink" Target="http://www.wideopenspaces.com/wild-game-restaurants-across-country-pics/" TargetMode="External"/><Relationship Id="rId11" Type="http://schemas.openxmlformats.org/officeDocument/2006/relationships/hyperlink" Target="http://r.search.yahoo.com/_ylt=AwrTcdaUmY1XJ38Asn8nnIlQ;_ylu=X3oDMTE0cWI0YnFrBGNvbG8DZ3ExBHBvcwMxBHZ0aWQDRkZVSTNDMV8xBHNlYwNzcg--/RV=2/RE=1468926485/RO=10/RU=http:/www.lagrandeobserver.com/2015060382089/News/Local-News/Buffalo-Peaks-future-not-quite-so-bleak/RK=0/RS=wcXwEoqOqe55_4iAtrW0YGY8fQ8-" TargetMode="External"/><Relationship Id="rId5" Type="http://schemas.openxmlformats.org/officeDocument/2006/relationships/hyperlink" Target="http://thedallescountryclub.com/clubhouseswimming-pool/" TargetMode="External"/><Relationship Id="rId15" Type="http://schemas.openxmlformats.org/officeDocument/2006/relationships/hyperlink" Target="http://www.buffalopeakgolf.com/" TargetMode="External"/><Relationship Id="rId10" Type="http://schemas.openxmlformats.org/officeDocument/2006/relationships/hyperlink" Target="https://www.youtube.com/watch?v=lChoc_bbNTE" TargetMode="External"/><Relationship Id="rId4" Type="http://schemas.openxmlformats.org/officeDocument/2006/relationships/hyperlink" Target="https://suburbanstats.org/population/oregon/how-many-people-live-in-joseph" TargetMode="External"/><Relationship Id="rId9" Type="http://schemas.openxmlformats.org/officeDocument/2006/relationships/hyperlink" Target="https://www.mapquest.com/us/or/union-282036518" TargetMode="External"/><Relationship Id="rId14" Type="http://schemas.openxmlformats.org/officeDocument/2006/relationships/hyperlink" Target="http://r.search.yahoo.com/_ylt=AwrTcYA1V6FXDV0AmIWjzbkF;_ylu=X3oDMTBxNG1oMmE2BHNlYwNmcC1hdHRyaWIEc2xrA3J1cmwEaXQD/RV=2/RE=1470220214/RO=11/RU=http:/www.lagrandeonline.com/JonHanley/RK=0/RS=4xGHfsFsrqBcW9jcug5B1UlBM6I-"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smarcum@buffalopeakgom.com"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2955" y="0"/>
            <a:ext cx="8588203" cy="1187359"/>
          </a:xfrm>
        </p:spPr>
        <p:txBody>
          <a:bodyPr>
            <a:noAutofit/>
          </a:bodyPr>
          <a:lstStyle/>
          <a:p>
            <a:pPr algn="ctr"/>
            <a:r>
              <a:rPr lang="en-US" sz="4000" dirty="0" smtClean="0">
                <a:solidFill>
                  <a:schemeClr val="bg1"/>
                </a:solidFill>
              </a:rPr>
              <a:t/>
            </a:r>
            <a:br>
              <a:rPr lang="en-US" sz="4000" dirty="0" smtClean="0">
                <a:solidFill>
                  <a:schemeClr val="bg1"/>
                </a:solidFill>
              </a:rPr>
            </a:br>
            <a:r>
              <a:rPr lang="en-US" sz="3200" b="1" dirty="0" smtClean="0">
                <a:solidFill>
                  <a:schemeClr val="bg1"/>
                </a:solidFill>
              </a:rPr>
              <a:t>Union, Oregon:</a:t>
            </a:r>
            <a:br>
              <a:rPr lang="en-US" sz="3200" b="1" dirty="0" smtClean="0">
                <a:solidFill>
                  <a:schemeClr val="bg1"/>
                </a:solidFill>
              </a:rPr>
            </a:br>
            <a:r>
              <a:rPr lang="en-US" sz="3200" b="1" dirty="0" smtClean="0">
                <a:solidFill>
                  <a:schemeClr val="bg1"/>
                </a:solidFill>
              </a:rPr>
              <a:t>City </a:t>
            </a:r>
            <a:r>
              <a:rPr lang="en-US" sz="3200" b="1" dirty="0">
                <a:solidFill>
                  <a:schemeClr val="bg1"/>
                </a:solidFill>
              </a:rPr>
              <a:t>of Victorian Heritage </a:t>
            </a:r>
            <a:br>
              <a:rPr lang="en-US" sz="3200" b="1" dirty="0">
                <a:solidFill>
                  <a:schemeClr val="bg1"/>
                </a:solidFill>
              </a:rPr>
            </a:br>
            <a:endParaRPr lang="en-US" sz="3200" b="1" dirty="0">
              <a:solidFill>
                <a:schemeClr val="bg1"/>
              </a:solidFill>
            </a:endParaRPr>
          </a:p>
        </p:txBody>
      </p:sp>
      <p:sp>
        <p:nvSpPr>
          <p:cNvPr id="6" name="Text Placeholder 5"/>
          <p:cNvSpPr>
            <a:spLocks noGrp="1"/>
          </p:cNvSpPr>
          <p:nvPr>
            <p:ph type="body" idx="1"/>
          </p:nvPr>
        </p:nvSpPr>
        <p:spPr>
          <a:xfrm>
            <a:off x="592955" y="2727023"/>
            <a:ext cx="8596668" cy="2363961"/>
          </a:xfrm>
        </p:spPr>
        <p:txBody>
          <a:bodyPr>
            <a:normAutofit fontScale="25000" lnSpcReduction="20000"/>
          </a:bodyPr>
          <a:lstStyle/>
          <a:p>
            <a:r>
              <a:rPr lang="en-US" sz="5000" b="1" dirty="0" smtClean="0">
                <a:solidFill>
                  <a:schemeClr val="bg1"/>
                </a:solidFill>
              </a:rPr>
              <a:t>Population: 2100</a:t>
            </a:r>
          </a:p>
          <a:p>
            <a:r>
              <a:rPr lang="en-US" sz="5000" b="1" dirty="0">
                <a:solidFill>
                  <a:schemeClr val="bg1"/>
                </a:solidFill>
              </a:rPr>
              <a:t>Amenities: </a:t>
            </a:r>
            <a:endParaRPr lang="en-US" sz="5000" b="1" dirty="0" smtClean="0">
              <a:solidFill>
                <a:schemeClr val="bg1"/>
              </a:solidFill>
            </a:endParaRPr>
          </a:p>
          <a:p>
            <a:r>
              <a:rPr lang="en-US" sz="5000" b="1" dirty="0" smtClean="0">
                <a:solidFill>
                  <a:schemeClr val="bg1"/>
                </a:solidFill>
              </a:rPr>
              <a:t>Buffalo </a:t>
            </a:r>
            <a:r>
              <a:rPr lang="en-US" sz="5000" b="1" dirty="0">
                <a:solidFill>
                  <a:schemeClr val="bg1"/>
                </a:solidFill>
              </a:rPr>
              <a:t>Peak Golf Course, Eastern Oregon Live Stockshow, Union County Museum, Union Historic Cemetery, Union Historic Hotel, Historic Carnegie Library, H</a:t>
            </a:r>
            <a:r>
              <a:rPr lang="en-US" sz="5000" b="1" dirty="0" smtClean="0">
                <a:solidFill>
                  <a:schemeClr val="bg1"/>
                </a:solidFill>
              </a:rPr>
              <a:t>ealth </a:t>
            </a:r>
            <a:r>
              <a:rPr lang="en-US" sz="5000" b="1" dirty="0">
                <a:solidFill>
                  <a:schemeClr val="bg1"/>
                </a:solidFill>
              </a:rPr>
              <a:t>clinic, </a:t>
            </a:r>
            <a:r>
              <a:rPr lang="en-US" sz="5000" b="1" dirty="0" smtClean="0">
                <a:solidFill>
                  <a:schemeClr val="bg1"/>
                </a:solidFill>
              </a:rPr>
              <a:t>Gift </a:t>
            </a:r>
            <a:r>
              <a:rPr lang="en-US" sz="5000" b="1" dirty="0">
                <a:solidFill>
                  <a:schemeClr val="bg1"/>
                </a:solidFill>
              </a:rPr>
              <a:t>shops, </a:t>
            </a:r>
            <a:r>
              <a:rPr lang="en-US" sz="5000" b="1" dirty="0" smtClean="0">
                <a:solidFill>
                  <a:schemeClr val="bg1"/>
                </a:solidFill>
              </a:rPr>
              <a:t>Pharmacy</a:t>
            </a:r>
            <a:r>
              <a:rPr lang="en-US" sz="5000" b="1" dirty="0">
                <a:solidFill>
                  <a:schemeClr val="bg1"/>
                </a:solidFill>
              </a:rPr>
              <a:t>, Post Office, City Park with gazebo,  </a:t>
            </a:r>
            <a:r>
              <a:rPr lang="en-US" sz="5000" b="1" dirty="0" smtClean="0">
                <a:solidFill>
                  <a:schemeClr val="bg1"/>
                </a:solidFill>
              </a:rPr>
              <a:t>Proximity </a:t>
            </a:r>
            <a:r>
              <a:rPr lang="en-US" sz="5000" b="1" dirty="0">
                <a:solidFill>
                  <a:schemeClr val="bg1"/>
                </a:solidFill>
              </a:rPr>
              <a:t>to camping, hiking and hunting, Historic Hotel, Catherine Creek, </a:t>
            </a:r>
            <a:r>
              <a:rPr lang="en-US" sz="5000" b="1" dirty="0" smtClean="0">
                <a:solidFill>
                  <a:schemeClr val="bg1"/>
                </a:solidFill>
              </a:rPr>
              <a:t>Community/school </a:t>
            </a:r>
            <a:r>
              <a:rPr lang="en-US" sz="5000" b="1" dirty="0">
                <a:solidFill>
                  <a:schemeClr val="bg1"/>
                </a:solidFill>
              </a:rPr>
              <a:t>athletic facility S</a:t>
            </a:r>
            <a:r>
              <a:rPr lang="en-US" sz="5000" b="1" dirty="0" smtClean="0">
                <a:solidFill>
                  <a:schemeClr val="bg1"/>
                </a:solidFill>
              </a:rPr>
              <a:t>everal </a:t>
            </a:r>
            <a:r>
              <a:rPr lang="en-US" sz="5000" b="1" dirty="0">
                <a:solidFill>
                  <a:schemeClr val="bg1"/>
                </a:solidFill>
              </a:rPr>
              <a:t>fields geared to tournament size activities, and an amazing school </a:t>
            </a:r>
            <a:r>
              <a:rPr lang="en-US" sz="5000" b="1" dirty="0" smtClean="0">
                <a:solidFill>
                  <a:schemeClr val="bg1"/>
                </a:solidFill>
              </a:rPr>
              <a:t>district, plus </a:t>
            </a:r>
            <a:r>
              <a:rPr lang="en-US" sz="5000" b="1" dirty="0">
                <a:solidFill>
                  <a:schemeClr val="bg1"/>
                </a:solidFill>
              </a:rPr>
              <a:t>much more. </a:t>
            </a:r>
            <a:endParaRPr lang="en-US" sz="5000" b="1" dirty="0" smtClean="0">
              <a:solidFill>
                <a:schemeClr val="bg1"/>
              </a:solidFill>
            </a:endParaRPr>
          </a:p>
          <a:p>
            <a:r>
              <a:rPr lang="en-US" sz="5000" b="1" dirty="0">
                <a:solidFill>
                  <a:schemeClr val="bg1"/>
                </a:solidFill>
              </a:rPr>
              <a:t>Climate: moderate </a:t>
            </a:r>
          </a:p>
          <a:p>
            <a:r>
              <a:rPr lang="en-US" sz="5000" b="1" dirty="0">
                <a:solidFill>
                  <a:schemeClr val="bg1"/>
                </a:solidFill>
              </a:rPr>
              <a:t>Local Chamber of Commerce</a:t>
            </a:r>
            <a:r>
              <a:rPr lang="en-US" sz="5000" b="1" dirty="0" smtClean="0">
                <a:solidFill>
                  <a:schemeClr val="bg1"/>
                </a:solidFill>
              </a:rPr>
              <a:t>.</a:t>
            </a:r>
          </a:p>
          <a:p>
            <a:endParaRPr lang="en-US" sz="3200" b="1" dirty="0"/>
          </a:p>
        </p:txBody>
      </p:sp>
      <p:sp>
        <p:nvSpPr>
          <p:cNvPr id="3" name="Date Placeholder 2"/>
          <p:cNvSpPr>
            <a:spLocks noGrp="1"/>
          </p:cNvSpPr>
          <p:nvPr>
            <p:ph type="dt" sz="half" idx="10"/>
          </p:nvPr>
        </p:nvSpPr>
        <p:spPr>
          <a:xfrm>
            <a:off x="9181158" y="6004048"/>
            <a:ext cx="911939" cy="365125"/>
          </a:xfrm>
        </p:spPr>
        <p:txBody>
          <a:bodyPr/>
          <a:lstStyle/>
          <a:p>
            <a:fld id="{43CE56FE-2288-450D-98AE-B88BA44A14D4}"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592955" y="6259902"/>
            <a:ext cx="8590663" cy="816637"/>
          </a:xfrm>
        </p:spPr>
        <p:txBody>
          <a:bodyPr/>
          <a:lstStyle/>
          <a:p>
            <a:pPr algn="ctr"/>
            <a:r>
              <a:rPr lang="en-US" sz="1200" b="1" dirty="0" smtClean="0">
                <a:solidFill>
                  <a:schemeClr val="bg1"/>
                </a:solidFill>
                <a:hlinkClick r:id="rId3"/>
              </a:rPr>
              <a:t>http</a:t>
            </a:r>
            <a:r>
              <a:rPr lang="en-US" sz="1200" b="1" dirty="0">
                <a:solidFill>
                  <a:schemeClr val="bg1"/>
                </a:solidFill>
                <a:hlinkClick r:id="rId3"/>
              </a:rPr>
              <a:t>://www.cityofunion.com</a:t>
            </a:r>
            <a:r>
              <a:rPr lang="en-US" sz="1200" b="1" dirty="0" smtClean="0">
                <a:solidFill>
                  <a:schemeClr val="bg1"/>
                </a:solidFill>
                <a:hlinkClick r:id="rId3"/>
              </a:rPr>
              <a:t>/</a:t>
            </a:r>
            <a:r>
              <a:rPr lang="en-US" sz="1200" b="1" dirty="0" smtClean="0">
                <a:solidFill>
                  <a:schemeClr val="bg1"/>
                </a:solidFill>
              </a:rPr>
              <a:t>. </a:t>
            </a:r>
            <a:r>
              <a:rPr lang="en-US" altLang="en-US" sz="1200" b="1" i="1" dirty="0">
                <a:solidFill>
                  <a:schemeClr val="bg1"/>
                </a:solidFill>
                <a:hlinkClick r:id="rId4"/>
              </a:rPr>
              <a:t>http://</a:t>
            </a:r>
            <a:r>
              <a:rPr lang="en-US" altLang="en-US" sz="1200" b="1" i="1" dirty="0" smtClean="0">
                <a:solidFill>
                  <a:schemeClr val="bg1"/>
                </a:solidFill>
                <a:hlinkClick r:id="rId4"/>
              </a:rPr>
              <a:t>www.cityofunion.com/wp-content/uploads/2014/11/A180519.jpg</a:t>
            </a:r>
            <a:r>
              <a:rPr lang="en-US" altLang="en-US" sz="1200" b="1" i="1" dirty="0">
                <a:solidFill>
                  <a:schemeClr val="bg1"/>
                </a:solidFill>
              </a:rPr>
              <a:t>. </a:t>
            </a:r>
            <a:r>
              <a:rPr lang="en-US" altLang="en-US" sz="1200" b="1" i="1" dirty="0">
                <a:solidFill>
                  <a:schemeClr val="bg1"/>
                </a:solidFill>
                <a:hlinkClick r:id="rId5"/>
              </a:rPr>
              <a:t>http</a:t>
            </a:r>
            <a:r>
              <a:rPr lang="en-US" altLang="en-US" sz="1200" b="1" i="1" dirty="0" smtClean="0">
                <a:solidFill>
                  <a:schemeClr val="bg1"/>
                </a:solidFill>
                <a:hlinkClick r:id="rId5"/>
              </a:rPr>
              <a:t>://media.photobucket.com/user/sarge0946/media/Oregon/NorthofMcKinleyville2.jpg</a:t>
            </a:r>
            <a:r>
              <a:rPr lang="en-US" altLang="en-US" sz="1200" b="1" i="1" dirty="0" smtClean="0">
                <a:solidFill>
                  <a:schemeClr val="bg1"/>
                </a:solidFill>
              </a:rPr>
              <a:t>. </a:t>
            </a:r>
          </a:p>
          <a:p>
            <a:pPr algn="ctr"/>
            <a:endParaRPr lang="en-US" sz="1200" b="1" dirty="0" smtClean="0">
              <a:solidFill>
                <a:schemeClr val="bg1"/>
              </a:solidFill>
            </a:endParaRPr>
          </a:p>
          <a:p>
            <a:pPr algn="ctr"/>
            <a:endParaRPr lang="en-US" sz="1600" b="1" dirty="0">
              <a:solidFill>
                <a:schemeClr val="bg1"/>
              </a:solidFill>
            </a:endParaRPr>
          </a:p>
        </p:txBody>
      </p:sp>
      <p:sp>
        <p:nvSpPr>
          <p:cNvPr id="8" name="Rectangle 1"/>
          <p:cNvSpPr>
            <a:spLocks noGrp="1" noChangeArrowheads="1"/>
          </p:cNvSpPr>
          <p:nvPr>
            <p:ph type="body" sz="quarter" idx="13"/>
          </p:nvPr>
        </p:nvSpPr>
        <p:spPr bwMode="auto">
          <a:xfrm>
            <a:off x="1731524" y="1363811"/>
            <a:ext cx="700391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chemeClr val="bg1"/>
                </a:solidFill>
                <a:effectLst/>
              </a:rPr>
              <a:t>“Union is the town time forgot!” ~Nancy O’Conner, Union resident.</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600" b="1" i="1" dirty="0">
              <a:solidFill>
                <a:schemeClr val="bg1"/>
              </a:solidFill>
            </a:endParaRPr>
          </a:p>
          <a:p>
            <a:pPr lvl="0" algn="ctr" defTabSz="914400" eaLnBrk="0" fontAlgn="base" hangingPunct="0">
              <a:spcBef>
                <a:spcPct val="0"/>
              </a:spcBef>
              <a:spcAft>
                <a:spcPct val="0"/>
              </a:spcAft>
              <a:buClrTx/>
              <a:buSzTx/>
            </a:pPr>
            <a:r>
              <a:rPr lang="en-US" altLang="en-US" sz="1600" b="1" i="1" dirty="0">
                <a:solidFill>
                  <a:schemeClr val="bg1"/>
                </a:solidFill>
              </a:rPr>
              <a:t>“Union is like Brigadoon, a wonderful place where average people are</a:t>
            </a:r>
            <a:br>
              <a:rPr lang="en-US" altLang="en-US" sz="1600" b="1" i="1" dirty="0">
                <a:solidFill>
                  <a:schemeClr val="bg1"/>
                </a:solidFill>
              </a:rPr>
            </a:br>
            <a:r>
              <a:rPr lang="en-US" altLang="en-US" sz="1600" b="1" i="1" dirty="0">
                <a:solidFill>
                  <a:schemeClr val="bg1"/>
                </a:solidFill>
              </a:rPr>
              <a:t>leaders and children are heroes.”</a:t>
            </a:r>
          </a:p>
          <a:p>
            <a:pPr lvl="0" algn="ctr" defTabSz="914400" eaLnBrk="0" fontAlgn="base" hangingPunct="0">
              <a:spcBef>
                <a:spcPct val="0"/>
              </a:spcBef>
              <a:spcAft>
                <a:spcPct val="0"/>
              </a:spcAft>
              <a:buClrTx/>
              <a:buSzTx/>
            </a:pPr>
            <a:r>
              <a:rPr lang="en-US" altLang="en-US" sz="1600" b="1" i="1" dirty="0">
                <a:solidFill>
                  <a:schemeClr val="bg1"/>
                </a:solidFill>
              </a:rPr>
              <a:t>~Dr. Willard Bertrand, Union resident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50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endParaRPr>
          </a:p>
        </p:txBody>
      </p:sp>
      <p:sp>
        <p:nvSpPr>
          <p:cNvPr id="2" name="Slide Number Placeholder 1"/>
          <p:cNvSpPr>
            <a:spLocks noGrp="1"/>
          </p:cNvSpPr>
          <p:nvPr>
            <p:ph type="sldNum" sz="quarter" idx="12"/>
          </p:nvPr>
        </p:nvSpPr>
        <p:spPr>
          <a:xfrm>
            <a:off x="11037301" y="6369173"/>
            <a:ext cx="683339" cy="365125"/>
          </a:xfrm>
        </p:spPr>
        <p:txBody>
          <a:bodyPr/>
          <a:lstStyle/>
          <a:p>
            <a:fld id="{D57F1E4F-1CFF-5643-939E-217C01CDF565}" type="slidenum">
              <a:rPr lang="en-US" smtClean="0">
                <a:solidFill>
                  <a:schemeClr val="bg1"/>
                </a:solidFill>
              </a:rPr>
              <a:pPr/>
              <a:t>1</a:t>
            </a:fld>
            <a:endParaRPr lang="en-US" dirty="0">
              <a:solidFill>
                <a:schemeClr val="bg1"/>
              </a:solidFill>
            </a:endParaRPr>
          </a:p>
        </p:txBody>
      </p:sp>
    </p:spTree>
    <p:extLst>
      <p:ext uri="{BB962C8B-B14F-4D97-AF65-F5344CB8AC3E}">
        <p14:creationId xmlns:p14="http://schemas.microsoft.com/office/powerpoint/2010/main" val="4354924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0" y="-1655806"/>
            <a:ext cx="10562896" cy="6858000"/>
          </a:xfrm>
        </p:spPr>
        <p:txBody>
          <a:bodyPr>
            <a:noAutofit/>
          </a:bodyPr>
          <a:lstStyle/>
          <a:p>
            <a:pPr algn="ctr"/>
            <a:r>
              <a:rPr lang="en-US" sz="3600" b="1" dirty="0">
                <a:solidFill>
                  <a:schemeClr val="bg1"/>
                </a:solidFill>
              </a:rPr>
              <a:t>Buffalo Creek </a:t>
            </a:r>
            <a:r>
              <a:rPr lang="en-US" sz="3600" b="1" dirty="0" smtClean="0">
                <a:solidFill>
                  <a:schemeClr val="bg1"/>
                </a:solidFill>
              </a:rPr>
              <a:t>Financials: Revenues</a:t>
            </a:r>
          </a:p>
          <a:p>
            <a:pPr algn="ctr"/>
            <a:endParaRPr lang="en-US" sz="3600" b="1" dirty="0" smtClean="0">
              <a:solidFill>
                <a:schemeClr val="bg1"/>
              </a:solidFill>
            </a:endParaRPr>
          </a:p>
          <a:p>
            <a:pPr algn="ctr"/>
            <a:r>
              <a:rPr lang="en-US" sz="3600" b="1" dirty="0">
                <a:solidFill>
                  <a:schemeClr val="bg1"/>
                </a:solidFill>
              </a:rPr>
              <a:t>Strengths: Revenue Stream Steady </a:t>
            </a:r>
            <a:r>
              <a:rPr lang="en-US" sz="3600" b="1" dirty="0" smtClean="0">
                <a:solidFill>
                  <a:schemeClr val="bg1"/>
                </a:solidFill>
              </a:rPr>
              <a:t>Growth</a:t>
            </a:r>
          </a:p>
          <a:p>
            <a:pPr algn="ctr"/>
            <a:endParaRPr lang="en-US" sz="3600" b="1" dirty="0">
              <a:solidFill>
                <a:schemeClr val="bg1"/>
              </a:solidFill>
            </a:endParaRPr>
          </a:p>
          <a:p>
            <a:r>
              <a:rPr lang="en-US" sz="3600" b="1" dirty="0">
                <a:solidFill>
                  <a:schemeClr val="bg1"/>
                </a:solidFill>
              </a:rPr>
              <a:t>2012-2013: in excess of $516,000 ($516,547).</a:t>
            </a:r>
            <a:br>
              <a:rPr lang="en-US" sz="3600" b="1" dirty="0">
                <a:solidFill>
                  <a:schemeClr val="bg1"/>
                </a:solidFill>
              </a:rPr>
            </a:br>
            <a:r>
              <a:rPr lang="en-US" sz="3600" b="1" dirty="0">
                <a:solidFill>
                  <a:schemeClr val="bg1"/>
                </a:solidFill>
              </a:rPr>
              <a:t>2013-2014: in excess of $539,000 ($539,571).</a:t>
            </a:r>
            <a:br>
              <a:rPr lang="en-US" sz="3600" b="1" dirty="0">
                <a:solidFill>
                  <a:schemeClr val="bg1"/>
                </a:solidFill>
              </a:rPr>
            </a:br>
            <a:r>
              <a:rPr lang="en-US" sz="3600" b="1" dirty="0">
                <a:solidFill>
                  <a:schemeClr val="bg1"/>
                </a:solidFill>
              </a:rPr>
              <a:t>2014-2015: in excess of $480,000 ($480,839).</a:t>
            </a:r>
            <a:br>
              <a:rPr lang="en-US" sz="3600" b="1" dirty="0">
                <a:solidFill>
                  <a:schemeClr val="bg1"/>
                </a:solidFill>
              </a:rPr>
            </a:br>
            <a:r>
              <a:rPr lang="en-US" sz="3600" b="1" dirty="0">
                <a:solidFill>
                  <a:schemeClr val="bg1"/>
                </a:solidFill>
              </a:rPr>
              <a:t>2015-2016: Equal to $554,000.</a:t>
            </a:r>
            <a:br>
              <a:rPr lang="en-US" sz="3600" b="1" dirty="0">
                <a:solidFill>
                  <a:schemeClr val="bg1"/>
                </a:solidFill>
              </a:rPr>
            </a:br>
            <a:endParaRPr lang="en-US" sz="3600" b="1" dirty="0">
              <a:solidFill>
                <a:schemeClr val="bg1"/>
              </a:solidFill>
            </a:endParaRPr>
          </a:p>
        </p:txBody>
      </p:sp>
      <p:sp>
        <p:nvSpPr>
          <p:cNvPr id="7" name="Date Placeholder 6"/>
          <p:cNvSpPr>
            <a:spLocks noGrp="1"/>
          </p:cNvSpPr>
          <p:nvPr>
            <p:ph type="dt" sz="half" idx="10"/>
          </p:nvPr>
        </p:nvSpPr>
        <p:spPr>
          <a:xfrm>
            <a:off x="9274739" y="6267118"/>
            <a:ext cx="911939" cy="365125"/>
          </a:xfrm>
        </p:spPr>
        <p:txBody>
          <a:bodyPr/>
          <a:lstStyle/>
          <a:p>
            <a:r>
              <a:rPr lang="en-US" sz="1200" dirty="0" smtClean="0">
                <a:solidFill>
                  <a:schemeClr val="bg1"/>
                </a:solidFill>
              </a:rPr>
              <a:t>8/2/2016</a:t>
            </a:r>
            <a:endParaRPr lang="en-US" sz="1200" dirty="0">
              <a:solidFill>
                <a:schemeClr val="bg1"/>
              </a:solidFill>
            </a:endParaRPr>
          </a:p>
        </p:txBody>
      </p:sp>
      <p:sp>
        <p:nvSpPr>
          <p:cNvPr id="8" name="Footer Placeholder 7"/>
          <p:cNvSpPr>
            <a:spLocks noGrp="1"/>
          </p:cNvSpPr>
          <p:nvPr>
            <p:ph type="ftr" sz="quarter" idx="11"/>
          </p:nvPr>
        </p:nvSpPr>
        <p:spPr>
          <a:xfrm>
            <a:off x="907521" y="6406487"/>
            <a:ext cx="6297612" cy="365125"/>
          </a:xfrm>
        </p:spPr>
        <p:txBody>
          <a:bodyPr/>
          <a:lstStyle/>
          <a:p>
            <a:r>
              <a:rPr lang="en-US" sz="1200" dirty="0" smtClean="0">
                <a:solidFill>
                  <a:schemeClr val="bg1"/>
                </a:solidFill>
              </a:rPr>
              <a:t>Buffalo Peak Golf Course</a:t>
            </a:r>
            <a:endParaRPr lang="en-US" sz="1200" dirty="0">
              <a:solidFill>
                <a:schemeClr val="bg1"/>
              </a:solidFill>
            </a:endParaRPr>
          </a:p>
        </p:txBody>
      </p:sp>
      <p:sp>
        <p:nvSpPr>
          <p:cNvPr id="9" name="Slide Number Placeholder 8"/>
          <p:cNvSpPr>
            <a:spLocks noGrp="1"/>
          </p:cNvSpPr>
          <p:nvPr>
            <p:ph type="sldNum" sz="quarter" idx="12"/>
          </p:nvPr>
        </p:nvSpPr>
        <p:spPr>
          <a:xfrm>
            <a:off x="11416978" y="6267118"/>
            <a:ext cx="683339" cy="365125"/>
          </a:xfrm>
        </p:spPr>
        <p:txBody>
          <a:bodyPr/>
          <a:lstStyle/>
          <a:p>
            <a:fld id="{D57F1E4F-1CFF-5643-939E-217C01CDF565}" type="slidenum">
              <a:rPr lang="en-US" sz="1200" smtClean="0">
                <a:solidFill>
                  <a:schemeClr val="bg1"/>
                </a:solidFill>
              </a:rPr>
              <a:pPr/>
              <a:t>10</a:t>
            </a:fld>
            <a:endParaRPr lang="en-US" sz="1200" dirty="0">
              <a:solidFill>
                <a:schemeClr val="bg1"/>
              </a:solidFill>
            </a:endParaRPr>
          </a:p>
        </p:txBody>
      </p:sp>
    </p:spTree>
    <p:extLst>
      <p:ext uri="{BB962C8B-B14F-4D97-AF65-F5344CB8AC3E}">
        <p14:creationId xmlns:p14="http://schemas.microsoft.com/office/powerpoint/2010/main" val="18208928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chemeClr val="accent2">
                    <a:lumMod val="75000"/>
                  </a:schemeClr>
                </a:solidFill>
              </a:rPr>
              <a:t>Weaknesses: Online Presence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1295401"/>
            <a:ext cx="8258175" cy="3571875"/>
          </a:xfrm>
          <a:prstGeom prst="rect">
            <a:avLst/>
          </a:prstGeom>
        </p:spPr>
      </p:pic>
      <p:cxnSp>
        <p:nvCxnSpPr>
          <p:cNvPr id="11" name="Elbow Connector 10"/>
          <p:cNvCxnSpPr/>
          <p:nvPr/>
        </p:nvCxnSpPr>
        <p:spPr>
          <a:xfrm rot="16200000" flipV="1">
            <a:off x="7620000" y="3352800"/>
            <a:ext cx="990600" cy="9906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00900" y="4343400"/>
            <a:ext cx="28194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Replace this with a time to make it easier to understand.</a:t>
            </a:r>
          </a:p>
        </p:txBody>
      </p:sp>
      <p:cxnSp>
        <p:nvCxnSpPr>
          <p:cNvPr id="15" name="Straight Arrow Connector 14"/>
          <p:cNvCxnSpPr/>
          <p:nvPr/>
        </p:nvCxnSpPr>
        <p:spPr>
          <a:xfrm flipV="1">
            <a:off x="5257800" y="3505200"/>
            <a:ext cx="5334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00400" y="4343401"/>
            <a:ext cx="3200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Section could use more detail about your services.</a:t>
            </a:r>
          </a:p>
        </p:txBody>
      </p:sp>
      <p:sp>
        <p:nvSpPr>
          <p:cNvPr id="2" name="Date Placeholder 1"/>
          <p:cNvSpPr>
            <a:spLocks noGrp="1"/>
          </p:cNvSpPr>
          <p:nvPr>
            <p:ph type="dt" sz="half" idx="10"/>
          </p:nvPr>
        </p:nvSpPr>
        <p:spPr>
          <a:xfrm>
            <a:off x="9403637" y="6406487"/>
            <a:ext cx="911939" cy="365125"/>
          </a:xfrm>
        </p:spPr>
        <p:txBody>
          <a:bodyPr/>
          <a:lstStyle/>
          <a:p>
            <a:fld id="{60303C01-D9B0-49A4-81CD-BC1051160F20}" type="datetime1">
              <a:rPr lang="en-US" sz="1200" smtClean="0">
                <a:solidFill>
                  <a:schemeClr val="bg1"/>
                </a:solidFill>
              </a:rPr>
              <a:t>8/29/2016</a:t>
            </a:fld>
            <a:endParaRPr lang="en-US" sz="1200" dirty="0">
              <a:solidFill>
                <a:schemeClr val="bg1"/>
              </a:solidFill>
            </a:endParaRPr>
          </a:p>
        </p:txBody>
      </p:sp>
      <p:sp>
        <p:nvSpPr>
          <p:cNvPr id="4" name="Footer Placeholder 3"/>
          <p:cNvSpPr>
            <a:spLocks noGrp="1"/>
          </p:cNvSpPr>
          <p:nvPr>
            <p:ph type="ftr" sz="quarter" idx="11"/>
          </p:nvPr>
        </p:nvSpPr>
        <p:spPr>
          <a:xfrm>
            <a:off x="677334" y="6478054"/>
            <a:ext cx="6297612" cy="365125"/>
          </a:xfrm>
        </p:spPr>
        <p:txBody>
          <a:bodyPr/>
          <a:lstStyle/>
          <a:p>
            <a:r>
              <a:rPr lang="en-US" sz="1200" dirty="0" smtClean="0">
                <a:solidFill>
                  <a:schemeClr val="accent2">
                    <a:lumMod val="75000"/>
                  </a:schemeClr>
                </a:solidFill>
              </a:rPr>
              <a:t>www.buffalocreekgolf.com</a:t>
            </a:r>
            <a:endParaRPr lang="en-US" sz="1200" dirty="0">
              <a:solidFill>
                <a:schemeClr val="accent2">
                  <a:lumMod val="75000"/>
                </a:schemeClr>
              </a:solidFill>
            </a:endParaRPr>
          </a:p>
        </p:txBody>
      </p:sp>
      <p:sp>
        <p:nvSpPr>
          <p:cNvPr id="5" name="Slide Number Placeholder 4"/>
          <p:cNvSpPr>
            <a:spLocks noGrp="1"/>
          </p:cNvSpPr>
          <p:nvPr>
            <p:ph type="sldNum" sz="quarter" idx="12"/>
          </p:nvPr>
        </p:nvSpPr>
        <p:spPr>
          <a:xfrm>
            <a:off x="11136155" y="6478053"/>
            <a:ext cx="683339" cy="365125"/>
          </a:xfrm>
        </p:spPr>
        <p:txBody>
          <a:bodyPr/>
          <a:lstStyle/>
          <a:p>
            <a:fld id="{D57F1E4F-1CFF-5643-939E-217C01CDF565}" type="slidenum">
              <a:rPr lang="en-US" sz="1200" smtClean="0">
                <a:solidFill>
                  <a:schemeClr val="bg1"/>
                </a:solidFill>
              </a:rPr>
              <a:pPr/>
              <a:t>11</a:t>
            </a:fld>
            <a:endParaRPr lang="en-US" sz="1200" dirty="0">
              <a:solidFill>
                <a:schemeClr val="bg1"/>
              </a:solidFill>
            </a:endParaRPr>
          </a:p>
        </p:txBody>
      </p:sp>
    </p:spTree>
    <p:extLst>
      <p:ext uri="{BB962C8B-B14F-4D97-AF65-F5344CB8AC3E}">
        <p14:creationId xmlns:p14="http://schemas.microsoft.com/office/powerpoint/2010/main" val="2136234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3200" dirty="0" smtClean="0">
                <a:solidFill>
                  <a:schemeClr val="accent2">
                    <a:lumMod val="75000"/>
                  </a:schemeClr>
                </a:solidFill>
              </a:rPr>
              <a:t>Consider adding online store opportunities</a:t>
            </a:r>
            <a:r>
              <a:rPr lang="en-US" sz="3200" dirty="0">
                <a:solidFill>
                  <a:schemeClr val="accent2">
                    <a:lumMod val="75000"/>
                  </a:schemeClr>
                </a:solidFill>
              </a:rPr>
              <a:t> </a:t>
            </a:r>
            <a:r>
              <a:rPr lang="en-US" sz="3200" dirty="0" smtClean="0">
                <a:solidFill>
                  <a:schemeClr val="accent2">
                    <a:lumMod val="75000"/>
                  </a:schemeClr>
                </a:solidFill>
              </a:rPr>
              <a:t>for merchandise.</a:t>
            </a:r>
          </a:p>
          <a:p>
            <a:pPr lvl="1"/>
            <a:r>
              <a:rPr lang="en-US" sz="3200" dirty="0" smtClean="0">
                <a:solidFill>
                  <a:schemeClr val="accent2">
                    <a:lumMod val="75000"/>
                  </a:schemeClr>
                </a:solidFill>
              </a:rPr>
              <a:t>Getting more engaged with customers outside of the clubhouse.</a:t>
            </a:r>
          </a:p>
          <a:p>
            <a:pPr lvl="1"/>
            <a:r>
              <a:rPr lang="en-US" sz="3200" dirty="0" smtClean="0">
                <a:solidFill>
                  <a:schemeClr val="accent2">
                    <a:lumMod val="75000"/>
                  </a:schemeClr>
                </a:solidFill>
              </a:rPr>
              <a:t>Online store could increase your sales.</a:t>
            </a:r>
          </a:p>
          <a:p>
            <a:pPr lvl="2"/>
            <a:r>
              <a:rPr lang="en-US" sz="3200" dirty="0" smtClean="0">
                <a:solidFill>
                  <a:schemeClr val="accent2">
                    <a:lumMod val="75000"/>
                  </a:schemeClr>
                </a:solidFill>
              </a:rPr>
              <a:t>Could result in more sales to pay off any current debts.</a:t>
            </a:r>
            <a:endParaRPr lang="en-US" sz="3200" dirty="0">
              <a:solidFill>
                <a:schemeClr val="accent2">
                  <a:lumMod val="75000"/>
                </a:schemeClr>
              </a:solidFill>
            </a:endParaRPr>
          </a:p>
          <a:p>
            <a:pPr lvl="1"/>
            <a:endParaRPr lang="en-US" dirty="0" smtClean="0"/>
          </a:p>
        </p:txBody>
      </p:sp>
      <p:sp>
        <p:nvSpPr>
          <p:cNvPr id="3" name="Title 2"/>
          <p:cNvSpPr>
            <a:spLocks noGrp="1"/>
          </p:cNvSpPr>
          <p:nvPr>
            <p:ph type="title"/>
          </p:nvPr>
        </p:nvSpPr>
        <p:spPr/>
        <p:txBody>
          <a:bodyPr>
            <a:normAutofit/>
          </a:bodyPr>
          <a:lstStyle/>
          <a:p>
            <a:r>
              <a:rPr lang="en-US" b="1" dirty="0">
                <a:solidFill>
                  <a:schemeClr val="accent2">
                    <a:lumMod val="75000"/>
                  </a:schemeClr>
                </a:solidFill>
              </a:rPr>
              <a:t>Weaknesses: Online Presence</a:t>
            </a:r>
          </a:p>
        </p:txBody>
      </p:sp>
      <p:sp>
        <p:nvSpPr>
          <p:cNvPr id="4" name="Date Placeholder 3"/>
          <p:cNvSpPr>
            <a:spLocks noGrp="1"/>
          </p:cNvSpPr>
          <p:nvPr>
            <p:ph type="dt" sz="half" idx="10"/>
          </p:nvPr>
        </p:nvSpPr>
        <p:spPr>
          <a:xfrm>
            <a:off x="9274002" y="6492875"/>
            <a:ext cx="911939" cy="365125"/>
          </a:xfrm>
        </p:spPr>
        <p:txBody>
          <a:bodyPr/>
          <a:lstStyle/>
          <a:p>
            <a:fld id="{A2E49DA9-3F83-4C13-A86B-0632E6DFE845}"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677334" y="6492875"/>
            <a:ext cx="6297612" cy="365125"/>
          </a:xfrm>
        </p:spPr>
        <p:txBody>
          <a:bodyPr/>
          <a:lstStyle/>
          <a:p>
            <a:r>
              <a:rPr lang="en-US" sz="1200" dirty="0" smtClean="0">
                <a:solidFill>
                  <a:schemeClr val="accent2">
                    <a:lumMod val="75000"/>
                  </a:schemeClr>
                </a:solidFill>
              </a:rPr>
              <a:t>www.buffalocreekgolf.com</a:t>
            </a:r>
            <a:endParaRPr lang="en-US" sz="1200" dirty="0">
              <a:solidFill>
                <a:schemeClr val="accent2">
                  <a:lumMod val="75000"/>
                </a:schemeClr>
              </a:solidFill>
            </a:endParaRPr>
          </a:p>
        </p:txBody>
      </p:sp>
      <p:sp>
        <p:nvSpPr>
          <p:cNvPr id="6" name="Slide Number Placeholder 5"/>
          <p:cNvSpPr>
            <a:spLocks noGrp="1"/>
          </p:cNvSpPr>
          <p:nvPr>
            <p:ph type="sldNum" sz="quarter" idx="12"/>
          </p:nvPr>
        </p:nvSpPr>
        <p:spPr>
          <a:xfrm>
            <a:off x="11210295" y="6492874"/>
            <a:ext cx="683339" cy="365125"/>
          </a:xfrm>
        </p:spPr>
        <p:txBody>
          <a:bodyPr/>
          <a:lstStyle/>
          <a:p>
            <a:fld id="{D57F1E4F-1CFF-5643-939E-217C01CDF565}" type="slidenum">
              <a:rPr lang="en-US" sz="1200" smtClean="0">
                <a:solidFill>
                  <a:schemeClr val="bg1"/>
                </a:solidFill>
              </a:rPr>
              <a:pPr/>
              <a:t>12</a:t>
            </a:fld>
            <a:endParaRPr lang="en-US" sz="1200" dirty="0">
              <a:solidFill>
                <a:schemeClr val="bg1"/>
              </a:solidFill>
            </a:endParaRPr>
          </a:p>
        </p:txBody>
      </p:sp>
    </p:spTree>
    <p:extLst>
      <p:ext uri="{BB962C8B-B14F-4D97-AF65-F5344CB8AC3E}">
        <p14:creationId xmlns:p14="http://schemas.microsoft.com/office/powerpoint/2010/main" val="1976727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553903" cy="6858000"/>
          </a:xfrm>
        </p:spPr>
        <p:txBody>
          <a:bodyPr>
            <a:noAutofit/>
          </a:bodyPr>
          <a:lstStyle/>
          <a:p>
            <a:r>
              <a:rPr lang="en-US" sz="2400" dirty="0">
                <a:solidFill>
                  <a:schemeClr val="accent2">
                    <a:lumMod val="75000"/>
                  </a:schemeClr>
                </a:solidFill>
              </a:rPr>
              <a:t/>
            </a:r>
            <a:br>
              <a:rPr lang="en-US" sz="2400" dirty="0">
                <a:solidFill>
                  <a:schemeClr val="accent2">
                    <a:lumMod val="75000"/>
                  </a:schemeClr>
                </a:solidFill>
              </a:rPr>
            </a:br>
            <a:r>
              <a:rPr lang="en-US" b="1" dirty="0" smtClean="0">
                <a:solidFill>
                  <a:schemeClr val="accent2">
                    <a:lumMod val="75000"/>
                  </a:schemeClr>
                </a:solidFill>
              </a:rPr>
              <a:t>Weaknesses: Monthly Event Planner</a:t>
            </a:r>
            <a:r>
              <a:rPr lang="en-US" dirty="0" smtClean="0">
                <a:solidFill>
                  <a:schemeClr val="accent2">
                    <a:lumMod val="75000"/>
                  </a:schemeClr>
                </a:solidFill>
              </a:rPr>
              <a:t/>
            </a:r>
            <a:br>
              <a:rPr lang="en-US" dirty="0" smtClean="0">
                <a:solidFill>
                  <a:schemeClr val="accent2">
                    <a:lumMod val="75000"/>
                  </a:schemeClr>
                </a:solidFill>
              </a:rPr>
            </a:br>
            <a:r>
              <a:rPr lang="en-US" dirty="0" smtClean="0">
                <a:solidFill>
                  <a:schemeClr val="accent2">
                    <a:lumMod val="75000"/>
                  </a:schemeClr>
                </a:solidFill>
              </a:rPr>
              <a:t/>
            </a:r>
            <a:br>
              <a:rPr lang="en-US" dirty="0" smtClean="0">
                <a:solidFill>
                  <a:schemeClr val="accent2">
                    <a:lumMod val="75000"/>
                  </a:schemeClr>
                </a:solidFill>
              </a:rPr>
            </a:br>
            <a:r>
              <a:rPr lang="en-US" sz="2800" dirty="0" smtClean="0">
                <a:solidFill>
                  <a:schemeClr val="accent2">
                    <a:lumMod val="75000"/>
                  </a:schemeClr>
                </a:solidFill>
                <a:latin typeface="+mn-lt"/>
              </a:rPr>
              <a:t>Having at least one event on a monthly basis. Keeping </a:t>
            </a:r>
            <a:r>
              <a:rPr lang="en-US" sz="2800" dirty="0">
                <a:solidFill>
                  <a:schemeClr val="accent2">
                    <a:lumMod val="75000"/>
                  </a:schemeClr>
                </a:solidFill>
                <a:latin typeface="+mn-lt"/>
              </a:rPr>
              <a:t>your customer’s engaged with more fun and interesting opportunities.</a:t>
            </a:r>
            <a:br>
              <a:rPr lang="en-US" sz="2800" dirty="0">
                <a:solidFill>
                  <a:schemeClr val="accent2">
                    <a:lumMod val="75000"/>
                  </a:schemeClr>
                </a:solidFill>
                <a:latin typeface="+mn-lt"/>
              </a:rPr>
            </a:br>
            <a:r>
              <a:rPr lang="en-US" sz="2800" dirty="0" smtClean="0">
                <a:solidFill>
                  <a:schemeClr val="accent2">
                    <a:lumMod val="75000"/>
                  </a:schemeClr>
                </a:solidFill>
                <a:latin typeface="+mn-lt"/>
              </a:rPr>
              <a:t/>
            </a:r>
            <a:br>
              <a:rPr lang="en-US" sz="2800" dirty="0" smtClean="0">
                <a:solidFill>
                  <a:schemeClr val="accent2">
                    <a:lumMod val="75000"/>
                  </a:schemeClr>
                </a:solidFill>
                <a:latin typeface="+mn-lt"/>
              </a:rPr>
            </a:br>
            <a:r>
              <a:rPr lang="en-US" sz="2800" dirty="0" smtClean="0">
                <a:solidFill>
                  <a:schemeClr val="accent2">
                    <a:lumMod val="75000"/>
                  </a:schemeClr>
                </a:solidFill>
                <a:latin typeface="+mn-lt"/>
              </a:rPr>
              <a:t>Ideas </a:t>
            </a:r>
            <a:r>
              <a:rPr lang="en-US" sz="2800" dirty="0">
                <a:solidFill>
                  <a:schemeClr val="accent2">
                    <a:lumMod val="75000"/>
                  </a:schemeClr>
                </a:solidFill>
                <a:latin typeface="+mn-lt"/>
              </a:rPr>
              <a:t>to C</a:t>
            </a:r>
            <a:r>
              <a:rPr lang="en-US" sz="2800" dirty="0" smtClean="0">
                <a:solidFill>
                  <a:schemeClr val="accent2">
                    <a:lumMod val="75000"/>
                  </a:schemeClr>
                </a:solidFill>
                <a:latin typeface="+mn-lt"/>
              </a:rPr>
              <a:t>onsider:</a:t>
            </a:r>
            <a:br>
              <a:rPr lang="en-US" sz="2800" dirty="0" smtClean="0">
                <a:solidFill>
                  <a:schemeClr val="accent2">
                    <a:lumMod val="75000"/>
                  </a:schemeClr>
                </a:solidFill>
                <a:latin typeface="+mn-lt"/>
              </a:rPr>
            </a:br>
            <a:r>
              <a:rPr lang="en-US" sz="2800" dirty="0">
                <a:solidFill>
                  <a:schemeClr val="accent2">
                    <a:lumMod val="75000"/>
                  </a:schemeClr>
                </a:solidFill>
                <a:latin typeface="+mn-lt"/>
              </a:rPr>
              <a:t/>
            </a:r>
            <a:br>
              <a:rPr lang="en-US" sz="2800" dirty="0">
                <a:solidFill>
                  <a:schemeClr val="accent2">
                    <a:lumMod val="75000"/>
                  </a:schemeClr>
                </a:solidFill>
                <a:latin typeface="+mn-lt"/>
              </a:rPr>
            </a:br>
            <a:r>
              <a:rPr lang="en-US" sz="2800" dirty="0" smtClean="0">
                <a:solidFill>
                  <a:schemeClr val="accent2">
                    <a:lumMod val="75000"/>
                  </a:schemeClr>
                </a:solidFill>
                <a:latin typeface="+mn-lt"/>
              </a:rPr>
              <a:t>Kids </a:t>
            </a:r>
            <a:r>
              <a:rPr lang="en-US" sz="2800" dirty="0">
                <a:solidFill>
                  <a:schemeClr val="accent2">
                    <a:lumMod val="75000"/>
                  </a:schemeClr>
                </a:solidFill>
                <a:latin typeface="+mn-lt"/>
              </a:rPr>
              <a:t>events: </a:t>
            </a:r>
            <a:r>
              <a:rPr lang="en-US" sz="2800" dirty="0" smtClean="0">
                <a:solidFill>
                  <a:schemeClr val="accent2">
                    <a:lumMod val="75000"/>
                  </a:schemeClr>
                </a:solidFill>
                <a:latin typeface="+mn-lt"/>
              </a:rPr>
              <a:t/>
            </a:r>
            <a:br>
              <a:rPr lang="en-US" sz="2800" dirty="0" smtClean="0">
                <a:solidFill>
                  <a:schemeClr val="accent2">
                    <a:lumMod val="75000"/>
                  </a:schemeClr>
                </a:solidFill>
                <a:latin typeface="+mn-lt"/>
              </a:rPr>
            </a:br>
            <a:r>
              <a:rPr lang="en-US" sz="2800" dirty="0">
                <a:solidFill>
                  <a:schemeClr val="accent2">
                    <a:lumMod val="75000"/>
                  </a:schemeClr>
                </a:solidFill>
                <a:latin typeface="+mn-lt"/>
              </a:rPr>
              <a:t>	</a:t>
            </a:r>
            <a:r>
              <a:rPr lang="en-US" sz="2800" dirty="0" smtClean="0">
                <a:solidFill>
                  <a:schemeClr val="accent2">
                    <a:lumMod val="75000"/>
                  </a:schemeClr>
                </a:solidFill>
                <a:latin typeface="+mn-lt"/>
              </a:rPr>
              <a:t>Get </a:t>
            </a:r>
            <a:r>
              <a:rPr lang="en-US" sz="2800" dirty="0">
                <a:solidFill>
                  <a:schemeClr val="accent2">
                    <a:lumMod val="75000"/>
                  </a:schemeClr>
                </a:solidFill>
                <a:latin typeface="+mn-lt"/>
              </a:rPr>
              <a:t>younger generations more involved in golfing </a:t>
            </a:r>
            <a:r>
              <a:rPr lang="en-US" sz="2800" dirty="0" smtClean="0">
                <a:solidFill>
                  <a:schemeClr val="accent2">
                    <a:lumMod val="75000"/>
                  </a:schemeClr>
                </a:solidFill>
                <a:latin typeface="+mn-lt"/>
              </a:rPr>
              <a:t>	experience</a:t>
            </a:r>
            <a:r>
              <a:rPr lang="en-US" sz="2800" dirty="0">
                <a:solidFill>
                  <a:schemeClr val="accent2">
                    <a:lumMod val="75000"/>
                  </a:schemeClr>
                </a:solidFill>
                <a:latin typeface="+mn-lt"/>
              </a:rPr>
              <a:t>.</a:t>
            </a:r>
            <a:br>
              <a:rPr lang="en-US" sz="2800" dirty="0">
                <a:solidFill>
                  <a:schemeClr val="accent2">
                    <a:lumMod val="75000"/>
                  </a:schemeClr>
                </a:solidFill>
                <a:latin typeface="+mn-lt"/>
              </a:rPr>
            </a:br>
            <a:r>
              <a:rPr lang="en-US" sz="2800" dirty="0" smtClean="0">
                <a:solidFill>
                  <a:schemeClr val="accent2">
                    <a:lumMod val="75000"/>
                  </a:schemeClr>
                </a:solidFill>
                <a:latin typeface="+mn-lt"/>
              </a:rPr>
              <a:t>	Fundraisers</a:t>
            </a:r>
            <a:r>
              <a:rPr lang="en-US" sz="2800" dirty="0">
                <a:solidFill>
                  <a:schemeClr val="accent2">
                    <a:lumMod val="75000"/>
                  </a:schemeClr>
                </a:solidFill>
                <a:latin typeface="+mn-lt"/>
              </a:rPr>
              <a:t/>
            </a:r>
            <a:br>
              <a:rPr lang="en-US" sz="2800" dirty="0">
                <a:solidFill>
                  <a:schemeClr val="accent2">
                    <a:lumMod val="75000"/>
                  </a:schemeClr>
                </a:solidFill>
                <a:latin typeface="+mn-lt"/>
              </a:rPr>
            </a:br>
            <a:r>
              <a:rPr lang="en-US" sz="2800" dirty="0" smtClean="0">
                <a:solidFill>
                  <a:schemeClr val="accent2">
                    <a:lumMod val="75000"/>
                  </a:schemeClr>
                </a:solidFill>
                <a:latin typeface="+mn-lt"/>
              </a:rPr>
              <a:t>	Party </a:t>
            </a:r>
            <a:r>
              <a:rPr lang="en-US" sz="2800" dirty="0">
                <a:solidFill>
                  <a:schemeClr val="accent2">
                    <a:lumMod val="75000"/>
                  </a:schemeClr>
                </a:solidFill>
                <a:latin typeface="+mn-lt"/>
              </a:rPr>
              <a:t>Reservations</a:t>
            </a:r>
            <a:r>
              <a:rPr lang="en-US" sz="2400" dirty="0">
                <a:solidFill>
                  <a:schemeClr val="accent2">
                    <a:lumMod val="75000"/>
                  </a:schemeClr>
                </a:solidFill>
                <a:latin typeface="+mn-lt"/>
              </a:rPr>
              <a:t/>
            </a:r>
            <a:br>
              <a:rPr lang="en-US" sz="2400" dirty="0">
                <a:solidFill>
                  <a:schemeClr val="accent2">
                    <a:lumMod val="75000"/>
                  </a:schemeClr>
                </a:solidFill>
                <a:latin typeface="+mn-lt"/>
              </a:rPr>
            </a:br>
            <a:r>
              <a:rPr lang="en-US" dirty="0">
                <a:solidFill>
                  <a:schemeClr val="accent2">
                    <a:lumMod val="75000"/>
                  </a:schemeClr>
                </a:solidFill>
                <a:latin typeface="+mn-lt"/>
              </a:rPr>
              <a:t/>
            </a:r>
            <a:br>
              <a:rPr lang="en-US" dirty="0">
                <a:solidFill>
                  <a:schemeClr val="accent2">
                    <a:lumMod val="75000"/>
                  </a:schemeClr>
                </a:solidFill>
                <a:latin typeface="+mn-lt"/>
              </a:rPr>
            </a:br>
            <a:endParaRPr lang="en-US" dirty="0">
              <a:solidFill>
                <a:schemeClr val="accent2">
                  <a:lumMod val="75000"/>
                </a:schemeClr>
              </a:solidFill>
              <a:latin typeface="+mn-lt"/>
            </a:endParaRPr>
          </a:p>
        </p:txBody>
      </p:sp>
      <p:sp>
        <p:nvSpPr>
          <p:cNvPr id="2" name="Date Placeholder 1"/>
          <p:cNvSpPr>
            <a:spLocks noGrp="1"/>
          </p:cNvSpPr>
          <p:nvPr>
            <p:ph type="dt" sz="half" idx="10"/>
          </p:nvPr>
        </p:nvSpPr>
        <p:spPr>
          <a:xfrm>
            <a:off x="9360379" y="6406487"/>
            <a:ext cx="911939" cy="365125"/>
          </a:xfrm>
        </p:spPr>
        <p:txBody>
          <a:bodyPr/>
          <a:lstStyle/>
          <a:p>
            <a:fld id="{2C944282-F343-42A9-9D07-E226A816BDB0}" type="datetime1">
              <a:rPr lang="en-US" sz="1200" smtClean="0">
                <a:solidFill>
                  <a:schemeClr val="bg1"/>
                </a:solidFill>
              </a:rPr>
              <a:t>8/29/2016</a:t>
            </a:fld>
            <a:endParaRPr lang="en-US" sz="1200" dirty="0">
              <a:solidFill>
                <a:schemeClr val="bg1"/>
              </a:solidFill>
            </a:endParaRPr>
          </a:p>
        </p:txBody>
      </p:sp>
      <p:sp>
        <p:nvSpPr>
          <p:cNvPr id="4" name="Footer Placeholder 3"/>
          <p:cNvSpPr>
            <a:spLocks noGrp="1"/>
          </p:cNvSpPr>
          <p:nvPr>
            <p:ph type="ftr" sz="quarter" idx="11"/>
          </p:nvPr>
        </p:nvSpPr>
        <p:spPr>
          <a:xfrm>
            <a:off x="907521" y="6467179"/>
            <a:ext cx="6297612" cy="365125"/>
          </a:xfrm>
        </p:spPr>
        <p:txBody>
          <a:bodyPr/>
          <a:lstStyle/>
          <a:p>
            <a:r>
              <a:rPr lang="en-US" sz="1200" dirty="0" smtClean="0">
                <a:solidFill>
                  <a:schemeClr val="accent2">
                    <a:lumMod val="75000"/>
                  </a:schemeClr>
                </a:solidFill>
              </a:rPr>
              <a:t>www.buffalocreekgolf.com</a:t>
            </a:r>
            <a:endParaRPr lang="en-US" sz="1200" dirty="0">
              <a:solidFill>
                <a:schemeClr val="accent2">
                  <a:lumMod val="75000"/>
                </a:schemeClr>
              </a:solidFill>
            </a:endParaRPr>
          </a:p>
        </p:txBody>
      </p:sp>
      <p:sp>
        <p:nvSpPr>
          <p:cNvPr id="5" name="Slide Number Placeholder 4"/>
          <p:cNvSpPr>
            <a:spLocks noGrp="1"/>
          </p:cNvSpPr>
          <p:nvPr>
            <p:ph type="sldNum" sz="quarter" idx="12"/>
          </p:nvPr>
        </p:nvSpPr>
        <p:spPr>
          <a:xfrm>
            <a:off x="11367479" y="6467178"/>
            <a:ext cx="683339" cy="365125"/>
          </a:xfrm>
        </p:spPr>
        <p:txBody>
          <a:bodyPr/>
          <a:lstStyle/>
          <a:p>
            <a:fld id="{D57F1E4F-1CFF-5643-939E-217C01CDF565}" type="slidenum">
              <a:rPr lang="en-US" sz="1200" smtClean="0">
                <a:solidFill>
                  <a:schemeClr val="bg1"/>
                </a:solidFill>
              </a:rPr>
              <a:pPr/>
              <a:t>13</a:t>
            </a:fld>
            <a:endParaRPr lang="en-US" sz="1200" dirty="0">
              <a:solidFill>
                <a:schemeClr val="bg1"/>
              </a:solidFill>
            </a:endParaRPr>
          </a:p>
        </p:txBody>
      </p:sp>
    </p:spTree>
    <p:extLst>
      <p:ext uri="{BB962C8B-B14F-4D97-AF65-F5344CB8AC3E}">
        <p14:creationId xmlns:p14="http://schemas.microsoft.com/office/powerpoint/2010/main" val="2630243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9086" y="0"/>
            <a:ext cx="8596668" cy="6858000"/>
          </a:xfrm>
        </p:spPr>
        <p:txBody>
          <a:bodyPr>
            <a:noAutofit/>
          </a:bodyPr>
          <a:lstStyle/>
          <a:p>
            <a:r>
              <a:rPr lang="en-US" b="1" dirty="0" smtClean="0">
                <a:solidFill>
                  <a:schemeClr val="accent2">
                    <a:lumMod val="75000"/>
                  </a:schemeClr>
                </a:solidFill>
              </a:rPr>
              <a:t>Weaknesses</a:t>
            </a:r>
            <a:r>
              <a:rPr lang="en-US" b="1" dirty="0">
                <a:solidFill>
                  <a:schemeClr val="accent2">
                    <a:lumMod val="75000"/>
                  </a:schemeClr>
                </a:solidFill>
              </a:rPr>
              <a:t>: Club </a:t>
            </a:r>
            <a:r>
              <a:rPr lang="en-US" b="1" dirty="0" smtClean="0">
                <a:solidFill>
                  <a:schemeClr val="accent2">
                    <a:lumMod val="75000"/>
                  </a:schemeClr>
                </a:solidFill>
              </a:rPr>
              <a:t>Interior</a:t>
            </a:r>
            <a:br>
              <a:rPr lang="en-US" b="1" dirty="0" smtClean="0">
                <a:solidFill>
                  <a:schemeClr val="accent2">
                    <a:lumMod val="75000"/>
                  </a:schemeClr>
                </a:solidFill>
              </a:rPr>
            </a:br>
            <a:r>
              <a:rPr lang="en-US" b="1" dirty="0" smtClean="0">
                <a:solidFill>
                  <a:schemeClr val="accent2">
                    <a:lumMod val="75000"/>
                  </a:schemeClr>
                </a:solidFill>
              </a:rPr>
              <a:t/>
            </a:r>
            <a:br>
              <a:rPr lang="en-US" b="1" dirty="0" smtClean="0">
                <a:solidFill>
                  <a:schemeClr val="accent2">
                    <a:lumMod val="75000"/>
                  </a:schemeClr>
                </a:solidFill>
              </a:rPr>
            </a:br>
            <a:r>
              <a:rPr lang="en-US" sz="2800" b="1" dirty="0" smtClean="0">
                <a:solidFill>
                  <a:schemeClr val="accent2">
                    <a:lumMod val="75000"/>
                  </a:schemeClr>
                </a:solidFill>
                <a:latin typeface="+mn-lt"/>
              </a:rPr>
              <a:t>Create </a:t>
            </a:r>
            <a:r>
              <a:rPr lang="en-US" sz="2800" b="1" dirty="0">
                <a:solidFill>
                  <a:schemeClr val="accent2">
                    <a:lumMod val="75000"/>
                  </a:schemeClr>
                </a:solidFill>
                <a:latin typeface="+mn-lt"/>
              </a:rPr>
              <a:t>menu design (Within the clubhouse interior as </a:t>
            </a:r>
            <a:r>
              <a:rPr lang="en-US" sz="2800" b="1" dirty="0" smtClean="0">
                <a:solidFill>
                  <a:schemeClr val="accent2">
                    <a:lumMod val="75000"/>
                  </a:schemeClr>
                </a:solidFill>
                <a:latin typeface="+mn-lt"/>
              </a:rPr>
              <a:t> well </a:t>
            </a:r>
            <a:r>
              <a:rPr lang="en-US" sz="2800" b="1" dirty="0">
                <a:solidFill>
                  <a:schemeClr val="accent2">
                    <a:lumMod val="75000"/>
                  </a:schemeClr>
                </a:solidFill>
                <a:latin typeface="+mn-lt"/>
              </a:rPr>
              <a:t>as the website</a:t>
            </a:r>
            <a:r>
              <a:rPr lang="en-US" sz="2800" b="1" dirty="0" smtClean="0">
                <a:solidFill>
                  <a:schemeClr val="accent2">
                    <a:lumMod val="75000"/>
                  </a:schemeClr>
                </a:solidFill>
                <a:latin typeface="+mn-lt"/>
              </a:rPr>
              <a:t>).</a:t>
            </a:r>
            <a:br>
              <a:rPr lang="en-US" sz="2800" b="1" dirty="0" smtClean="0">
                <a:solidFill>
                  <a:schemeClr val="accent2">
                    <a:lumMod val="75000"/>
                  </a:schemeClr>
                </a:solidFill>
                <a:latin typeface="+mn-lt"/>
              </a:rPr>
            </a:br>
            <a:r>
              <a:rPr lang="en-US" sz="2800" b="1" dirty="0" smtClean="0">
                <a:solidFill>
                  <a:schemeClr val="accent2">
                    <a:lumMod val="75000"/>
                  </a:schemeClr>
                </a:solidFill>
                <a:latin typeface="+mn-lt"/>
              </a:rPr>
              <a:t/>
            </a:r>
            <a:br>
              <a:rPr lang="en-US" sz="2800" b="1" dirty="0" smtClean="0">
                <a:solidFill>
                  <a:schemeClr val="accent2">
                    <a:lumMod val="75000"/>
                  </a:schemeClr>
                </a:solidFill>
                <a:latin typeface="+mn-lt"/>
              </a:rPr>
            </a:br>
            <a:r>
              <a:rPr lang="en-US" sz="2800" b="1" dirty="0" smtClean="0">
                <a:solidFill>
                  <a:schemeClr val="accent2">
                    <a:lumMod val="75000"/>
                  </a:schemeClr>
                </a:solidFill>
                <a:latin typeface="+mn-lt"/>
              </a:rPr>
              <a:t>Consider </a:t>
            </a:r>
            <a:r>
              <a:rPr lang="en-US" sz="2800" b="1" dirty="0">
                <a:solidFill>
                  <a:schemeClr val="accent2">
                    <a:lumMod val="75000"/>
                  </a:schemeClr>
                </a:solidFill>
                <a:latin typeface="+mn-lt"/>
              </a:rPr>
              <a:t>adding more seating within your clubhouse</a:t>
            </a:r>
            <a:r>
              <a:rPr lang="en-US" sz="2800" b="1" dirty="0" smtClean="0">
                <a:solidFill>
                  <a:schemeClr val="accent2">
                    <a:lumMod val="75000"/>
                  </a:schemeClr>
                </a:solidFill>
                <a:latin typeface="+mn-lt"/>
              </a:rPr>
              <a:t>. This </a:t>
            </a:r>
            <a:r>
              <a:rPr lang="en-US" sz="2800" b="1" dirty="0">
                <a:solidFill>
                  <a:schemeClr val="accent2">
                    <a:lumMod val="75000"/>
                  </a:schemeClr>
                </a:solidFill>
                <a:latin typeface="+mn-lt"/>
              </a:rPr>
              <a:t>would allow more party reservation opportunities.</a:t>
            </a:r>
            <a:br>
              <a:rPr lang="en-US" sz="2800" b="1" dirty="0">
                <a:solidFill>
                  <a:schemeClr val="accent2">
                    <a:lumMod val="75000"/>
                  </a:schemeClr>
                </a:solidFill>
                <a:latin typeface="+mn-lt"/>
              </a:rPr>
            </a:br>
            <a:r>
              <a:rPr lang="en-US" sz="2800" b="1" dirty="0">
                <a:solidFill>
                  <a:schemeClr val="accent2">
                    <a:lumMod val="75000"/>
                  </a:schemeClr>
                </a:solidFill>
                <a:latin typeface="+mn-lt"/>
              </a:rPr>
              <a:t>Better and more improved dining experience.</a:t>
            </a:r>
            <a:br>
              <a:rPr lang="en-US" sz="2800" b="1" dirty="0">
                <a:solidFill>
                  <a:schemeClr val="accent2">
                    <a:lumMod val="75000"/>
                  </a:schemeClr>
                </a:solidFill>
                <a:latin typeface="+mn-lt"/>
              </a:rPr>
            </a:br>
            <a:r>
              <a:rPr lang="en-US" sz="2800" b="1" dirty="0" smtClean="0">
                <a:solidFill>
                  <a:schemeClr val="accent2">
                    <a:lumMod val="75000"/>
                  </a:schemeClr>
                </a:solidFill>
                <a:latin typeface="+mn-lt"/>
              </a:rPr>
              <a:t/>
            </a:r>
            <a:br>
              <a:rPr lang="en-US" sz="2800" b="1" dirty="0" smtClean="0">
                <a:solidFill>
                  <a:schemeClr val="accent2">
                    <a:lumMod val="75000"/>
                  </a:schemeClr>
                </a:solidFill>
                <a:latin typeface="+mn-lt"/>
              </a:rPr>
            </a:br>
            <a:r>
              <a:rPr lang="en-US" sz="2800" b="1" dirty="0" smtClean="0">
                <a:solidFill>
                  <a:schemeClr val="accent2">
                    <a:lumMod val="75000"/>
                  </a:schemeClr>
                </a:solidFill>
                <a:latin typeface="+mn-lt"/>
              </a:rPr>
              <a:t>To </a:t>
            </a:r>
            <a:r>
              <a:rPr lang="en-US" sz="2800" b="1" dirty="0">
                <a:solidFill>
                  <a:schemeClr val="accent2">
                    <a:lumMod val="75000"/>
                  </a:schemeClr>
                </a:solidFill>
                <a:latin typeface="+mn-lt"/>
              </a:rPr>
              <a:t>keep things low budget, you might want to consider more outdoor seating for larger event plans.</a:t>
            </a:r>
            <a:r>
              <a:rPr lang="en-US" sz="3200" dirty="0">
                <a:solidFill>
                  <a:schemeClr val="accent2">
                    <a:lumMod val="75000"/>
                  </a:schemeClr>
                </a:solidFill>
                <a:latin typeface="+mn-lt"/>
              </a:rPr>
              <a:t/>
            </a:r>
            <a:br>
              <a:rPr lang="en-US" sz="3200" dirty="0">
                <a:solidFill>
                  <a:schemeClr val="accent2">
                    <a:lumMod val="75000"/>
                  </a:schemeClr>
                </a:solidFill>
                <a:latin typeface="+mn-lt"/>
              </a:rPr>
            </a:br>
            <a:r>
              <a:rPr lang="en-US" sz="3200" dirty="0">
                <a:solidFill>
                  <a:schemeClr val="accent2">
                    <a:lumMod val="75000"/>
                  </a:schemeClr>
                </a:solidFill>
              </a:rPr>
              <a:t/>
            </a:r>
            <a:br>
              <a:rPr lang="en-US" sz="3200" dirty="0">
                <a:solidFill>
                  <a:schemeClr val="accent2">
                    <a:lumMod val="75000"/>
                  </a:schemeClr>
                </a:solidFill>
              </a:rPr>
            </a:br>
            <a:r>
              <a:rPr lang="en-US" sz="2400" dirty="0">
                <a:solidFill>
                  <a:schemeClr val="accent2">
                    <a:lumMod val="75000"/>
                  </a:schemeClr>
                </a:solidFill>
              </a:rPr>
              <a:t/>
            </a:r>
            <a:br>
              <a:rPr lang="en-US" sz="2400" dirty="0">
                <a:solidFill>
                  <a:schemeClr val="accent2">
                    <a:lumMod val="75000"/>
                  </a:schemeClr>
                </a:solidFill>
              </a:rPr>
            </a:br>
            <a:endParaRPr lang="en-US" sz="2400" dirty="0">
              <a:solidFill>
                <a:schemeClr val="accent2">
                  <a:lumMod val="75000"/>
                </a:schemeClr>
              </a:solidFill>
            </a:endParaRPr>
          </a:p>
        </p:txBody>
      </p:sp>
      <p:sp>
        <p:nvSpPr>
          <p:cNvPr id="2" name="Date Placeholder 1"/>
          <p:cNvSpPr>
            <a:spLocks noGrp="1"/>
          </p:cNvSpPr>
          <p:nvPr>
            <p:ph type="dt" sz="half" idx="10"/>
          </p:nvPr>
        </p:nvSpPr>
        <p:spPr>
          <a:xfrm>
            <a:off x="9464219" y="6406487"/>
            <a:ext cx="911939" cy="365125"/>
          </a:xfrm>
        </p:spPr>
        <p:txBody>
          <a:bodyPr/>
          <a:lstStyle/>
          <a:p>
            <a:fld id="{6E348C3B-E8D4-4070-B04A-4EFAABF8FE3B}" type="datetime1">
              <a:rPr lang="en-US" sz="1200" smtClean="0">
                <a:solidFill>
                  <a:schemeClr val="bg1"/>
                </a:solidFill>
              </a:rPr>
              <a:t>8/29/2016</a:t>
            </a:fld>
            <a:endParaRPr lang="en-US" sz="1200" dirty="0">
              <a:solidFill>
                <a:schemeClr val="bg1"/>
              </a:solidFill>
            </a:endParaRPr>
          </a:p>
        </p:txBody>
      </p:sp>
      <p:sp>
        <p:nvSpPr>
          <p:cNvPr id="4" name="Footer Placeholder 3"/>
          <p:cNvSpPr>
            <a:spLocks noGrp="1"/>
          </p:cNvSpPr>
          <p:nvPr>
            <p:ph type="ftr" sz="quarter" idx="11"/>
          </p:nvPr>
        </p:nvSpPr>
        <p:spPr>
          <a:xfrm>
            <a:off x="519273" y="6406487"/>
            <a:ext cx="6297612" cy="365125"/>
          </a:xfrm>
        </p:spPr>
        <p:txBody>
          <a:bodyPr/>
          <a:lstStyle/>
          <a:p>
            <a:r>
              <a:rPr lang="en-US" sz="1200" dirty="0" smtClean="0">
                <a:solidFill>
                  <a:schemeClr val="accent2">
                    <a:lumMod val="75000"/>
                  </a:schemeClr>
                </a:solidFill>
              </a:rPr>
              <a:t>www.buffalocreekgolf.com</a:t>
            </a:r>
            <a:endParaRPr lang="en-US" sz="1200" dirty="0">
              <a:solidFill>
                <a:schemeClr val="accent2">
                  <a:lumMod val="75000"/>
                </a:schemeClr>
              </a:solidFill>
            </a:endParaRPr>
          </a:p>
        </p:txBody>
      </p:sp>
      <p:sp>
        <p:nvSpPr>
          <p:cNvPr id="5" name="Slide Number Placeholder 4"/>
          <p:cNvSpPr>
            <a:spLocks noGrp="1"/>
          </p:cNvSpPr>
          <p:nvPr>
            <p:ph type="sldNum" sz="quarter" idx="12"/>
          </p:nvPr>
        </p:nvSpPr>
        <p:spPr>
          <a:xfrm>
            <a:off x="11259722" y="6406487"/>
            <a:ext cx="683339" cy="365125"/>
          </a:xfrm>
        </p:spPr>
        <p:txBody>
          <a:bodyPr/>
          <a:lstStyle/>
          <a:p>
            <a:fld id="{D57F1E4F-1CFF-5643-939E-217C01CDF565}" type="slidenum">
              <a:rPr lang="en-US" sz="1200" smtClean="0">
                <a:solidFill>
                  <a:schemeClr val="bg1"/>
                </a:solidFill>
              </a:rPr>
              <a:pPr/>
              <a:t>14</a:t>
            </a:fld>
            <a:endParaRPr lang="en-US" sz="1200" dirty="0">
              <a:solidFill>
                <a:schemeClr val="bg1"/>
              </a:solidFill>
            </a:endParaRPr>
          </a:p>
        </p:txBody>
      </p:sp>
    </p:spTree>
    <p:extLst>
      <p:ext uri="{BB962C8B-B14F-4D97-AF65-F5344CB8AC3E}">
        <p14:creationId xmlns:p14="http://schemas.microsoft.com/office/powerpoint/2010/main" val="1300645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9086" y="0"/>
            <a:ext cx="11902914" cy="6858000"/>
          </a:xfrm>
        </p:spPr>
        <p:txBody>
          <a:bodyPr>
            <a:noAutofit/>
          </a:bodyPr>
          <a:lstStyle/>
          <a:p>
            <a:r>
              <a:rPr lang="en-US" b="1" dirty="0" smtClean="0">
                <a:solidFill>
                  <a:schemeClr val="accent2">
                    <a:lumMod val="75000"/>
                  </a:schemeClr>
                </a:solidFill>
              </a:rPr>
              <a:t>             Weaknesses: Menu Designs</a:t>
            </a:r>
            <a:br>
              <a:rPr lang="en-US" b="1" dirty="0" smtClean="0">
                <a:solidFill>
                  <a:schemeClr val="accent2">
                    <a:lumMod val="75000"/>
                  </a:schemeClr>
                </a:solidFill>
              </a:rPr>
            </a:br>
            <a:r>
              <a:rPr lang="en-US" dirty="0"/>
              <a:t/>
            </a:r>
            <a:br>
              <a:rPr lang="en-US" dirty="0"/>
            </a:br>
            <a:r>
              <a:rPr lang="en-US" b="1" dirty="0" smtClean="0">
                <a:solidFill>
                  <a:schemeClr val="accent2">
                    <a:lumMod val="75000"/>
                  </a:schemeClr>
                </a:solidFill>
              </a:rPr>
              <a:t/>
            </a:r>
            <a:br>
              <a:rPr lang="en-US" b="1" dirty="0" smtClean="0">
                <a:solidFill>
                  <a:schemeClr val="accent2">
                    <a:lumMod val="75000"/>
                  </a:schemeClr>
                </a:solidFill>
              </a:rPr>
            </a:br>
            <a:r>
              <a:rPr lang="en-US" b="1" dirty="0" smtClean="0">
                <a:solidFill>
                  <a:schemeClr val="accent2">
                    <a:lumMod val="75000"/>
                  </a:schemeClr>
                </a:solidFill>
              </a:rPr>
              <a:t/>
            </a:r>
            <a:br>
              <a:rPr lang="en-US" b="1" dirty="0" smtClean="0">
                <a:solidFill>
                  <a:schemeClr val="accent2">
                    <a:lumMod val="75000"/>
                  </a:schemeClr>
                </a:solidFill>
              </a:rPr>
            </a:br>
            <a:r>
              <a:rPr lang="en-US" sz="3200" dirty="0">
                <a:solidFill>
                  <a:schemeClr val="accent2">
                    <a:lumMod val="75000"/>
                  </a:schemeClr>
                </a:solidFill>
              </a:rPr>
              <a:t/>
            </a:r>
            <a:br>
              <a:rPr lang="en-US" sz="3200" dirty="0">
                <a:solidFill>
                  <a:schemeClr val="accent2">
                    <a:lumMod val="75000"/>
                  </a:schemeClr>
                </a:solidFill>
              </a:rPr>
            </a:br>
            <a:r>
              <a:rPr lang="en-US" sz="2400" dirty="0">
                <a:solidFill>
                  <a:schemeClr val="accent2">
                    <a:lumMod val="75000"/>
                  </a:schemeClr>
                </a:solidFill>
              </a:rPr>
              <a:t/>
            </a:r>
            <a:br>
              <a:rPr lang="en-US" sz="2400" dirty="0">
                <a:solidFill>
                  <a:schemeClr val="accent2">
                    <a:lumMod val="75000"/>
                  </a:schemeClr>
                </a:solidFill>
              </a:rPr>
            </a:br>
            <a:endParaRPr lang="en-US" sz="2400" dirty="0">
              <a:solidFill>
                <a:schemeClr val="accent2">
                  <a:lumMod val="75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668807557"/>
              </p:ext>
            </p:extLst>
          </p:nvPr>
        </p:nvGraphicFramePr>
        <p:xfrm>
          <a:off x="642026" y="1047750"/>
          <a:ext cx="5311303" cy="4797071"/>
        </p:xfrm>
        <a:graphic>
          <a:graphicData uri="http://schemas.openxmlformats.org/drawingml/2006/table">
            <a:tbl>
              <a:tblPr firstRow="1" firstCol="1" bandRow="1"/>
              <a:tblGrid>
                <a:gridCol w="1641005"/>
                <a:gridCol w="394609"/>
                <a:gridCol w="3275689"/>
              </a:tblGrid>
              <a:tr h="4797071">
                <a:tc>
                  <a:txBody>
                    <a:bodyPr/>
                    <a:lstStyle/>
                    <a:p>
                      <a:pPr marL="0" marR="0">
                        <a:lnSpc>
                          <a:spcPct val="130000"/>
                        </a:lnSpc>
                        <a:spcBef>
                          <a:spcPts val="300"/>
                        </a:spcBef>
                        <a:spcAft>
                          <a:spcPts val="0"/>
                        </a:spcAft>
                      </a:pPr>
                      <a:r>
                        <a:rPr lang="en-US" sz="4600" kern="1400" dirty="0" smtClean="0">
                          <a:solidFill>
                            <a:srgbClr val="FF0000"/>
                          </a:solidFill>
                          <a:effectLst/>
                          <a:latin typeface="Georgia" panose="02040502050405020303" pitchFamily="18" charset="0"/>
                          <a:ea typeface="FZShuTi"/>
                          <a:cs typeface="Times New Roman" panose="02020603050405020304" pitchFamily="18" charset="0"/>
                        </a:rPr>
                        <a:t>Menu</a:t>
                      </a:r>
                      <a:endParaRPr lang="en-US" sz="4600" kern="1400" dirty="0">
                        <a:solidFill>
                          <a:srgbClr val="FF0000"/>
                        </a:solidFill>
                        <a:effectLst/>
                        <a:latin typeface="Georgia" panose="02040502050405020303" pitchFamily="18" charset="0"/>
                        <a:ea typeface="FZShuTi"/>
                        <a:cs typeface="Times New Roman" panose="02020603050405020304" pitchFamily="18" charset="0"/>
                      </a:endParaRPr>
                    </a:p>
                  </a:txBody>
                  <a:tcPr marL="0" marR="45720" marT="0" marB="0">
                    <a:lnL>
                      <a:noFill/>
                    </a:lnL>
                    <a:lnR>
                      <a:noFill/>
                    </a:lnR>
                    <a:lnT>
                      <a:noFill/>
                    </a:lnT>
                    <a:lnB>
                      <a:noFill/>
                    </a:lnB>
                  </a:tcPr>
                </a:tc>
                <a:tc>
                  <a:txBody>
                    <a:bodyPr/>
                    <a:lstStyle/>
                    <a:p>
                      <a:pPr marL="0" marR="0">
                        <a:lnSpc>
                          <a:spcPct val="130000"/>
                        </a:lnSpc>
                        <a:spcBef>
                          <a:spcPts val="300"/>
                        </a:spcBef>
                        <a:spcAft>
                          <a:spcPts val="0"/>
                        </a:spcAft>
                      </a:pPr>
                      <a:r>
                        <a:rPr lang="en-US" sz="2400" dirty="0">
                          <a:solidFill>
                            <a:srgbClr val="FF0000"/>
                          </a:solidFill>
                          <a:effectLst/>
                          <a:latin typeface="Georgia" panose="02040502050405020303" pitchFamily="18" charset="0"/>
                          <a:ea typeface="FZShuTi"/>
                          <a:cs typeface="Times New Roman" panose="02020603050405020304" pitchFamily="18" charset="0"/>
                        </a:rPr>
                        <a:t> </a:t>
                      </a:r>
                    </a:p>
                  </a:txBody>
                  <a:tcPr marL="0" marR="45720" marT="0" marB="0">
                    <a:lnL>
                      <a:noFill/>
                    </a:lnL>
                    <a:lnR>
                      <a:noFill/>
                    </a:lnR>
                    <a:lnT>
                      <a:noFill/>
                    </a:lnT>
                    <a:lnB>
                      <a:noFill/>
                    </a:lnB>
                  </a:tcPr>
                </a:tc>
                <a:tc>
                  <a:txBody>
                    <a:bodyPr/>
                    <a:lstStyle/>
                    <a:p>
                      <a:pPr marL="0" marR="0">
                        <a:lnSpc>
                          <a:spcPct val="120000"/>
                        </a:lnSpc>
                        <a:spcBef>
                          <a:spcPts val="2100"/>
                        </a:spcBef>
                        <a:spcAft>
                          <a:spcPts val="0"/>
                        </a:spcAft>
                      </a:pPr>
                      <a:endParaRPr lang="en-US" sz="2400" b="0" dirty="0" smtClean="0">
                        <a:solidFill>
                          <a:srgbClr val="FF0000"/>
                        </a:solidFill>
                        <a:effectLst/>
                        <a:latin typeface="Georgia" panose="02040502050405020303" pitchFamily="18" charset="0"/>
                        <a:ea typeface="FZShuTi"/>
                        <a:cs typeface="Times New Roman" panose="02020603050405020304" pitchFamily="18" charset="0"/>
                      </a:endParaRPr>
                    </a:p>
                    <a:p>
                      <a:pPr marL="0" marR="0">
                        <a:lnSpc>
                          <a:spcPct val="120000"/>
                        </a:lnSpc>
                        <a:spcBef>
                          <a:spcPts val="2100"/>
                        </a:spcBef>
                        <a:spcAft>
                          <a:spcPts val="0"/>
                        </a:spcAft>
                      </a:pPr>
                      <a:r>
                        <a:rPr lang="en-US" sz="3600" b="1" dirty="0" smtClean="0">
                          <a:solidFill>
                            <a:srgbClr val="FF0000"/>
                          </a:solidFill>
                          <a:effectLst/>
                          <a:latin typeface="+mn-lt"/>
                          <a:ea typeface="FZShuTi"/>
                          <a:cs typeface="Times New Roman" panose="02020603050405020304" pitchFamily="18" charset="0"/>
                        </a:rPr>
                        <a:t>August  23,2016</a:t>
                      </a:r>
                      <a:endParaRPr lang="en-US" sz="3600" b="1" dirty="0">
                        <a:solidFill>
                          <a:srgbClr val="FF0000"/>
                        </a:solidFill>
                        <a:effectLst/>
                        <a:latin typeface="+mn-lt"/>
                        <a:ea typeface="FZShuTi"/>
                        <a:cs typeface="Times New Roman" panose="02020603050405020304" pitchFamily="18" charset="0"/>
                      </a:endParaRPr>
                    </a:p>
                    <a:p>
                      <a:pPr marL="0" marR="0">
                        <a:lnSpc>
                          <a:spcPct val="120000"/>
                        </a:lnSpc>
                        <a:spcBef>
                          <a:spcPts val="0"/>
                        </a:spcBef>
                        <a:spcAft>
                          <a:spcPts val="0"/>
                        </a:spcAft>
                      </a:pPr>
                      <a:endParaRPr lang="en-US" sz="3600" b="1" i="1" dirty="0" smtClean="0">
                        <a:solidFill>
                          <a:srgbClr val="FF0000"/>
                        </a:solidFill>
                        <a:effectLst/>
                        <a:latin typeface="+mn-lt"/>
                        <a:ea typeface="FZShuTi"/>
                        <a:cs typeface="Times New Roman" panose="02020603050405020304" pitchFamily="18" charset="0"/>
                      </a:endParaRPr>
                    </a:p>
                    <a:p>
                      <a:pPr marL="0" marR="0">
                        <a:lnSpc>
                          <a:spcPct val="120000"/>
                        </a:lnSpc>
                        <a:spcBef>
                          <a:spcPts val="0"/>
                        </a:spcBef>
                        <a:spcAft>
                          <a:spcPts val="0"/>
                        </a:spcAft>
                      </a:pPr>
                      <a:r>
                        <a:rPr lang="en-US" sz="3600" b="1" i="1" dirty="0" smtClean="0">
                          <a:solidFill>
                            <a:srgbClr val="FF0000"/>
                          </a:solidFill>
                          <a:effectLst/>
                          <a:latin typeface="+mn-lt"/>
                          <a:ea typeface="FZShuTi"/>
                          <a:cs typeface="Times New Roman" panose="02020603050405020304" pitchFamily="18" charset="0"/>
                        </a:rPr>
                        <a:t>Ghostly </a:t>
                      </a:r>
                      <a:r>
                        <a:rPr lang="en-US" sz="3600" b="1" i="1" dirty="0">
                          <a:solidFill>
                            <a:srgbClr val="FF0000"/>
                          </a:solidFill>
                          <a:effectLst/>
                          <a:latin typeface="+mn-lt"/>
                          <a:ea typeface="FZShuTi"/>
                          <a:cs typeface="Times New Roman" panose="02020603050405020304" pitchFamily="18" charset="0"/>
                        </a:rPr>
                        <a:t>Buffalo Creature Cafe</a:t>
                      </a:r>
                      <a:endParaRPr lang="en-US" sz="3600" b="1" dirty="0">
                        <a:solidFill>
                          <a:srgbClr val="FF0000"/>
                        </a:solidFill>
                        <a:effectLst/>
                        <a:latin typeface="+mn-lt"/>
                        <a:ea typeface="FZShuTi"/>
                        <a:cs typeface="Times New Roman" panose="02020603050405020304" pitchFamily="18" charset="0"/>
                      </a:endParaRPr>
                    </a:p>
                  </a:txBody>
                  <a:tcPr marL="0" marR="45720" marT="0" marB="0">
                    <a:lnL>
                      <a:noFill/>
                    </a:lnL>
                    <a:lnR>
                      <a:noFill/>
                    </a:lnR>
                    <a:lnT>
                      <a:noFill/>
                    </a:lnT>
                    <a:lnB>
                      <a:noFill/>
                    </a:lnB>
                  </a:tcPr>
                </a:tc>
              </a:tr>
            </a:tbl>
          </a:graphicData>
        </a:graphic>
      </p:graphicFrame>
      <p:sp>
        <p:nvSpPr>
          <p:cNvPr id="7" name="Rectangle 6"/>
          <p:cNvSpPr/>
          <p:nvPr/>
        </p:nvSpPr>
        <p:spPr>
          <a:xfrm>
            <a:off x="5837754" y="2083676"/>
            <a:ext cx="6096000" cy="1981055"/>
          </a:xfrm>
          <a:prstGeom prst="rect">
            <a:avLst/>
          </a:prstGeom>
        </p:spPr>
        <p:txBody>
          <a:bodyPr>
            <a:spAutoFit/>
          </a:bodyPr>
          <a:lstStyle/>
          <a:p>
            <a:pPr algn="ctr">
              <a:lnSpc>
                <a:spcPct val="90000"/>
              </a:lnSpc>
            </a:pPr>
            <a:r>
              <a:rPr lang="en-US" sz="3600" i="1" dirty="0">
                <a:solidFill>
                  <a:srgbClr val="FF0000"/>
                </a:solidFill>
                <a:ea typeface="Calibri" panose="020F0502020204030204" pitchFamily="34" charset="0"/>
                <a:cs typeface="Times New Roman" panose="02020603050405020304" pitchFamily="18" charset="0"/>
              </a:rPr>
              <a:t>Sand, Surf, &amp; Turf At:</a:t>
            </a:r>
            <a:endParaRPr lang="en-US" sz="3600" dirty="0">
              <a:ea typeface="Calibri" panose="020F0502020204030204" pitchFamily="34" charset="0"/>
              <a:cs typeface="Times New Roman" panose="02020603050405020304" pitchFamily="18" charset="0"/>
            </a:endParaRPr>
          </a:p>
          <a:p>
            <a:pPr marL="91440" marR="0" indent="0" algn="ctr">
              <a:spcBef>
                <a:spcPts val="2200"/>
              </a:spcBef>
              <a:spcAft>
                <a:spcPts val="0"/>
              </a:spcAft>
            </a:pPr>
            <a:r>
              <a:rPr lang="en-US" sz="3600" i="1" cap="all" dirty="0">
                <a:solidFill>
                  <a:srgbClr val="FF0000"/>
                </a:solidFill>
                <a:ea typeface="Calibri" panose="020F0502020204030204" pitchFamily="34" charset="0"/>
                <a:cs typeface="Times New Roman" panose="02020603050405020304" pitchFamily="18" charset="0"/>
              </a:rPr>
              <a:t>Buffalo Creek Golf Course Clubhouse Cafe</a:t>
            </a:r>
            <a:endParaRPr lang="en-US" sz="3600" i="1" cap="all" dirty="0">
              <a:effectLst/>
              <a:ea typeface="Calibri" panose="020F0502020204030204" pitchFamily="34" charset="0"/>
              <a:cs typeface="Times New Roman" panose="02020603050405020304" pitchFamily="18" charset="0"/>
            </a:endParaRPr>
          </a:p>
        </p:txBody>
      </p:sp>
      <p:pic>
        <p:nvPicPr>
          <p:cNvPr id="1028" name="Picture 14" descr="Photo of a bowl of whole soy beans"/>
          <p:cNvPicPr>
            <a:picLocks noChangeAspect="1" noChangeArrowheads="1"/>
          </p:cNvPicPr>
          <p:nvPr/>
        </p:nvPicPr>
        <p:blipFill>
          <a:blip r:embed="rId3">
            <a:extLst>
              <a:ext uri="{28A0092B-C50C-407E-A947-70E740481C1C}">
                <a14:useLocalDpi xmlns:a14="http://schemas.microsoft.com/office/drawing/2010/main" val="0"/>
              </a:ext>
            </a:extLst>
          </a:blip>
          <a:srcRect t="13339" r="562" b="19804"/>
          <a:stretch>
            <a:fillRect/>
          </a:stretch>
        </p:blipFill>
        <p:spPr bwMode="auto">
          <a:xfrm>
            <a:off x="11405" y="13467"/>
            <a:ext cx="10477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5" descr="Photo of a bunch of asparagus"/>
          <p:cNvPicPr>
            <a:picLocks noChangeAspect="1" noChangeArrowheads="1"/>
          </p:cNvPicPr>
          <p:nvPr/>
        </p:nvPicPr>
        <p:blipFill>
          <a:blip r:embed="rId4">
            <a:extLst>
              <a:ext uri="{28A0092B-C50C-407E-A947-70E740481C1C}">
                <a14:useLocalDpi xmlns:a14="http://schemas.microsoft.com/office/drawing/2010/main" val="0"/>
              </a:ext>
            </a:extLst>
          </a:blip>
          <a:srcRect l="11810" r="22998" b="2654"/>
          <a:stretch>
            <a:fillRect/>
          </a:stretch>
        </p:blipFill>
        <p:spPr bwMode="auto">
          <a:xfrm>
            <a:off x="11144250" y="5844821"/>
            <a:ext cx="10477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6" descr="Photo showing a partial crop of a bowl of grapefruit slic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250" y="-5912"/>
            <a:ext cx="10477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7" descr="Photo showing a mix of fresh, large vine tomatoes and grape tomatoes"/>
          <p:cNvPicPr>
            <a:picLocks noChangeAspect="1" noChangeArrowheads="1"/>
          </p:cNvPicPr>
          <p:nvPr/>
        </p:nvPicPr>
        <p:blipFill>
          <a:blip r:embed="rId6">
            <a:extLst>
              <a:ext uri="{28A0092B-C50C-407E-A947-70E740481C1C}">
                <a14:useLocalDpi xmlns:a14="http://schemas.microsoft.com/office/drawing/2010/main" val="0"/>
              </a:ext>
            </a:extLst>
          </a:blip>
          <a:srcRect l="1942" t="2586" r="26563" b="2586"/>
          <a:stretch>
            <a:fillRect/>
          </a:stretch>
        </p:blipFill>
        <p:spPr bwMode="auto">
          <a:xfrm>
            <a:off x="0" y="5810250"/>
            <a:ext cx="1047750" cy="104775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a:xfrm>
            <a:off x="9327463" y="6492875"/>
            <a:ext cx="911939" cy="365125"/>
          </a:xfrm>
        </p:spPr>
        <p:txBody>
          <a:bodyPr/>
          <a:lstStyle/>
          <a:p>
            <a:fld id="{3DE1D692-391A-4AF5-8932-6770F7FD21F0}" type="datetime1">
              <a:rPr lang="en-US" sz="1200" smtClean="0">
                <a:solidFill>
                  <a:schemeClr val="bg1"/>
                </a:solidFill>
              </a:rPr>
              <a:t>8/29/2016</a:t>
            </a:fld>
            <a:endParaRPr lang="en-US" sz="1200" dirty="0">
              <a:solidFill>
                <a:schemeClr val="bg1"/>
              </a:solidFill>
            </a:endParaRPr>
          </a:p>
        </p:txBody>
      </p:sp>
      <p:sp>
        <p:nvSpPr>
          <p:cNvPr id="4" name="Footer Placeholder 3"/>
          <p:cNvSpPr>
            <a:spLocks noGrp="1"/>
          </p:cNvSpPr>
          <p:nvPr>
            <p:ph type="ftr" sz="quarter" idx="11"/>
          </p:nvPr>
        </p:nvSpPr>
        <p:spPr>
          <a:xfrm>
            <a:off x="1059154" y="6442466"/>
            <a:ext cx="8123765" cy="365124"/>
          </a:xfrm>
        </p:spPr>
        <p:txBody>
          <a:bodyPr/>
          <a:lstStyle/>
          <a:p>
            <a:r>
              <a:rPr lang="en-US" sz="1200" dirty="0" smtClean="0">
                <a:solidFill>
                  <a:schemeClr val="accent2">
                    <a:lumMod val="75000"/>
                  </a:schemeClr>
                </a:solidFill>
                <a:hlinkClick r:id="rId7"/>
              </a:rPr>
              <a:t>http://www.wideopenspaces.com/wild-game-restaurant-across-country-pics</a:t>
            </a:r>
            <a:r>
              <a:rPr lang="en-US" sz="1200" dirty="0" smtClean="0">
                <a:solidFill>
                  <a:schemeClr val="accent2">
                    <a:lumMod val="75000"/>
                  </a:schemeClr>
                </a:solidFill>
              </a:rPr>
              <a:t>; www.lagrandecountryclub.com/fairway-grill-menu.</a:t>
            </a:r>
            <a:endParaRPr lang="en-US" sz="1200" dirty="0">
              <a:solidFill>
                <a:schemeClr val="accent2">
                  <a:lumMod val="75000"/>
                </a:schemeClr>
              </a:solidFill>
            </a:endParaRPr>
          </a:p>
        </p:txBody>
      </p:sp>
      <p:sp>
        <p:nvSpPr>
          <p:cNvPr id="5" name="Slide Number Placeholder 4"/>
          <p:cNvSpPr>
            <a:spLocks noGrp="1"/>
          </p:cNvSpPr>
          <p:nvPr>
            <p:ph type="sldNum" sz="quarter" idx="12"/>
          </p:nvPr>
        </p:nvSpPr>
        <p:spPr>
          <a:xfrm>
            <a:off x="10383945" y="6442464"/>
            <a:ext cx="683339" cy="365125"/>
          </a:xfrm>
        </p:spPr>
        <p:txBody>
          <a:bodyPr/>
          <a:lstStyle/>
          <a:p>
            <a:fld id="{D57F1E4F-1CFF-5643-939E-217C01CDF565}" type="slidenum">
              <a:rPr lang="en-US" sz="1200" smtClean="0">
                <a:solidFill>
                  <a:schemeClr val="bg1"/>
                </a:solidFill>
              </a:rPr>
              <a:pPr/>
              <a:t>15</a:t>
            </a:fld>
            <a:endParaRPr lang="en-US" sz="1200" dirty="0">
              <a:solidFill>
                <a:schemeClr val="bg1"/>
              </a:solidFill>
            </a:endParaRPr>
          </a:p>
        </p:txBody>
      </p:sp>
    </p:spTree>
    <p:extLst>
      <p:ext uri="{BB962C8B-B14F-4D97-AF65-F5344CB8AC3E}">
        <p14:creationId xmlns:p14="http://schemas.microsoft.com/office/powerpoint/2010/main" val="32456608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9086" y="-691979"/>
            <a:ext cx="8596668" cy="5708822"/>
          </a:xfrm>
        </p:spPr>
        <p:txBody>
          <a:bodyPr>
            <a:noAutofit/>
          </a:bodyPr>
          <a:lstStyle/>
          <a:p>
            <a:pPr algn="ctr"/>
            <a:r>
              <a:rPr lang="en-US" b="1" dirty="0" smtClean="0">
                <a:solidFill>
                  <a:schemeClr val="accent2">
                    <a:lumMod val="75000"/>
                  </a:schemeClr>
                </a:solidFill>
              </a:rPr>
              <a:t>Weaknesses: </a:t>
            </a:r>
            <a:r>
              <a:rPr lang="en-US" b="1" dirty="0">
                <a:solidFill>
                  <a:schemeClr val="accent2">
                    <a:lumMod val="75000"/>
                  </a:schemeClr>
                </a:solidFill>
              </a:rPr>
              <a:t>Buffalo Creek Financials: </a:t>
            </a:r>
            <a:r>
              <a:rPr lang="en-US" b="1" dirty="0" smtClean="0">
                <a:solidFill>
                  <a:schemeClr val="accent2">
                    <a:lumMod val="75000"/>
                  </a:schemeClr>
                </a:solidFill>
              </a:rPr>
              <a:t>Expenditures/Revenue Allocation</a:t>
            </a:r>
            <a:br>
              <a:rPr lang="en-US" b="1" dirty="0" smtClean="0">
                <a:solidFill>
                  <a:schemeClr val="accent2">
                    <a:lumMod val="75000"/>
                  </a:schemeClr>
                </a:solidFill>
              </a:rPr>
            </a:br>
            <a:r>
              <a:rPr lang="en-US" b="1" dirty="0">
                <a:solidFill>
                  <a:schemeClr val="accent2">
                    <a:lumMod val="75000"/>
                  </a:schemeClr>
                </a:solidFill>
              </a:rPr>
              <a:t/>
            </a:r>
            <a:br>
              <a:rPr lang="en-US" b="1" dirty="0">
                <a:solidFill>
                  <a:schemeClr val="accent2">
                    <a:lumMod val="75000"/>
                  </a:schemeClr>
                </a:solidFill>
              </a:rPr>
            </a:br>
            <a:r>
              <a:rPr lang="en-US" b="1" dirty="0" smtClean="0">
                <a:solidFill>
                  <a:schemeClr val="accent2">
                    <a:lumMod val="75000"/>
                  </a:schemeClr>
                </a:solidFill>
              </a:rPr>
              <a:t/>
            </a:r>
            <a:br>
              <a:rPr lang="en-US" b="1" dirty="0" smtClean="0">
                <a:solidFill>
                  <a:schemeClr val="accent2">
                    <a:lumMod val="75000"/>
                  </a:schemeClr>
                </a:solidFill>
              </a:rPr>
            </a:br>
            <a:r>
              <a:rPr lang="en-US" b="1" dirty="0">
                <a:solidFill>
                  <a:schemeClr val="accent2">
                    <a:lumMod val="75000"/>
                  </a:schemeClr>
                </a:solidFill>
              </a:rPr>
              <a:t/>
            </a:r>
            <a:br>
              <a:rPr lang="en-US" b="1" dirty="0">
                <a:solidFill>
                  <a:schemeClr val="accent2">
                    <a:lumMod val="75000"/>
                  </a:schemeClr>
                </a:solidFill>
              </a:rPr>
            </a:br>
            <a:r>
              <a:rPr lang="en-US" b="1" dirty="0" smtClean="0">
                <a:solidFill>
                  <a:schemeClr val="accent2">
                    <a:lumMod val="75000"/>
                  </a:schemeClr>
                </a:solidFill>
              </a:rPr>
              <a:t/>
            </a:r>
            <a:br>
              <a:rPr lang="en-US" b="1" dirty="0" smtClean="0">
                <a:solidFill>
                  <a:schemeClr val="accent2">
                    <a:lumMod val="75000"/>
                  </a:schemeClr>
                </a:solidFill>
              </a:rPr>
            </a:br>
            <a:r>
              <a:rPr lang="en-US" b="1" dirty="0" smtClean="0">
                <a:solidFill>
                  <a:schemeClr val="accent2">
                    <a:lumMod val="75000"/>
                  </a:schemeClr>
                </a:solidFill>
              </a:rPr>
              <a:t>Please See </a:t>
            </a:r>
            <a:r>
              <a:rPr lang="en-US" b="1" dirty="0">
                <a:solidFill>
                  <a:schemeClr val="accent2">
                    <a:lumMod val="75000"/>
                  </a:schemeClr>
                </a:solidFill>
              </a:rPr>
              <a:t>A</a:t>
            </a:r>
            <a:r>
              <a:rPr lang="en-US" b="1" dirty="0" smtClean="0">
                <a:solidFill>
                  <a:schemeClr val="accent2">
                    <a:lumMod val="75000"/>
                  </a:schemeClr>
                </a:solidFill>
              </a:rPr>
              <a:t>ttached Spreadsheet Financial Model</a:t>
            </a:r>
            <a:r>
              <a:rPr lang="en-US" dirty="0"/>
              <a:t/>
            </a:r>
            <a:br>
              <a:rPr lang="en-US" dirty="0"/>
            </a:br>
            <a:r>
              <a:rPr lang="en-US" b="1" dirty="0" smtClean="0">
                <a:solidFill>
                  <a:schemeClr val="accent2">
                    <a:lumMod val="75000"/>
                  </a:schemeClr>
                </a:solidFill>
              </a:rPr>
              <a:t/>
            </a:r>
            <a:br>
              <a:rPr lang="en-US" b="1" dirty="0" smtClean="0">
                <a:solidFill>
                  <a:schemeClr val="accent2">
                    <a:lumMod val="75000"/>
                  </a:schemeClr>
                </a:solidFill>
              </a:rPr>
            </a:br>
            <a:r>
              <a:rPr lang="en-US" b="1" dirty="0" smtClean="0">
                <a:solidFill>
                  <a:schemeClr val="accent2">
                    <a:lumMod val="75000"/>
                  </a:schemeClr>
                </a:solidFill>
              </a:rPr>
              <a:t/>
            </a:r>
            <a:br>
              <a:rPr lang="en-US" b="1" dirty="0" smtClean="0">
                <a:solidFill>
                  <a:schemeClr val="accent2">
                    <a:lumMod val="75000"/>
                  </a:schemeClr>
                </a:solidFill>
              </a:rPr>
            </a:br>
            <a:r>
              <a:rPr lang="en-US" sz="3200" dirty="0">
                <a:solidFill>
                  <a:schemeClr val="accent2">
                    <a:lumMod val="75000"/>
                  </a:schemeClr>
                </a:solidFill>
              </a:rPr>
              <a:t/>
            </a:r>
            <a:br>
              <a:rPr lang="en-US" sz="3200" dirty="0">
                <a:solidFill>
                  <a:schemeClr val="accent2">
                    <a:lumMod val="75000"/>
                  </a:schemeClr>
                </a:solidFill>
              </a:rPr>
            </a:br>
            <a:r>
              <a:rPr lang="en-US" sz="2400" dirty="0">
                <a:solidFill>
                  <a:schemeClr val="accent2">
                    <a:lumMod val="75000"/>
                  </a:schemeClr>
                </a:solidFill>
              </a:rPr>
              <a:t/>
            </a:r>
            <a:br>
              <a:rPr lang="en-US" sz="2400" dirty="0">
                <a:solidFill>
                  <a:schemeClr val="accent2">
                    <a:lumMod val="75000"/>
                  </a:schemeClr>
                </a:solidFill>
              </a:rPr>
            </a:br>
            <a:endParaRPr lang="en-US" sz="2400" dirty="0">
              <a:solidFill>
                <a:schemeClr val="accent2">
                  <a:lumMod val="75000"/>
                </a:schemeClr>
              </a:solidFill>
            </a:endParaRPr>
          </a:p>
        </p:txBody>
      </p:sp>
      <p:sp>
        <p:nvSpPr>
          <p:cNvPr id="2" name="Date Placeholder 1"/>
          <p:cNvSpPr>
            <a:spLocks noGrp="1"/>
          </p:cNvSpPr>
          <p:nvPr>
            <p:ph type="dt" sz="half" idx="10"/>
          </p:nvPr>
        </p:nvSpPr>
        <p:spPr>
          <a:xfrm>
            <a:off x="8932332" y="6406487"/>
            <a:ext cx="911939" cy="365125"/>
          </a:xfrm>
        </p:spPr>
        <p:txBody>
          <a:bodyPr/>
          <a:lstStyle/>
          <a:p>
            <a:fld id="{A0067955-8591-4D81-9922-C034CA1DA6A3}" type="datetime1">
              <a:rPr lang="en-US" sz="1200" smtClean="0">
                <a:solidFill>
                  <a:schemeClr val="bg1"/>
                </a:solidFill>
              </a:rPr>
              <a:t>8/29/2016</a:t>
            </a:fld>
            <a:endParaRPr lang="en-US" sz="1200" dirty="0">
              <a:solidFill>
                <a:schemeClr val="bg1"/>
              </a:solidFill>
            </a:endParaRPr>
          </a:p>
        </p:txBody>
      </p:sp>
      <p:sp>
        <p:nvSpPr>
          <p:cNvPr id="4" name="Footer Placeholder 3"/>
          <p:cNvSpPr>
            <a:spLocks noGrp="1"/>
          </p:cNvSpPr>
          <p:nvPr>
            <p:ph type="ftr" sz="quarter" idx="11"/>
          </p:nvPr>
        </p:nvSpPr>
        <p:spPr>
          <a:xfrm>
            <a:off x="433930" y="6406487"/>
            <a:ext cx="6297612" cy="365125"/>
          </a:xfrm>
        </p:spPr>
        <p:txBody>
          <a:bodyPr/>
          <a:lstStyle/>
          <a:p>
            <a:r>
              <a:rPr lang="en-US" sz="1200" dirty="0" smtClean="0">
                <a:solidFill>
                  <a:schemeClr val="accent2">
                    <a:lumMod val="75000"/>
                  </a:schemeClr>
                </a:solidFill>
              </a:rPr>
              <a:t>Buffalo_Creek_Financials_Spreadsheets</a:t>
            </a:r>
            <a:r>
              <a:rPr lang="en-US" sz="1200" dirty="0" smtClean="0">
                <a:solidFill>
                  <a:schemeClr val="accent2">
                    <a:lumMod val="75000"/>
                  </a:schemeClr>
                </a:solidFill>
              </a:rPr>
              <a:t>.</a:t>
            </a:r>
            <a:endParaRPr lang="en-US" sz="1200" dirty="0">
              <a:solidFill>
                <a:schemeClr val="accent2">
                  <a:lumMod val="75000"/>
                </a:schemeClr>
              </a:solidFill>
            </a:endParaRPr>
          </a:p>
        </p:txBody>
      </p:sp>
      <p:sp>
        <p:nvSpPr>
          <p:cNvPr id="5" name="Slide Number Placeholder 4"/>
          <p:cNvSpPr>
            <a:spLocks noGrp="1"/>
          </p:cNvSpPr>
          <p:nvPr>
            <p:ph type="sldNum" sz="quarter" idx="12"/>
          </p:nvPr>
        </p:nvSpPr>
        <p:spPr>
          <a:xfrm>
            <a:off x="10913733" y="6406487"/>
            <a:ext cx="683339" cy="365125"/>
          </a:xfrm>
        </p:spPr>
        <p:txBody>
          <a:bodyPr/>
          <a:lstStyle/>
          <a:p>
            <a:fld id="{D57F1E4F-1CFF-5643-939E-217C01CDF565}" type="slidenum">
              <a:rPr lang="en-US" sz="1200" smtClean="0">
                <a:solidFill>
                  <a:schemeClr val="bg1"/>
                </a:solidFill>
              </a:rPr>
              <a:pPr/>
              <a:t>16</a:t>
            </a:fld>
            <a:endParaRPr lang="en-US" sz="1200" dirty="0">
              <a:solidFill>
                <a:schemeClr val="bg1"/>
              </a:solidFill>
            </a:endParaRPr>
          </a:p>
        </p:txBody>
      </p:sp>
    </p:spTree>
    <p:extLst>
      <p:ext uri="{BB962C8B-B14F-4D97-AF65-F5344CB8AC3E}">
        <p14:creationId xmlns:p14="http://schemas.microsoft.com/office/powerpoint/2010/main" val="3995246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9086" y="0"/>
            <a:ext cx="8596668" cy="6858000"/>
          </a:xfrm>
        </p:spPr>
        <p:txBody>
          <a:bodyPr>
            <a:noAutofit/>
          </a:bodyPr>
          <a:lstStyle/>
          <a:p>
            <a:r>
              <a:rPr lang="en-US" sz="2400" b="1" dirty="0">
                <a:solidFill>
                  <a:schemeClr val="accent2">
                    <a:lumMod val="75000"/>
                  </a:schemeClr>
                </a:solidFill>
              </a:rPr>
              <a:t/>
            </a:r>
            <a:br>
              <a:rPr lang="en-US" sz="2400" b="1" dirty="0">
                <a:solidFill>
                  <a:schemeClr val="accent2">
                    <a:lumMod val="75000"/>
                  </a:schemeClr>
                </a:solidFill>
              </a:rPr>
            </a:br>
            <a:r>
              <a:rPr lang="en-US" sz="4400" b="1" dirty="0" smtClean="0">
                <a:solidFill>
                  <a:schemeClr val="accent2">
                    <a:lumMod val="75000"/>
                  </a:schemeClr>
                </a:solidFill>
              </a:rPr>
              <a:t>Opportunities</a:t>
            </a:r>
            <a:r>
              <a:rPr lang="en-US" sz="2400" b="1" dirty="0" smtClean="0">
                <a:solidFill>
                  <a:schemeClr val="accent2">
                    <a:lumMod val="75000"/>
                  </a:schemeClr>
                </a:solidFill>
              </a:rPr>
              <a:t>--</a:t>
            </a:r>
            <a:r>
              <a:rPr lang="en-US" sz="3200" b="1" dirty="0" smtClean="0">
                <a:solidFill>
                  <a:schemeClr val="accent2">
                    <a:lumMod val="75000"/>
                  </a:schemeClr>
                </a:solidFill>
              </a:rPr>
              <a:t>Market Buffalo Creek as Golf Travel Getaway:</a:t>
            </a:r>
            <a:br>
              <a:rPr lang="en-US" sz="3200" b="1" dirty="0" smtClean="0">
                <a:solidFill>
                  <a:schemeClr val="accent2">
                    <a:lumMod val="75000"/>
                  </a:schemeClr>
                </a:solidFill>
              </a:rPr>
            </a:br>
            <a:r>
              <a:rPr lang="en-US" sz="3200" b="1" dirty="0" smtClean="0">
                <a:solidFill>
                  <a:schemeClr val="accent2">
                    <a:lumMod val="75000"/>
                  </a:schemeClr>
                </a:solidFill>
              </a:rPr>
              <a:t>		</a:t>
            </a:r>
            <a:r>
              <a:rPr lang="en-US" sz="2400" b="1" dirty="0" smtClean="0">
                <a:solidFill>
                  <a:schemeClr val="accent2">
                    <a:lumMod val="75000"/>
                  </a:schemeClr>
                </a:solidFill>
                <a:latin typeface="+mn-lt"/>
              </a:rPr>
              <a:t>Historic Union Hotel</a:t>
            </a:r>
            <a:br>
              <a:rPr lang="en-US" sz="2400" b="1" dirty="0" smtClean="0">
                <a:solidFill>
                  <a:schemeClr val="accent2">
                    <a:lumMod val="75000"/>
                  </a:schemeClr>
                </a:solidFill>
                <a:latin typeface="+mn-lt"/>
              </a:rPr>
            </a:br>
            <a:r>
              <a:rPr lang="en-US" sz="4400" b="1" dirty="0" smtClean="0">
                <a:solidFill>
                  <a:schemeClr val="accent2">
                    <a:lumMod val="75000"/>
                  </a:schemeClr>
                </a:solidFill>
              </a:rPr>
              <a:t>Opportunities-</a:t>
            </a:r>
            <a:r>
              <a:rPr lang="en-US" sz="2400" b="1" dirty="0">
                <a:solidFill>
                  <a:schemeClr val="accent2">
                    <a:lumMod val="75000"/>
                  </a:schemeClr>
                </a:solidFill>
              </a:rPr>
              <a:t>-</a:t>
            </a:r>
            <a:r>
              <a:rPr lang="en-US" sz="3200" b="1" dirty="0">
                <a:solidFill>
                  <a:schemeClr val="accent2">
                    <a:lumMod val="75000"/>
                  </a:schemeClr>
                </a:solidFill>
              </a:rPr>
              <a:t>Market Union County As Travel Golf Destination Getaway:</a:t>
            </a:r>
            <a:r>
              <a:rPr lang="en-US" sz="2400" b="1" dirty="0">
                <a:solidFill>
                  <a:schemeClr val="accent2">
                    <a:lumMod val="75000"/>
                  </a:schemeClr>
                </a:solidFill>
              </a:rPr>
              <a:t/>
            </a:r>
            <a:br>
              <a:rPr lang="en-US" sz="2400" b="1" dirty="0">
                <a:solidFill>
                  <a:schemeClr val="accent2">
                    <a:lumMod val="75000"/>
                  </a:schemeClr>
                </a:solidFill>
              </a:rPr>
            </a:br>
            <a:r>
              <a:rPr lang="en-US" sz="2400" b="1" dirty="0" smtClean="0">
                <a:solidFill>
                  <a:schemeClr val="accent2">
                    <a:lumMod val="75000"/>
                  </a:schemeClr>
                </a:solidFill>
              </a:rPr>
              <a:t/>
            </a:r>
            <a:br>
              <a:rPr lang="en-US" sz="2400" b="1" dirty="0" smtClean="0">
                <a:solidFill>
                  <a:schemeClr val="accent2">
                    <a:lumMod val="75000"/>
                  </a:schemeClr>
                </a:solidFill>
              </a:rPr>
            </a:br>
            <a:r>
              <a:rPr lang="en-US" sz="1800" b="1" dirty="0" smtClean="0">
                <a:solidFill>
                  <a:schemeClr val="accent2">
                    <a:lumMod val="75000"/>
                  </a:schemeClr>
                </a:solidFill>
                <a:latin typeface="+mn-lt"/>
              </a:rPr>
              <a:t>La </a:t>
            </a:r>
            <a:r>
              <a:rPr lang="en-US" sz="1800" b="1" dirty="0">
                <a:solidFill>
                  <a:schemeClr val="accent2">
                    <a:lumMod val="75000"/>
                  </a:schemeClr>
                </a:solidFill>
                <a:latin typeface="+mn-lt"/>
              </a:rPr>
              <a:t>Grande Country Club and 9-Hole </a:t>
            </a:r>
            <a:r>
              <a:rPr lang="en-US" sz="1800" b="1" dirty="0" smtClean="0">
                <a:solidFill>
                  <a:schemeClr val="accent2">
                    <a:lumMod val="75000"/>
                  </a:schemeClr>
                </a:solidFill>
                <a:latin typeface="+mn-lt"/>
              </a:rPr>
              <a:t>Course: LA Grande, Oregon--Population 13,085</a:t>
            </a:r>
            <a:r>
              <a:rPr lang="en-US" sz="1800" b="1" dirty="0">
                <a:solidFill>
                  <a:schemeClr val="accent2">
                    <a:lumMod val="75000"/>
                  </a:schemeClr>
                </a:solidFill>
                <a:latin typeface="+mn-lt"/>
              </a:rPr>
              <a:t/>
            </a:r>
            <a:br>
              <a:rPr lang="en-US" sz="1800" b="1" dirty="0">
                <a:solidFill>
                  <a:schemeClr val="accent2">
                    <a:lumMod val="75000"/>
                  </a:schemeClr>
                </a:solidFill>
                <a:latin typeface="+mn-lt"/>
              </a:rPr>
            </a:br>
            <a:r>
              <a:rPr lang="en-US" sz="1800" b="1" dirty="0" smtClean="0">
                <a:solidFill>
                  <a:schemeClr val="accent2">
                    <a:lumMod val="75000"/>
                  </a:schemeClr>
                </a:solidFill>
                <a:latin typeface="+mn-lt"/>
              </a:rPr>
              <a:t>Excursion </a:t>
            </a:r>
            <a:r>
              <a:rPr lang="en-US" sz="1800" b="1" dirty="0">
                <a:solidFill>
                  <a:schemeClr val="accent2">
                    <a:lumMod val="75000"/>
                  </a:schemeClr>
                </a:solidFill>
                <a:latin typeface="+mn-lt"/>
              </a:rPr>
              <a:t>Train in Elgin, Oregon—Population </a:t>
            </a:r>
            <a:r>
              <a:rPr lang="en-US" sz="1800" b="1" dirty="0" smtClean="0">
                <a:solidFill>
                  <a:schemeClr val="accent2">
                    <a:lumMod val="75000"/>
                  </a:schemeClr>
                </a:solidFill>
                <a:latin typeface="+mn-lt"/>
              </a:rPr>
              <a:t>1,700</a:t>
            </a:r>
            <a:r>
              <a:rPr lang="en-US" sz="1800" b="1" dirty="0">
                <a:solidFill>
                  <a:schemeClr val="accent2">
                    <a:lumMod val="75000"/>
                  </a:schemeClr>
                </a:solidFill>
                <a:latin typeface="+mn-lt"/>
              </a:rPr>
              <a:t/>
            </a:r>
            <a:br>
              <a:rPr lang="en-US" sz="1800" b="1" dirty="0">
                <a:solidFill>
                  <a:schemeClr val="accent2">
                    <a:lumMod val="75000"/>
                  </a:schemeClr>
                </a:solidFill>
                <a:latin typeface="+mn-lt"/>
              </a:rPr>
            </a:br>
            <a:r>
              <a:rPr lang="en-US" sz="1800" b="1" dirty="0" smtClean="0">
                <a:solidFill>
                  <a:schemeClr val="accent2">
                    <a:lumMod val="75000"/>
                  </a:schemeClr>
                </a:solidFill>
                <a:latin typeface="+mn-lt"/>
              </a:rPr>
              <a:t>Geiser </a:t>
            </a:r>
            <a:r>
              <a:rPr lang="en-US" sz="1800" b="1" dirty="0">
                <a:solidFill>
                  <a:schemeClr val="accent2">
                    <a:lumMod val="75000"/>
                  </a:schemeClr>
                </a:solidFill>
                <a:latin typeface="+mn-lt"/>
              </a:rPr>
              <a:t>Grand Hotel &amp;	Quail Ridge Golf Course </a:t>
            </a:r>
            <a:r>
              <a:rPr lang="en-US" sz="1800" b="1" dirty="0" smtClean="0">
                <a:solidFill>
                  <a:schemeClr val="accent2">
                    <a:lumMod val="75000"/>
                  </a:schemeClr>
                </a:solidFill>
                <a:latin typeface="+mn-lt"/>
              </a:rPr>
              <a:t>in Baker </a:t>
            </a:r>
            <a:r>
              <a:rPr lang="en-US" sz="1800" b="1" dirty="0">
                <a:solidFill>
                  <a:schemeClr val="accent2">
                    <a:lumMod val="75000"/>
                  </a:schemeClr>
                </a:solidFill>
                <a:latin typeface="+mn-lt"/>
              </a:rPr>
              <a:t>City, Oregon—population 9,828</a:t>
            </a:r>
            <a:br>
              <a:rPr lang="en-US" sz="1800" b="1" dirty="0">
                <a:solidFill>
                  <a:schemeClr val="accent2">
                    <a:lumMod val="75000"/>
                  </a:schemeClr>
                </a:solidFill>
                <a:latin typeface="+mn-lt"/>
              </a:rPr>
            </a:br>
            <a:r>
              <a:rPr lang="en-US" sz="1800" b="1" dirty="0" smtClean="0">
                <a:solidFill>
                  <a:schemeClr val="accent2">
                    <a:lumMod val="75000"/>
                  </a:schemeClr>
                </a:solidFill>
                <a:latin typeface="+mn-lt"/>
              </a:rPr>
              <a:t>Buffalo Creek Golf Course: Union, Oregon--Population 2,100</a:t>
            </a:r>
            <a:br>
              <a:rPr lang="en-US" sz="1800" b="1" dirty="0" smtClean="0">
                <a:solidFill>
                  <a:schemeClr val="accent2">
                    <a:lumMod val="75000"/>
                  </a:schemeClr>
                </a:solidFill>
                <a:latin typeface="+mn-lt"/>
              </a:rPr>
            </a:br>
            <a:r>
              <a:rPr lang="en-US" sz="1800" b="1" dirty="0" smtClean="0">
                <a:solidFill>
                  <a:schemeClr val="accent2">
                    <a:lumMod val="75000"/>
                  </a:schemeClr>
                </a:solidFill>
                <a:latin typeface="+mn-lt"/>
              </a:rPr>
              <a:t>Alpine Meadows Golf Course: Baker City, Oregon--—Population 9,828</a:t>
            </a:r>
            <a:r>
              <a:rPr lang="en-US" sz="1800" b="1" dirty="0">
                <a:solidFill>
                  <a:schemeClr val="accent2">
                    <a:lumMod val="75000"/>
                  </a:schemeClr>
                </a:solidFill>
                <a:latin typeface="+mn-lt"/>
              </a:rPr>
              <a:t/>
            </a:r>
            <a:br>
              <a:rPr lang="en-US" sz="1800" b="1" dirty="0">
                <a:solidFill>
                  <a:schemeClr val="accent2">
                    <a:lumMod val="75000"/>
                  </a:schemeClr>
                </a:solidFill>
                <a:latin typeface="+mn-lt"/>
              </a:rPr>
            </a:br>
            <a:r>
              <a:rPr lang="en-US" sz="1800" b="1" dirty="0" smtClean="0">
                <a:solidFill>
                  <a:schemeClr val="accent2">
                    <a:lumMod val="75000"/>
                  </a:schemeClr>
                </a:solidFill>
                <a:latin typeface="+mn-lt"/>
              </a:rPr>
              <a:t>Joseph</a:t>
            </a:r>
            <a:r>
              <a:rPr lang="en-US" sz="1800" b="1" dirty="0">
                <a:solidFill>
                  <a:schemeClr val="accent2">
                    <a:lumMod val="75000"/>
                  </a:schemeClr>
                </a:solidFill>
                <a:latin typeface="+mn-lt"/>
              </a:rPr>
              <a:t>, Oregon—Population </a:t>
            </a:r>
            <a:r>
              <a:rPr lang="en-US" sz="1800" b="1" dirty="0" smtClean="0">
                <a:solidFill>
                  <a:schemeClr val="accent2">
                    <a:lumMod val="75000"/>
                  </a:schemeClr>
                </a:solidFill>
                <a:latin typeface="+mn-lt"/>
              </a:rPr>
              <a:t>1,081</a:t>
            </a:r>
            <a:br>
              <a:rPr lang="en-US" sz="1800" b="1" dirty="0" smtClean="0">
                <a:solidFill>
                  <a:schemeClr val="accent2">
                    <a:lumMod val="75000"/>
                  </a:schemeClr>
                </a:solidFill>
                <a:latin typeface="+mn-lt"/>
              </a:rPr>
            </a:br>
            <a:r>
              <a:rPr lang="en-US" sz="1800" b="1" dirty="0">
                <a:solidFill>
                  <a:schemeClr val="accent2">
                    <a:lumMod val="75000"/>
                  </a:schemeClr>
                </a:solidFill>
                <a:latin typeface="+mn-lt"/>
              </a:rPr>
              <a:t/>
            </a:r>
            <a:br>
              <a:rPr lang="en-US" sz="1800" b="1" dirty="0">
                <a:solidFill>
                  <a:schemeClr val="accent2">
                    <a:lumMod val="75000"/>
                  </a:schemeClr>
                </a:solidFill>
                <a:latin typeface="+mn-lt"/>
              </a:rPr>
            </a:br>
            <a:r>
              <a:rPr lang="en-US" sz="1800" b="1" dirty="0">
                <a:solidFill>
                  <a:schemeClr val="accent2">
                    <a:lumMod val="75000"/>
                  </a:schemeClr>
                </a:solidFill>
                <a:latin typeface="+mn-lt"/>
              </a:rPr>
              <a:t>		</a:t>
            </a:r>
            <a:r>
              <a:rPr lang="en-US" sz="1800" b="1" dirty="0" smtClean="0">
                <a:solidFill>
                  <a:schemeClr val="accent2">
                    <a:lumMod val="75000"/>
                  </a:schemeClr>
                </a:solidFill>
                <a:latin typeface="+mn-lt"/>
              </a:rPr>
              <a:t>	White Water Rafting</a:t>
            </a:r>
            <a:br>
              <a:rPr lang="en-US" sz="1800" b="1" dirty="0" smtClean="0">
                <a:solidFill>
                  <a:schemeClr val="accent2">
                    <a:lumMod val="75000"/>
                  </a:schemeClr>
                </a:solidFill>
                <a:latin typeface="+mn-lt"/>
              </a:rPr>
            </a:br>
            <a:r>
              <a:rPr lang="en-US" sz="1800" b="1" dirty="0" smtClean="0">
                <a:solidFill>
                  <a:schemeClr val="accent2">
                    <a:lumMod val="75000"/>
                  </a:schemeClr>
                </a:solidFill>
                <a:latin typeface="+mn-lt"/>
              </a:rPr>
              <a:t>			Pan for Gold on the Oregon Trail</a:t>
            </a:r>
            <a:br>
              <a:rPr lang="en-US" sz="1800" b="1" dirty="0" smtClean="0">
                <a:solidFill>
                  <a:schemeClr val="accent2">
                    <a:lumMod val="75000"/>
                  </a:schemeClr>
                </a:solidFill>
                <a:latin typeface="+mn-lt"/>
              </a:rPr>
            </a:br>
            <a:r>
              <a:rPr lang="en-US" sz="1800" b="1" dirty="0" smtClean="0">
                <a:solidFill>
                  <a:schemeClr val="accent2">
                    <a:lumMod val="75000"/>
                  </a:schemeClr>
                </a:solidFill>
                <a:latin typeface="+mn-lt"/>
              </a:rPr>
              <a:t>			See the Paleontology Museum</a:t>
            </a:r>
            <a:br>
              <a:rPr lang="en-US" sz="1800" b="1" dirty="0" smtClean="0">
                <a:solidFill>
                  <a:schemeClr val="accent2">
                    <a:lumMod val="75000"/>
                  </a:schemeClr>
                </a:solidFill>
                <a:latin typeface="+mn-lt"/>
              </a:rPr>
            </a:br>
            <a:r>
              <a:rPr lang="en-US" sz="2400" b="1" dirty="0" smtClean="0">
                <a:solidFill>
                  <a:schemeClr val="accent2">
                    <a:lumMod val="75000"/>
                  </a:schemeClr>
                </a:solidFill>
                <a:latin typeface="+mn-lt"/>
              </a:rPr>
              <a:t/>
            </a:r>
            <a:br>
              <a:rPr lang="en-US" sz="2400" b="1" dirty="0" smtClean="0">
                <a:solidFill>
                  <a:schemeClr val="accent2">
                    <a:lumMod val="75000"/>
                  </a:schemeClr>
                </a:solidFill>
                <a:latin typeface="+mn-lt"/>
              </a:rPr>
            </a:br>
            <a:r>
              <a:rPr lang="en-US" sz="2400" b="1" dirty="0">
                <a:solidFill>
                  <a:schemeClr val="accent2">
                    <a:lumMod val="75000"/>
                  </a:schemeClr>
                </a:solidFill>
              </a:rPr>
              <a:t/>
            </a:r>
            <a:br>
              <a:rPr lang="en-US" sz="2400" b="1" dirty="0">
                <a:solidFill>
                  <a:schemeClr val="accent2">
                    <a:lumMod val="75000"/>
                  </a:schemeClr>
                </a:solidFill>
              </a:rPr>
            </a:br>
            <a:r>
              <a:rPr lang="en-US" sz="2400" dirty="0" smtClean="0">
                <a:solidFill>
                  <a:schemeClr val="accent2">
                    <a:lumMod val="75000"/>
                  </a:schemeClr>
                </a:solidFill>
              </a:rPr>
              <a:t/>
            </a:r>
            <a:br>
              <a:rPr lang="en-US" sz="2400" dirty="0" smtClean="0">
                <a:solidFill>
                  <a:schemeClr val="accent2">
                    <a:lumMod val="75000"/>
                  </a:schemeClr>
                </a:solidFill>
              </a:rPr>
            </a:br>
            <a:r>
              <a:rPr lang="en-US" b="1" dirty="0">
                <a:solidFill>
                  <a:schemeClr val="accent2">
                    <a:lumMod val="75000"/>
                  </a:schemeClr>
                </a:solidFill>
              </a:rPr>
              <a:t/>
            </a:r>
            <a:br>
              <a:rPr lang="en-US" b="1" dirty="0">
                <a:solidFill>
                  <a:schemeClr val="accent2">
                    <a:lumMod val="75000"/>
                  </a:schemeClr>
                </a:solidFill>
              </a:rPr>
            </a:br>
            <a:r>
              <a:rPr lang="en-US" b="1" dirty="0" smtClean="0">
                <a:solidFill>
                  <a:schemeClr val="accent2">
                    <a:lumMod val="75000"/>
                  </a:schemeClr>
                </a:solidFill>
              </a:rPr>
              <a:t/>
            </a:r>
            <a:br>
              <a:rPr lang="en-US" b="1" dirty="0" smtClean="0">
                <a:solidFill>
                  <a:schemeClr val="accent2">
                    <a:lumMod val="75000"/>
                  </a:schemeClr>
                </a:solidFill>
              </a:rPr>
            </a:br>
            <a:r>
              <a:rPr lang="en-US" sz="2400" dirty="0">
                <a:solidFill>
                  <a:schemeClr val="accent2">
                    <a:lumMod val="75000"/>
                  </a:schemeClr>
                </a:solidFill>
              </a:rPr>
              <a:t/>
            </a:r>
            <a:br>
              <a:rPr lang="en-US" sz="2400" dirty="0">
                <a:solidFill>
                  <a:schemeClr val="accent2">
                    <a:lumMod val="75000"/>
                  </a:schemeClr>
                </a:solidFill>
              </a:rPr>
            </a:br>
            <a:endParaRPr lang="en-US" sz="2400" dirty="0">
              <a:solidFill>
                <a:schemeClr val="accent2">
                  <a:lumMod val="75000"/>
                </a:schemeClr>
              </a:solidFill>
            </a:endParaRPr>
          </a:p>
        </p:txBody>
      </p:sp>
      <p:sp>
        <p:nvSpPr>
          <p:cNvPr id="2" name="Date Placeholder 1"/>
          <p:cNvSpPr>
            <a:spLocks noGrp="1"/>
          </p:cNvSpPr>
          <p:nvPr>
            <p:ph type="dt" sz="half" idx="10"/>
          </p:nvPr>
        </p:nvSpPr>
        <p:spPr>
          <a:xfrm>
            <a:off x="9542628" y="6492875"/>
            <a:ext cx="911939" cy="365125"/>
          </a:xfrm>
        </p:spPr>
        <p:txBody>
          <a:bodyPr/>
          <a:lstStyle/>
          <a:p>
            <a:fld id="{6E51795F-4310-4E97-B89F-F54246876A5C}" type="datetime1">
              <a:rPr lang="en-US" sz="1200" smtClean="0">
                <a:solidFill>
                  <a:schemeClr val="bg1"/>
                </a:solidFill>
              </a:rPr>
              <a:t>8/29/2016</a:t>
            </a:fld>
            <a:endParaRPr lang="en-US" sz="1200" dirty="0">
              <a:solidFill>
                <a:schemeClr val="bg1"/>
              </a:solidFill>
            </a:endParaRPr>
          </a:p>
        </p:txBody>
      </p:sp>
      <p:sp>
        <p:nvSpPr>
          <p:cNvPr id="4" name="Slide Number Placeholder 3"/>
          <p:cNvSpPr>
            <a:spLocks noGrp="1"/>
          </p:cNvSpPr>
          <p:nvPr>
            <p:ph type="sldNum" sz="quarter" idx="12"/>
          </p:nvPr>
        </p:nvSpPr>
        <p:spPr>
          <a:xfrm>
            <a:off x="11111441" y="6368325"/>
            <a:ext cx="683339" cy="365125"/>
          </a:xfrm>
        </p:spPr>
        <p:txBody>
          <a:bodyPr/>
          <a:lstStyle/>
          <a:p>
            <a:fld id="{D57F1E4F-1CFF-5643-939E-217C01CDF565}" type="slidenum">
              <a:rPr lang="en-US" sz="1200" smtClean="0">
                <a:solidFill>
                  <a:schemeClr val="bg1"/>
                </a:solidFill>
              </a:rPr>
              <a:pPr/>
              <a:t>17</a:t>
            </a:fld>
            <a:endParaRPr lang="en-US" sz="1200" dirty="0">
              <a:solidFill>
                <a:schemeClr val="bg1"/>
              </a:solidFill>
            </a:endParaRPr>
          </a:p>
        </p:txBody>
      </p:sp>
    </p:spTree>
    <p:extLst>
      <p:ext uri="{BB962C8B-B14F-4D97-AF65-F5344CB8AC3E}">
        <p14:creationId xmlns:p14="http://schemas.microsoft.com/office/powerpoint/2010/main" val="14675714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t="20182" b="20182"/>
          <a:stretch>
            <a:fillRect/>
          </a:stretch>
        </p:blipFill>
        <p:spPr>
          <a:xfrm>
            <a:off x="-58365" y="-60210"/>
            <a:ext cx="12250365" cy="6918209"/>
          </a:xfrm>
        </p:spPr>
      </p:pic>
      <p:sp>
        <p:nvSpPr>
          <p:cNvPr id="2" name="Content Placeholder 1"/>
          <p:cNvSpPr>
            <a:spLocks noGrp="1"/>
          </p:cNvSpPr>
          <p:nvPr>
            <p:ph type="body" sz="half" idx="2"/>
          </p:nvPr>
        </p:nvSpPr>
        <p:spPr/>
        <p:txBody>
          <a:bodyPr>
            <a:normAutofit/>
          </a:bodyPr>
          <a:lstStyle/>
          <a:p>
            <a:endParaRPr lang="en-US" sz="2800" dirty="0" smtClean="0">
              <a:solidFill>
                <a:schemeClr val="accent2">
                  <a:lumMod val="75000"/>
                </a:schemeClr>
              </a:solidFill>
            </a:endParaRPr>
          </a:p>
          <a:p>
            <a:endParaRPr lang="en-US" sz="3200" dirty="0">
              <a:solidFill>
                <a:schemeClr val="accent2">
                  <a:lumMod val="75000"/>
                </a:schemeClr>
              </a:solidFill>
            </a:endParaRPr>
          </a:p>
          <a:p>
            <a:pPr lvl="1"/>
            <a:endParaRPr lang="en-US" dirty="0" smtClean="0"/>
          </a:p>
          <a:p>
            <a:pPr lvl="1"/>
            <a:endParaRPr lang="en-US" dirty="0" smtClean="0"/>
          </a:p>
        </p:txBody>
      </p:sp>
      <p:sp>
        <p:nvSpPr>
          <p:cNvPr id="10" name="Date Placeholder 9"/>
          <p:cNvSpPr>
            <a:spLocks noGrp="1"/>
          </p:cNvSpPr>
          <p:nvPr>
            <p:ph type="dt" sz="half" idx="10"/>
          </p:nvPr>
        </p:nvSpPr>
        <p:spPr>
          <a:xfrm>
            <a:off x="9788486" y="6352523"/>
            <a:ext cx="911939" cy="365125"/>
          </a:xfrm>
        </p:spPr>
        <p:txBody>
          <a:bodyPr/>
          <a:lstStyle/>
          <a:p>
            <a:fld id="{BD1A1188-F03F-417F-8609-990BBE1B1031}" type="datetime1">
              <a:rPr lang="en-US" sz="1200" smtClean="0">
                <a:solidFill>
                  <a:schemeClr val="bg1"/>
                </a:solidFill>
              </a:rPr>
              <a:t>8/29/2016</a:t>
            </a:fld>
            <a:endParaRPr lang="en-US" sz="1200" dirty="0">
              <a:solidFill>
                <a:schemeClr val="bg1"/>
              </a:solidFill>
            </a:endParaRPr>
          </a:p>
        </p:txBody>
      </p:sp>
      <p:sp>
        <p:nvSpPr>
          <p:cNvPr id="11" name="Footer Placeholder 10"/>
          <p:cNvSpPr>
            <a:spLocks noGrp="1"/>
          </p:cNvSpPr>
          <p:nvPr>
            <p:ph type="ftr" sz="quarter" idx="11"/>
          </p:nvPr>
        </p:nvSpPr>
        <p:spPr>
          <a:xfrm>
            <a:off x="677334" y="6406487"/>
            <a:ext cx="10023092" cy="451512"/>
          </a:xfrm>
        </p:spPr>
        <p:txBody>
          <a:bodyPr/>
          <a:lstStyle/>
          <a:p>
            <a:r>
              <a:rPr lang="en-US" sz="1600" dirty="0" smtClean="0">
                <a:solidFill>
                  <a:schemeClr val="bg1"/>
                </a:solidFill>
              </a:rPr>
              <a:t>http://www.cityofunion.com</a:t>
            </a:r>
            <a:endParaRPr lang="en-US" sz="1600" dirty="0">
              <a:solidFill>
                <a:schemeClr val="bg1"/>
              </a:solidFill>
            </a:endParaRPr>
          </a:p>
        </p:txBody>
      </p:sp>
      <p:sp>
        <p:nvSpPr>
          <p:cNvPr id="12" name="Slide Number Placeholder 11"/>
          <p:cNvSpPr>
            <a:spLocks noGrp="1"/>
          </p:cNvSpPr>
          <p:nvPr>
            <p:ph type="sldNum" sz="quarter" idx="12"/>
          </p:nvPr>
        </p:nvSpPr>
        <p:spPr>
          <a:xfrm>
            <a:off x="11104543" y="6327810"/>
            <a:ext cx="683339" cy="365125"/>
          </a:xfrm>
        </p:spPr>
        <p:txBody>
          <a:bodyPr/>
          <a:lstStyle/>
          <a:p>
            <a:fld id="{D57F1E4F-1CFF-5643-939E-217C01CDF565}" type="slidenum">
              <a:rPr lang="en-US" sz="1200" smtClean="0">
                <a:solidFill>
                  <a:schemeClr val="bg1"/>
                </a:solidFill>
              </a:rPr>
              <a:pPr/>
              <a:t>18</a:t>
            </a:fld>
            <a:endParaRPr lang="en-US" sz="1200" dirty="0">
              <a:solidFill>
                <a:schemeClr val="bg1"/>
              </a:solidFill>
            </a:endParaRPr>
          </a:p>
        </p:txBody>
      </p:sp>
    </p:spTree>
    <p:extLst>
      <p:ext uri="{BB962C8B-B14F-4D97-AF65-F5344CB8AC3E}">
        <p14:creationId xmlns:p14="http://schemas.microsoft.com/office/powerpoint/2010/main" val="4013410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1999" cy="6858000"/>
          </a:xfrm>
        </p:spPr>
      </p:pic>
      <p:sp>
        <p:nvSpPr>
          <p:cNvPr id="2" name="Date Placeholder 1"/>
          <p:cNvSpPr>
            <a:spLocks noGrp="1"/>
          </p:cNvSpPr>
          <p:nvPr>
            <p:ph type="dt" sz="half" idx="10"/>
          </p:nvPr>
        </p:nvSpPr>
        <p:spPr>
          <a:xfrm>
            <a:off x="9454063" y="6406487"/>
            <a:ext cx="911939" cy="365125"/>
          </a:xfrm>
        </p:spPr>
        <p:txBody>
          <a:bodyPr/>
          <a:lstStyle/>
          <a:p>
            <a:fld id="{58F31588-9F78-4792-8798-F2CB5D0FE95F}" type="datetime1">
              <a:rPr lang="en-US" sz="1200" smtClean="0">
                <a:solidFill>
                  <a:schemeClr val="bg1"/>
                </a:solidFill>
              </a:rPr>
              <a:t>8/29/2016</a:t>
            </a:fld>
            <a:endParaRPr lang="en-US" sz="1200" dirty="0">
              <a:solidFill>
                <a:schemeClr val="bg1"/>
              </a:solidFill>
            </a:endParaRPr>
          </a:p>
        </p:txBody>
      </p:sp>
      <p:sp>
        <p:nvSpPr>
          <p:cNvPr id="3" name="Slide Number Placeholder 2"/>
          <p:cNvSpPr>
            <a:spLocks noGrp="1"/>
          </p:cNvSpPr>
          <p:nvPr>
            <p:ph type="sldNum" sz="quarter" idx="12"/>
          </p:nvPr>
        </p:nvSpPr>
        <p:spPr>
          <a:xfrm>
            <a:off x="11335665" y="6406487"/>
            <a:ext cx="683339" cy="365125"/>
          </a:xfrm>
        </p:spPr>
        <p:txBody>
          <a:bodyPr/>
          <a:lstStyle/>
          <a:p>
            <a:fld id="{D57F1E4F-1CFF-5643-939E-217C01CDF565}" type="slidenum">
              <a:rPr lang="en-US" sz="1200" smtClean="0">
                <a:solidFill>
                  <a:schemeClr val="bg1"/>
                </a:solidFill>
              </a:rPr>
              <a:pPr/>
              <a:t>19</a:t>
            </a:fld>
            <a:endParaRPr lang="en-US" sz="1200" dirty="0">
              <a:solidFill>
                <a:schemeClr val="bg1"/>
              </a:solidFill>
            </a:endParaRPr>
          </a:p>
        </p:txBody>
      </p:sp>
    </p:spTree>
    <p:extLst>
      <p:ext uri="{BB962C8B-B14F-4D97-AF65-F5344CB8AC3E}">
        <p14:creationId xmlns:p14="http://schemas.microsoft.com/office/powerpoint/2010/main" val="3046912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800" dirty="0">
                <a:solidFill>
                  <a:schemeClr val="bg1"/>
                </a:solidFill>
              </a:rPr>
              <a:t>The Buffalo Peak Golf Course</a:t>
            </a:r>
          </a:p>
        </p:txBody>
      </p:sp>
      <p:sp>
        <p:nvSpPr>
          <p:cNvPr id="6" name="Text Placeholder 5"/>
          <p:cNvSpPr>
            <a:spLocks noGrp="1"/>
          </p:cNvSpPr>
          <p:nvPr>
            <p:ph type="body" sz="quarter" idx="13"/>
          </p:nvPr>
        </p:nvSpPr>
        <p:spPr>
          <a:xfrm>
            <a:off x="685799" y="3756670"/>
            <a:ext cx="8596669" cy="2311922"/>
          </a:xfrm>
        </p:spPr>
        <p:txBody>
          <a:bodyPr/>
          <a:lstStyle/>
          <a:p>
            <a:pPr algn="ctr"/>
            <a:r>
              <a:rPr lang="en-US" sz="3200" b="1" dirty="0">
                <a:solidFill>
                  <a:schemeClr val="bg1"/>
                </a:solidFill>
              </a:rPr>
              <a:t>“Gem of the Grande Ronde Valley” </a:t>
            </a:r>
          </a:p>
          <a:p>
            <a:pPr algn="ctr"/>
            <a:r>
              <a:rPr lang="en-US" sz="3200" b="1" dirty="0">
                <a:solidFill>
                  <a:schemeClr val="bg1"/>
                </a:solidFill>
              </a:rPr>
              <a:t>----Bill </a:t>
            </a:r>
            <a:r>
              <a:rPr lang="en-US" sz="3200" b="1" dirty="0" smtClean="0">
                <a:solidFill>
                  <a:schemeClr val="bg1"/>
                </a:solidFill>
              </a:rPr>
              <a:t>Rosholt</a:t>
            </a:r>
          </a:p>
          <a:p>
            <a:pPr algn="ctr"/>
            <a:endParaRPr lang="en-US" sz="3200" b="1" dirty="0" smtClean="0">
              <a:solidFill>
                <a:schemeClr val="bg1"/>
              </a:solidFill>
            </a:endParaRPr>
          </a:p>
          <a:p>
            <a:pPr algn="ctr"/>
            <a:r>
              <a:rPr lang="en-US" sz="3200" b="1" dirty="0">
                <a:solidFill>
                  <a:schemeClr val="bg1"/>
                </a:solidFill>
              </a:rPr>
              <a:t>One of Oregon’s Finest Golf Courses</a:t>
            </a:r>
          </a:p>
          <a:p>
            <a:endParaRPr lang="en-US" sz="3200" dirty="0">
              <a:solidFill>
                <a:schemeClr val="bg1"/>
              </a:solidFill>
            </a:endParaRPr>
          </a:p>
        </p:txBody>
      </p:sp>
      <p:sp>
        <p:nvSpPr>
          <p:cNvPr id="3" name="Date Placeholder 2"/>
          <p:cNvSpPr>
            <a:spLocks noGrp="1"/>
          </p:cNvSpPr>
          <p:nvPr>
            <p:ph type="dt" sz="half" idx="10"/>
          </p:nvPr>
        </p:nvSpPr>
        <p:spPr>
          <a:xfrm>
            <a:off x="9274002" y="6095821"/>
            <a:ext cx="911939" cy="365125"/>
          </a:xfrm>
        </p:spPr>
        <p:txBody>
          <a:bodyPr/>
          <a:lstStyle/>
          <a:p>
            <a:fld id="{D8863E2C-20F2-465A-A12B-177C14607A23}"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677333" y="6041362"/>
            <a:ext cx="11268232" cy="816638"/>
          </a:xfrm>
        </p:spPr>
        <p:txBody>
          <a:bodyPr/>
          <a:lstStyle/>
          <a:p>
            <a:pPr algn="ctr"/>
            <a:r>
              <a:rPr lang="en-US" sz="1200" dirty="0" smtClean="0">
                <a:solidFill>
                  <a:schemeClr val="bg1"/>
                </a:solidFill>
              </a:rPr>
              <a:t>http://www.pga.com/golf-courses/details/or/union/buffalo-peak-golf-course.</a:t>
            </a:r>
            <a:r>
              <a:rPr lang="en-US" sz="1200" dirty="0">
                <a:solidFill>
                  <a:schemeClr val="bg1"/>
                </a:solidFill>
              </a:rPr>
              <a:t> </a:t>
            </a:r>
            <a:r>
              <a:rPr lang="en-US" sz="1200" b="1" u="sng" dirty="0">
                <a:solidFill>
                  <a:schemeClr val="bg1"/>
                </a:solidFill>
                <a:hlinkClick r:id="rId3"/>
              </a:rPr>
              <a:t>http://</a:t>
            </a:r>
            <a:r>
              <a:rPr lang="en-US" sz="1200" b="1" u="sng" dirty="0">
                <a:solidFill>
                  <a:schemeClr val="bg1">
                    <a:lumMod val="95000"/>
                  </a:schemeClr>
                </a:solidFill>
                <a:hlinkClick r:id="rId3"/>
              </a:rPr>
              <a:t>union-county.org/county-history/</a:t>
            </a:r>
            <a:r>
              <a:rPr lang="en-US" sz="1200" b="1" dirty="0">
                <a:solidFill>
                  <a:schemeClr val="bg1">
                    <a:lumMod val="95000"/>
                  </a:schemeClr>
                </a:solidFill>
              </a:rPr>
              <a:t>. </a:t>
            </a:r>
            <a:r>
              <a:rPr lang="en-US" sz="1200" dirty="0">
                <a:solidFill>
                  <a:schemeClr val="bg1">
                    <a:lumMod val="95000"/>
                  </a:schemeClr>
                </a:solidFill>
                <a:hlinkClick r:id="rId4"/>
              </a:rPr>
              <a:t>www.buffalopeakgolf.com</a:t>
            </a:r>
            <a:r>
              <a:rPr lang="en-US" sz="1200" dirty="0">
                <a:solidFill>
                  <a:schemeClr val="bg1">
                    <a:lumMod val="95000"/>
                  </a:schemeClr>
                </a:solidFill>
              </a:rPr>
              <a:t> </a:t>
            </a:r>
            <a:endParaRPr lang="en-US" sz="1200" b="1" dirty="0">
              <a:solidFill>
                <a:schemeClr val="bg1">
                  <a:lumMod val="95000"/>
                </a:schemeClr>
              </a:solidFill>
            </a:endParaRPr>
          </a:p>
        </p:txBody>
      </p:sp>
      <p:sp>
        <p:nvSpPr>
          <p:cNvPr id="2" name="Slide Number Placeholder 1"/>
          <p:cNvSpPr>
            <a:spLocks noGrp="1"/>
          </p:cNvSpPr>
          <p:nvPr>
            <p:ph type="sldNum" sz="quarter" idx="12"/>
          </p:nvPr>
        </p:nvSpPr>
        <p:spPr>
          <a:xfrm>
            <a:off x="11262226" y="6492875"/>
            <a:ext cx="683339" cy="365125"/>
          </a:xfrm>
        </p:spPr>
        <p:txBody>
          <a:bodyPr/>
          <a:lstStyle/>
          <a:p>
            <a:fld id="{D57F1E4F-1CFF-5643-939E-217C01CDF565}" type="slidenum">
              <a:rPr lang="en-US" smtClean="0">
                <a:solidFill>
                  <a:schemeClr val="bg1"/>
                </a:solidFill>
              </a:rPr>
              <a:pPr/>
              <a:t>2</a:t>
            </a:fld>
            <a:endParaRPr lang="en-US" dirty="0">
              <a:solidFill>
                <a:schemeClr val="bg1"/>
              </a:solidFill>
            </a:endParaRPr>
          </a:p>
        </p:txBody>
      </p:sp>
    </p:spTree>
    <p:extLst>
      <p:ext uri="{BB962C8B-B14F-4D97-AF65-F5344CB8AC3E}">
        <p14:creationId xmlns:p14="http://schemas.microsoft.com/office/powerpoint/2010/main" val="26859478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 name="Date Placeholder 1"/>
          <p:cNvSpPr>
            <a:spLocks noGrp="1"/>
          </p:cNvSpPr>
          <p:nvPr>
            <p:ph type="dt" sz="half" idx="10"/>
          </p:nvPr>
        </p:nvSpPr>
        <p:spPr>
          <a:xfrm>
            <a:off x="9552917" y="6284616"/>
            <a:ext cx="911939" cy="365125"/>
          </a:xfrm>
        </p:spPr>
        <p:txBody>
          <a:bodyPr/>
          <a:lstStyle/>
          <a:p>
            <a:fld id="{302F021D-7DF9-4225-8E28-2E2F6ACDEEA7}" type="datetime1">
              <a:rPr lang="en-US" sz="1200" smtClean="0">
                <a:solidFill>
                  <a:schemeClr val="bg1"/>
                </a:solidFill>
              </a:rPr>
              <a:t>8/29/2016</a:t>
            </a:fld>
            <a:endParaRPr lang="en-US" sz="1200" dirty="0">
              <a:solidFill>
                <a:schemeClr val="bg1"/>
              </a:solidFill>
            </a:endParaRPr>
          </a:p>
        </p:txBody>
      </p:sp>
      <p:sp>
        <p:nvSpPr>
          <p:cNvPr id="3" name="Slide Number Placeholder 2"/>
          <p:cNvSpPr>
            <a:spLocks noGrp="1"/>
          </p:cNvSpPr>
          <p:nvPr>
            <p:ph type="sldNum" sz="quarter" idx="12"/>
          </p:nvPr>
        </p:nvSpPr>
        <p:spPr>
          <a:xfrm>
            <a:off x="11235009" y="6284616"/>
            <a:ext cx="683339" cy="365125"/>
          </a:xfrm>
        </p:spPr>
        <p:txBody>
          <a:bodyPr/>
          <a:lstStyle/>
          <a:p>
            <a:fld id="{D57F1E4F-1CFF-5643-939E-217C01CDF565}" type="slidenum">
              <a:rPr lang="en-US" sz="1200" smtClean="0">
                <a:solidFill>
                  <a:schemeClr val="bg1"/>
                </a:solidFill>
              </a:rPr>
              <a:pPr/>
              <a:t>20</a:t>
            </a:fld>
            <a:endParaRPr lang="en-US" sz="1200" dirty="0">
              <a:solidFill>
                <a:schemeClr val="bg1"/>
              </a:solidFill>
            </a:endParaRPr>
          </a:p>
        </p:txBody>
      </p:sp>
    </p:spTree>
    <p:extLst>
      <p:ext uri="{BB962C8B-B14F-4D97-AF65-F5344CB8AC3E}">
        <p14:creationId xmlns:p14="http://schemas.microsoft.com/office/powerpoint/2010/main" val="2555415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2000" r="-112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1625139"/>
            <a:ext cx="8596668" cy="3390630"/>
          </a:xfrm>
        </p:spPr>
        <p:txBody>
          <a:bodyPr>
            <a:noAutofit/>
          </a:bodyPr>
          <a:lstStyle/>
          <a:p>
            <a:r>
              <a:rPr lang="en-US" sz="3200" dirty="0">
                <a:solidFill>
                  <a:schemeClr val="bg1"/>
                </a:solidFill>
              </a:rPr>
              <a:t> </a:t>
            </a:r>
            <a:br>
              <a:rPr lang="en-US" sz="3200" dirty="0">
                <a:solidFill>
                  <a:schemeClr val="bg1"/>
                </a:solidFill>
              </a:rPr>
            </a:br>
            <a:r>
              <a:rPr lang="en-US" sz="3200" dirty="0" smtClean="0">
                <a:solidFill>
                  <a:schemeClr val="bg1"/>
                </a:solidFill>
              </a:rPr>
              <a:t/>
            </a:r>
            <a:br>
              <a:rPr lang="en-US" sz="3200" dirty="0" smtClean="0">
                <a:solidFill>
                  <a:schemeClr val="bg1"/>
                </a:solidFill>
              </a:rPr>
            </a:br>
            <a:r>
              <a:rPr lang="en-US" sz="3200" dirty="0">
                <a:solidFill>
                  <a:schemeClr val="bg1"/>
                </a:solidFill>
              </a:rPr>
              <a:t/>
            </a:r>
            <a:br>
              <a:rPr lang="en-US" sz="3200" dirty="0">
                <a:solidFill>
                  <a:schemeClr val="bg1"/>
                </a:solidFill>
              </a:rPr>
            </a:br>
            <a:r>
              <a:rPr lang="en-US" sz="3200" dirty="0" smtClean="0">
                <a:solidFill>
                  <a:schemeClr val="bg1"/>
                </a:solidFill>
              </a:rPr>
              <a:t/>
            </a:r>
            <a:br>
              <a:rPr lang="en-US" sz="3200" dirty="0" smtClean="0">
                <a:solidFill>
                  <a:schemeClr val="bg1"/>
                </a:solidFill>
              </a:rPr>
            </a:br>
            <a:r>
              <a:rPr lang="en-US" sz="3200" dirty="0">
                <a:solidFill>
                  <a:schemeClr val="bg1"/>
                </a:solidFill>
              </a:rPr>
              <a:t/>
            </a:r>
            <a:br>
              <a:rPr lang="en-US" sz="3200" dirty="0">
                <a:solidFill>
                  <a:schemeClr val="bg1"/>
                </a:solidFill>
              </a:rPr>
            </a:br>
            <a:r>
              <a:rPr lang="en-US" sz="3200" dirty="0" smtClean="0">
                <a:solidFill>
                  <a:schemeClr val="bg1"/>
                </a:solidFill>
              </a:rPr>
              <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r>
              <a:rPr lang="en-US" sz="3200" dirty="0">
                <a:solidFill>
                  <a:schemeClr val="bg1"/>
                </a:solidFill>
              </a:rPr>
              <a:t/>
            </a:r>
            <a:br>
              <a:rPr lang="en-US" sz="3200" dirty="0">
                <a:solidFill>
                  <a:schemeClr val="bg1"/>
                </a:solidFill>
              </a:rPr>
            </a:br>
            <a:r>
              <a:rPr lang="en-US" sz="3200" dirty="0" smtClean="0">
                <a:solidFill>
                  <a:schemeClr val="bg1"/>
                </a:solidFill>
              </a:rPr>
              <a:t/>
            </a:r>
            <a:br>
              <a:rPr lang="en-US" sz="3200" dirty="0" smtClean="0">
                <a:solidFill>
                  <a:schemeClr val="bg1"/>
                </a:solidFill>
              </a:rPr>
            </a:br>
            <a:r>
              <a:rPr lang="en-US" sz="3200" dirty="0" smtClean="0">
                <a:solidFill>
                  <a:schemeClr val="bg1"/>
                </a:solidFill>
              </a:rPr>
              <a:t>Union </a:t>
            </a:r>
            <a:r>
              <a:rPr lang="en-US" sz="3200" dirty="0">
                <a:solidFill>
                  <a:schemeClr val="bg1"/>
                </a:solidFill>
              </a:rPr>
              <a:t>County has population of 25, 652; this is opportunity for new business and greater revenue </a:t>
            </a:r>
            <a:r>
              <a:rPr lang="en-US" sz="3200" dirty="0" smtClean="0">
                <a:solidFill>
                  <a:schemeClr val="bg1"/>
                </a:solidFill>
              </a:rPr>
              <a:t>streams:</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r>
              <a:rPr lang="en-US" sz="3200" dirty="0">
                <a:solidFill>
                  <a:schemeClr val="bg1"/>
                </a:solidFill>
              </a:rPr>
              <a:t>	</a:t>
            </a:r>
            <a:r>
              <a:rPr lang="en-US" sz="3200" dirty="0" smtClean="0">
                <a:solidFill>
                  <a:schemeClr val="bg1"/>
                </a:solidFill>
              </a:rPr>
              <a:t>	Corporate </a:t>
            </a:r>
            <a:r>
              <a:rPr lang="en-US" sz="3200" dirty="0">
                <a:solidFill>
                  <a:schemeClr val="bg1"/>
                </a:solidFill>
              </a:rPr>
              <a:t>Events</a:t>
            </a:r>
            <a:br>
              <a:rPr lang="en-US" sz="3200" dirty="0">
                <a:solidFill>
                  <a:schemeClr val="bg1"/>
                </a:solidFill>
              </a:rPr>
            </a:br>
            <a:r>
              <a:rPr lang="en-US" sz="3200" dirty="0">
                <a:solidFill>
                  <a:schemeClr val="bg1"/>
                </a:solidFill>
              </a:rPr>
              <a:t>		Weddings &amp; Receptions</a:t>
            </a:r>
            <a:br>
              <a:rPr lang="en-US" sz="3200" dirty="0">
                <a:solidFill>
                  <a:schemeClr val="bg1"/>
                </a:solidFill>
              </a:rPr>
            </a:br>
            <a:r>
              <a:rPr lang="en-US" sz="3200" dirty="0">
                <a:solidFill>
                  <a:schemeClr val="bg1"/>
                </a:solidFill>
              </a:rPr>
              <a:t>		Fundraisers Parties and Celebrations</a:t>
            </a:r>
            <a:r>
              <a:rPr lang="en-US" sz="3200" dirty="0">
                <a:solidFill>
                  <a:schemeClr val="accent2">
                    <a:lumMod val="75000"/>
                  </a:schemeClr>
                </a:solidFill>
              </a:rPr>
              <a:t/>
            </a:r>
            <a:br>
              <a:rPr lang="en-US" sz="3200" dirty="0">
                <a:solidFill>
                  <a:schemeClr val="accent2">
                    <a:lumMod val="75000"/>
                  </a:schemeClr>
                </a:solidFill>
              </a:rPr>
            </a:br>
            <a:r>
              <a:rPr lang="en-US" sz="3200" dirty="0">
                <a:solidFill>
                  <a:schemeClr val="bg1"/>
                </a:solidFill>
              </a:rPr>
              <a:t/>
            </a:r>
            <a:br>
              <a:rPr lang="en-US" sz="3200" dirty="0">
                <a:solidFill>
                  <a:schemeClr val="bg1"/>
                </a:solidFill>
              </a:rPr>
            </a:br>
            <a:r>
              <a:rPr lang="en-US" sz="4800" dirty="0">
                <a:solidFill>
                  <a:schemeClr val="accent2">
                    <a:lumMod val="75000"/>
                  </a:schemeClr>
                </a:solidFill>
              </a:rPr>
              <a:t/>
            </a:r>
            <a:br>
              <a:rPr lang="en-US" sz="4800" dirty="0">
                <a:solidFill>
                  <a:schemeClr val="accent2">
                    <a:lumMod val="75000"/>
                  </a:schemeClr>
                </a:solidFill>
              </a:rPr>
            </a:br>
            <a:r>
              <a:rPr lang="en-US" sz="4000" dirty="0" smtClean="0">
                <a:solidFill>
                  <a:schemeClr val="accent2">
                    <a:lumMod val="75000"/>
                  </a:schemeClr>
                </a:solidFill>
              </a:rPr>
              <a:t/>
            </a:r>
            <a:br>
              <a:rPr lang="en-US" sz="4000" dirty="0" smtClean="0">
                <a:solidFill>
                  <a:schemeClr val="accent2">
                    <a:lumMod val="75000"/>
                  </a:schemeClr>
                </a:solidFill>
              </a:rPr>
            </a:br>
            <a:r>
              <a:rPr lang="en-US" sz="2400" dirty="0" smtClean="0">
                <a:solidFill>
                  <a:schemeClr val="accent2">
                    <a:lumMod val="75000"/>
                  </a:schemeClr>
                </a:solidFill>
              </a:rPr>
              <a:t/>
            </a:r>
            <a:br>
              <a:rPr lang="en-US" sz="2400" dirty="0" smtClean="0">
                <a:solidFill>
                  <a:schemeClr val="accent2">
                    <a:lumMod val="75000"/>
                  </a:schemeClr>
                </a:solidFill>
              </a:rPr>
            </a:br>
            <a:r>
              <a:rPr lang="en-US" b="1" dirty="0" smtClean="0">
                <a:solidFill>
                  <a:schemeClr val="accent2">
                    <a:lumMod val="75000"/>
                  </a:schemeClr>
                </a:solidFill>
              </a:rPr>
              <a:t/>
            </a:r>
            <a:br>
              <a:rPr lang="en-US" b="1" dirty="0" smtClean="0">
                <a:solidFill>
                  <a:schemeClr val="accent2">
                    <a:lumMod val="75000"/>
                  </a:schemeClr>
                </a:solidFill>
              </a:rPr>
            </a:br>
            <a:r>
              <a:rPr lang="en-US" b="1" dirty="0" smtClean="0">
                <a:solidFill>
                  <a:schemeClr val="accent2">
                    <a:lumMod val="75000"/>
                  </a:schemeClr>
                </a:solidFill>
              </a:rPr>
              <a:t/>
            </a:r>
            <a:br>
              <a:rPr lang="en-US" b="1" dirty="0" smtClean="0">
                <a:solidFill>
                  <a:schemeClr val="accent2">
                    <a:lumMod val="75000"/>
                  </a:schemeClr>
                </a:solidFill>
              </a:rPr>
            </a:br>
            <a:r>
              <a:rPr lang="en-US" sz="2400" dirty="0">
                <a:solidFill>
                  <a:schemeClr val="accent2">
                    <a:lumMod val="75000"/>
                  </a:schemeClr>
                </a:solidFill>
              </a:rPr>
              <a:t/>
            </a:r>
            <a:br>
              <a:rPr lang="en-US" sz="2400" dirty="0">
                <a:solidFill>
                  <a:schemeClr val="accent2">
                    <a:lumMod val="75000"/>
                  </a:schemeClr>
                </a:solidFill>
              </a:rPr>
            </a:br>
            <a:endParaRPr lang="en-US" sz="2400" dirty="0">
              <a:solidFill>
                <a:schemeClr val="accent2">
                  <a:lumMod val="75000"/>
                </a:schemeClr>
              </a:solidFill>
            </a:endParaRPr>
          </a:p>
        </p:txBody>
      </p:sp>
      <p:sp>
        <p:nvSpPr>
          <p:cNvPr id="2" name="Text Placeholder 1"/>
          <p:cNvSpPr>
            <a:spLocks noGrp="1"/>
          </p:cNvSpPr>
          <p:nvPr>
            <p:ph type="body" idx="1"/>
          </p:nvPr>
        </p:nvSpPr>
        <p:spPr>
          <a:xfrm>
            <a:off x="-6005" y="54177"/>
            <a:ext cx="8596668" cy="1570962"/>
          </a:xfrm>
        </p:spPr>
        <p:txBody>
          <a:bodyPr/>
          <a:lstStyle/>
          <a:p>
            <a:r>
              <a:rPr lang="en-US" sz="3600" b="1" dirty="0" smtClean="0">
                <a:solidFill>
                  <a:schemeClr val="bg1"/>
                </a:solidFill>
              </a:rPr>
              <a:t>Opportunities</a:t>
            </a:r>
            <a:r>
              <a:rPr lang="en-US" sz="3600" b="1" dirty="0">
                <a:solidFill>
                  <a:schemeClr val="bg1"/>
                </a:solidFill>
              </a:rPr>
              <a:t>: Buffalo Creek As Venue:</a:t>
            </a:r>
            <a:r>
              <a:rPr lang="en-US" b="1" dirty="0">
                <a:solidFill>
                  <a:schemeClr val="bg1"/>
                </a:solidFill>
              </a:rPr>
              <a:t/>
            </a:r>
            <a:br>
              <a:rPr lang="en-US" b="1" dirty="0">
                <a:solidFill>
                  <a:schemeClr val="bg1"/>
                </a:solidFill>
              </a:rPr>
            </a:br>
            <a:endParaRPr lang="en-US" b="1" dirty="0" smtClean="0">
              <a:solidFill>
                <a:schemeClr val="bg1"/>
              </a:solidFill>
            </a:endParaRPr>
          </a:p>
          <a:p>
            <a:endParaRPr lang="en-US" b="1" dirty="0" smtClean="0">
              <a:solidFill>
                <a:schemeClr val="bg1"/>
              </a:solidFill>
            </a:endParaRPr>
          </a:p>
          <a:p>
            <a:endParaRPr lang="en-US" dirty="0">
              <a:solidFill>
                <a:schemeClr val="bg1"/>
              </a:solidFill>
            </a:endParaRPr>
          </a:p>
        </p:txBody>
      </p:sp>
      <p:sp>
        <p:nvSpPr>
          <p:cNvPr id="9" name="Date Placeholder 8"/>
          <p:cNvSpPr>
            <a:spLocks noGrp="1"/>
          </p:cNvSpPr>
          <p:nvPr>
            <p:ph type="dt" sz="half" idx="10"/>
          </p:nvPr>
        </p:nvSpPr>
        <p:spPr>
          <a:xfrm>
            <a:off x="9432015" y="6406487"/>
            <a:ext cx="911939" cy="365125"/>
          </a:xfrm>
        </p:spPr>
        <p:txBody>
          <a:bodyPr/>
          <a:lstStyle/>
          <a:p>
            <a:fld id="{119A7479-2203-45C9-892C-2F87AE18D4BD}" type="datetime1">
              <a:rPr lang="en-US" sz="1200" smtClean="0">
                <a:solidFill>
                  <a:schemeClr val="bg1"/>
                </a:solidFill>
              </a:rPr>
              <a:t>8/29/2016</a:t>
            </a:fld>
            <a:endParaRPr lang="en-US" sz="1200" dirty="0">
              <a:solidFill>
                <a:schemeClr val="bg1"/>
              </a:solidFill>
            </a:endParaRPr>
          </a:p>
        </p:txBody>
      </p:sp>
      <p:sp>
        <p:nvSpPr>
          <p:cNvPr id="10" name="Footer Placeholder 9"/>
          <p:cNvSpPr>
            <a:spLocks noGrp="1"/>
          </p:cNvSpPr>
          <p:nvPr>
            <p:ph type="ftr" sz="quarter" idx="11"/>
          </p:nvPr>
        </p:nvSpPr>
        <p:spPr/>
        <p:txBody>
          <a:bodyPr/>
          <a:lstStyle/>
          <a:p>
            <a:r>
              <a:rPr lang="en-US" sz="1200" dirty="0" smtClean="0">
                <a:solidFill>
                  <a:schemeClr val="bg1"/>
                </a:solidFill>
              </a:rPr>
              <a:t>buffalopeakgolf.com</a:t>
            </a:r>
            <a:endParaRPr lang="en-US" sz="1200" dirty="0">
              <a:solidFill>
                <a:schemeClr val="bg1"/>
              </a:solidFill>
            </a:endParaRPr>
          </a:p>
        </p:txBody>
      </p:sp>
      <p:sp>
        <p:nvSpPr>
          <p:cNvPr id="11" name="Slide Number Placeholder 10"/>
          <p:cNvSpPr>
            <a:spLocks noGrp="1"/>
          </p:cNvSpPr>
          <p:nvPr>
            <p:ph type="sldNum" sz="quarter" idx="12"/>
          </p:nvPr>
        </p:nvSpPr>
        <p:spPr>
          <a:xfrm>
            <a:off x="11345688" y="6321082"/>
            <a:ext cx="683339" cy="450530"/>
          </a:xfrm>
        </p:spPr>
        <p:txBody>
          <a:bodyPr/>
          <a:lstStyle/>
          <a:p>
            <a:fld id="{6FF9F0C5-380F-41C2-899A-BAC0F0927E16}" type="slidenum">
              <a:rPr lang="en-US" sz="1200" smtClean="0">
                <a:solidFill>
                  <a:schemeClr val="bg1"/>
                </a:solidFill>
              </a:rPr>
              <a:t>21</a:t>
            </a:fld>
            <a:endParaRPr lang="en-US" sz="1200" dirty="0">
              <a:solidFill>
                <a:schemeClr val="bg1"/>
              </a:solidFill>
            </a:endParaRPr>
          </a:p>
        </p:txBody>
      </p:sp>
      <p:pic>
        <p:nvPicPr>
          <p:cNvPr id="6" name="Content Placeholder 5"/>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7976680" y="2042809"/>
            <a:ext cx="4215319" cy="4659616"/>
          </a:xfrm>
          <a:prstGeom prst="ellipse">
            <a:avLst/>
          </a:prstGeom>
          <a:ln>
            <a:noFill/>
          </a:ln>
          <a:effectLst>
            <a:softEdge rad="112500"/>
          </a:effectLst>
        </p:spPr>
      </p:pic>
    </p:spTree>
    <p:extLst>
      <p:ext uri="{BB962C8B-B14F-4D97-AF65-F5344CB8AC3E}">
        <p14:creationId xmlns:p14="http://schemas.microsoft.com/office/powerpoint/2010/main" val="28634296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8596668" cy="6653719"/>
          </a:xfrm>
        </p:spPr>
        <p:txBody>
          <a:bodyPr>
            <a:noAutofit/>
          </a:bodyPr>
          <a:lstStyle/>
          <a:p>
            <a:r>
              <a:rPr lang="en-US" sz="2400" b="1" dirty="0" smtClean="0">
                <a:solidFill>
                  <a:schemeClr val="accent2">
                    <a:lumMod val="75000"/>
                  </a:schemeClr>
                </a:solidFill>
                <a:cs typeface="Times New Roman" panose="02020603050405020304" pitchFamily="18" charset="0"/>
              </a:rPr>
              <a:t>W</a:t>
            </a:r>
            <a:r>
              <a:rPr lang="en-US" sz="2400" b="1" dirty="0" smtClean="0">
                <a:solidFill>
                  <a:schemeClr val="accent2">
                    <a:lumMod val="75000"/>
                  </a:schemeClr>
                </a:solidFill>
                <a:ea typeface="Calibri" panose="020F0502020204030204" pitchFamily="34" charset="0"/>
                <a:cs typeface="Times New Roman" panose="02020603050405020304" pitchFamily="18" charset="0"/>
              </a:rPr>
              <a:t>e will examine three clubhouse scenarios: (1); (2); and, (3).</a:t>
            </a:r>
            <a:r>
              <a:rPr lang="en-US" sz="2400" b="1" dirty="0" smtClean="0">
                <a:solidFill>
                  <a:schemeClr val="accent2">
                    <a:lumMod val="75000"/>
                  </a:schemeClr>
                </a:solidFill>
              </a:rPr>
              <a:t/>
            </a:r>
            <a:br>
              <a:rPr lang="en-US" sz="2400" b="1" dirty="0" smtClean="0">
                <a:solidFill>
                  <a:schemeClr val="accent2">
                    <a:lumMod val="75000"/>
                  </a:schemeClr>
                </a:solidFill>
              </a:rPr>
            </a:br>
            <a:r>
              <a:rPr lang="en-US" sz="2400" b="1" dirty="0" smtClean="0">
                <a:solidFill>
                  <a:schemeClr val="accent2">
                    <a:lumMod val="75000"/>
                  </a:schemeClr>
                </a:solidFill>
              </a:rPr>
              <a:t/>
            </a:r>
            <a:br>
              <a:rPr lang="en-US" sz="2400" b="1" dirty="0" smtClean="0">
                <a:solidFill>
                  <a:schemeClr val="accent2">
                    <a:lumMod val="75000"/>
                  </a:schemeClr>
                </a:solidFill>
              </a:rPr>
            </a:br>
            <a:r>
              <a:rPr lang="en-US" sz="2400" b="1" dirty="0" smtClean="0">
                <a:solidFill>
                  <a:schemeClr val="accent2">
                    <a:lumMod val="75000"/>
                  </a:schemeClr>
                </a:solidFill>
              </a:rPr>
              <a:t>What it will cost:</a:t>
            </a:r>
            <a:br>
              <a:rPr lang="en-US" sz="2400" b="1" dirty="0" smtClean="0">
                <a:solidFill>
                  <a:schemeClr val="accent2">
                    <a:lumMod val="75000"/>
                  </a:schemeClr>
                </a:solidFill>
              </a:rPr>
            </a:br>
            <a:r>
              <a:rPr lang="en-US" sz="2400" b="1" dirty="0" smtClean="0">
                <a:solidFill>
                  <a:schemeClr val="accent2">
                    <a:lumMod val="75000"/>
                  </a:schemeClr>
                </a:solidFill>
              </a:rPr>
              <a:t/>
            </a:r>
            <a:br>
              <a:rPr lang="en-US" sz="2400" b="1" dirty="0" smtClean="0">
                <a:solidFill>
                  <a:schemeClr val="accent2">
                    <a:lumMod val="75000"/>
                  </a:schemeClr>
                </a:solidFill>
              </a:rPr>
            </a:br>
            <a:r>
              <a:rPr lang="en-US" sz="2400" b="1" dirty="0" smtClean="0">
                <a:solidFill>
                  <a:schemeClr val="accent2">
                    <a:lumMod val="75000"/>
                  </a:schemeClr>
                </a:solidFill>
              </a:rPr>
              <a:t>Any where from: $86,000; $339,000; $500,000; to $1,700,000. </a:t>
            </a:r>
            <a:br>
              <a:rPr lang="en-US" sz="2400" b="1" dirty="0" smtClean="0">
                <a:solidFill>
                  <a:schemeClr val="accent2">
                    <a:lumMod val="75000"/>
                  </a:schemeClr>
                </a:solidFill>
              </a:rPr>
            </a:br>
            <a:r>
              <a:rPr lang="en-US" sz="2400" b="1" dirty="0" smtClean="0">
                <a:solidFill>
                  <a:schemeClr val="accent2">
                    <a:lumMod val="75000"/>
                  </a:schemeClr>
                </a:solidFill>
              </a:rPr>
              <a:t/>
            </a:r>
            <a:br>
              <a:rPr lang="en-US" sz="2400" b="1" dirty="0" smtClean="0">
                <a:solidFill>
                  <a:schemeClr val="accent2">
                    <a:lumMod val="75000"/>
                  </a:schemeClr>
                </a:solidFill>
              </a:rPr>
            </a:br>
            <a:r>
              <a:rPr lang="en-US" sz="2400" b="1" dirty="0" smtClean="0">
                <a:solidFill>
                  <a:schemeClr val="accent2">
                    <a:lumMod val="75000"/>
                  </a:schemeClr>
                </a:solidFill>
              </a:rPr>
              <a:t>How we will fund </a:t>
            </a:r>
            <a:r>
              <a:rPr lang="en-US" sz="2400" b="1" dirty="0">
                <a:solidFill>
                  <a:schemeClr val="accent2">
                    <a:lumMod val="75000"/>
                  </a:schemeClr>
                </a:solidFill>
              </a:rPr>
              <a:t>it</a:t>
            </a:r>
            <a:r>
              <a:rPr lang="en-US" sz="2400" b="1" dirty="0" smtClean="0">
                <a:solidFill>
                  <a:schemeClr val="accent2">
                    <a:lumMod val="75000"/>
                  </a:schemeClr>
                </a:solidFill>
              </a:rPr>
              <a:t>:</a:t>
            </a:r>
            <a:br>
              <a:rPr lang="en-US" sz="2400" b="1" dirty="0" smtClean="0">
                <a:solidFill>
                  <a:schemeClr val="accent2">
                    <a:lumMod val="75000"/>
                  </a:schemeClr>
                </a:solidFill>
              </a:rPr>
            </a:br>
            <a:r>
              <a:rPr lang="en-US" sz="2400" b="1" dirty="0" smtClean="0">
                <a:solidFill>
                  <a:schemeClr val="accent2">
                    <a:lumMod val="75000"/>
                  </a:schemeClr>
                </a:solidFill>
              </a:rPr>
              <a:t>		</a:t>
            </a:r>
            <a:r>
              <a:rPr lang="en-US" sz="2400" dirty="0" smtClean="0">
                <a:solidFill>
                  <a:schemeClr val="accent2">
                    <a:lumMod val="75000"/>
                  </a:schemeClr>
                </a:solidFill>
                <a:latin typeface="+mn-lt"/>
                <a:hlinkClick r:id="rId3"/>
              </a:rPr>
              <a:t>Capital </a:t>
            </a:r>
            <a:r>
              <a:rPr lang="en-US" sz="2400" dirty="0">
                <a:solidFill>
                  <a:schemeClr val="accent2">
                    <a:lumMod val="75000"/>
                  </a:schemeClr>
                </a:solidFill>
                <a:latin typeface="+mn-lt"/>
                <a:hlinkClick r:id="rId3"/>
              </a:rPr>
              <a:t>Assistance Program (CAP)</a:t>
            </a:r>
            <a:r>
              <a:rPr lang="en-US" sz="2400" dirty="0">
                <a:solidFill>
                  <a:schemeClr val="accent2">
                    <a:lumMod val="75000"/>
                  </a:schemeClr>
                </a:solidFill>
                <a:latin typeface="+mn-lt"/>
              </a:rPr>
              <a:t/>
            </a:r>
            <a:br>
              <a:rPr lang="en-US" sz="2400" dirty="0">
                <a:solidFill>
                  <a:schemeClr val="accent2">
                    <a:lumMod val="75000"/>
                  </a:schemeClr>
                </a:solidFill>
                <a:latin typeface="+mn-lt"/>
              </a:rPr>
            </a:br>
            <a:r>
              <a:rPr lang="en-US" sz="2400" dirty="0" smtClean="0">
                <a:solidFill>
                  <a:schemeClr val="accent2">
                    <a:lumMod val="75000"/>
                  </a:schemeClr>
                </a:solidFill>
                <a:latin typeface="+mn-lt"/>
              </a:rPr>
              <a:t>		</a:t>
            </a:r>
            <a:r>
              <a:rPr lang="en-US" sz="2400" dirty="0" smtClean="0">
                <a:solidFill>
                  <a:schemeClr val="accent2">
                    <a:lumMod val="75000"/>
                  </a:schemeClr>
                </a:solidFill>
                <a:latin typeface="+mn-lt"/>
                <a:hlinkClick r:id="rId4"/>
              </a:rPr>
              <a:t>Credit </a:t>
            </a:r>
            <a:r>
              <a:rPr lang="en-US" sz="2400" dirty="0">
                <a:solidFill>
                  <a:schemeClr val="accent2">
                    <a:lumMod val="75000"/>
                  </a:schemeClr>
                </a:solidFill>
                <a:latin typeface="+mn-lt"/>
                <a:hlinkClick r:id="rId4"/>
              </a:rPr>
              <a:t>Enhancement Fund (CEF)</a:t>
            </a:r>
            <a:r>
              <a:rPr lang="en-US" sz="2400" dirty="0">
                <a:solidFill>
                  <a:schemeClr val="accent2">
                    <a:lumMod val="75000"/>
                  </a:schemeClr>
                </a:solidFill>
                <a:latin typeface="+mn-lt"/>
              </a:rPr>
              <a:t/>
            </a:r>
            <a:br>
              <a:rPr lang="en-US" sz="2400" dirty="0">
                <a:solidFill>
                  <a:schemeClr val="accent2">
                    <a:lumMod val="75000"/>
                  </a:schemeClr>
                </a:solidFill>
                <a:latin typeface="+mn-lt"/>
              </a:rPr>
            </a:br>
            <a:r>
              <a:rPr lang="en-US" sz="2400" dirty="0" smtClean="0">
                <a:solidFill>
                  <a:schemeClr val="accent2">
                    <a:lumMod val="75000"/>
                  </a:schemeClr>
                </a:solidFill>
                <a:latin typeface="+mn-lt"/>
              </a:rPr>
              <a:t>		</a:t>
            </a:r>
            <a:r>
              <a:rPr lang="en-US" sz="2400" dirty="0" smtClean="0">
                <a:solidFill>
                  <a:schemeClr val="accent2">
                    <a:lumMod val="75000"/>
                  </a:schemeClr>
                </a:solidFill>
                <a:latin typeface="+mn-lt"/>
                <a:hlinkClick r:id="rId5"/>
              </a:rPr>
              <a:t>Credit </a:t>
            </a:r>
            <a:r>
              <a:rPr lang="en-US" sz="2400" dirty="0">
                <a:solidFill>
                  <a:schemeClr val="accent2">
                    <a:lumMod val="75000"/>
                  </a:schemeClr>
                </a:solidFill>
                <a:latin typeface="+mn-lt"/>
                <a:hlinkClick r:id="rId5"/>
              </a:rPr>
              <a:t>Enhancement Fund (CEF) Application Form</a:t>
            </a:r>
            <a:r>
              <a:rPr lang="en-US" sz="2400" dirty="0">
                <a:solidFill>
                  <a:schemeClr val="accent2">
                    <a:lumMod val="75000"/>
                  </a:schemeClr>
                </a:solidFill>
                <a:latin typeface="+mn-lt"/>
              </a:rPr>
              <a:t/>
            </a:r>
            <a:br>
              <a:rPr lang="en-US" sz="2400" dirty="0">
                <a:solidFill>
                  <a:schemeClr val="accent2">
                    <a:lumMod val="75000"/>
                  </a:schemeClr>
                </a:solidFill>
                <a:latin typeface="+mn-lt"/>
              </a:rPr>
            </a:br>
            <a:r>
              <a:rPr lang="en-US" sz="2400" dirty="0" smtClean="0">
                <a:solidFill>
                  <a:schemeClr val="accent2">
                    <a:lumMod val="75000"/>
                  </a:schemeClr>
                </a:solidFill>
                <a:latin typeface="+mn-lt"/>
              </a:rPr>
              <a:t>		</a:t>
            </a:r>
            <a:r>
              <a:rPr lang="en-US" sz="2400" dirty="0" smtClean="0">
                <a:solidFill>
                  <a:schemeClr val="accent2">
                    <a:lumMod val="75000"/>
                  </a:schemeClr>
                </a:solidFill>
                <a:latin typeface="+mn-lt"/>
                <a:hlinkClick r:id="rId6"/>
              </a:rPr>
              <a:t>Entrepreneurial </a:t>
            </a:r>
            <a:r>
              <a:rPr lang="en-US" sz="2400" dirty="0">
                <a:solidFill>
                  <a:schemeClr val="accent2">
                    <a:lumMod val="75000"/>
                  </a:schemeClr>
                </a:solidFill>
                <a:latin typeface="+mn-lt"/>
                <a:hlinkClick r:id="rId6"/>
              </a:rPr>
              <a:t>Development Loan Fund (EDLF)</a:t>
            </a:r>
            <a:r>
              <a:rPr lang="en-US" sz="2400" dirty="0">
                <a:solidFill>
                  <a:schemeClr val="accent2">
                    <a:lumMod val="75000"/>
                  </a:schemeClr>
                </a:solidFill>
                <a:latin typeface="+mn-lt"/>
              </a:rPr>
              <a:t/>
            </a:r>
            <a:br>
              <a:rPr lang="en-US" sz="2400" dirty="0">
                <a:solidFill>
                  <a:schemeClr val="accent2">
                    <a:lumMod val="75000"/>
                  </a:schemeClr>
                </a:solidFill>
                <a:latin typeface="+mn-lt"/>
              </a:rPr>
            </a:br>
            <a:r>
              <a:rPr lang="en-US" sz="2400" dirty="0" smtClean="0">
                <a:solidFill>
                  <a:schemeClr val="accent2">
                    <a:lumMod val="75000"/>
                  </a:schemeClr>
                </a:solidFill>
                <a:latin typeface="+mn-lt"/>
              </a:rPr>
              <a:t>		</a:t>
            </a:r>
            <a:r>
              <a:rPr lang="en-US" sz="2400" dirty="0" smtClean="0">
                <a:solidFill>
                  <a:schemeClr val="accent2">
                    <a:lumMod val="75000"/>
                  </a:schemeClr>
                </a:solidFill>
                <a:latin typeface="+mn-lt"/>
                <a:hlinkClick r:id="rId7"/>
              </a:rPr>
              <a:t>Oregon </a:t>
            </a:r>
            <a:r>
              <a:rPr lang="en-US" sz="2400" dirty="0">
                <a:solidFill>
                  <a:schemeClr val="accent2">
                    <a:lumMod val="75000"/>
                  </a:schemeClr>
                </a:solidFill>
                <a:latin typeface="+mn-lt"/>
                <a:hlinkClick r:id="rId7"/>
              </a:rPr>
              <a:t>Business Development Fund (OBDF</a:t>
            </a:r>
            <a:r>
              <a:rPr lang="en-US" sz="2400" dirty="0" smtClean="0">
                <a:solidFill>
                  <a:schemeClr val="accent2">
                    <a:lumMod val="75000"/>
                  </a:schemeClr>
                </a:solidFill>
                <a:latin typeface="+mn-lt"/>
                <a:hlinkClick r:id="rId7"/>
              </a:rPr>
              <a:t>)</a:t>
            </a:r>
            <a:r>
              <a:rPr lang="en-US" sz="2400" dirty="0" smtClean="0">
                <a:solidFill>
                  <a:schemeClr val="accent2">
                    <a:lumMod val="75000"/>
                  </a:schemeClr>
                </a:solidFill>
                <a:latin typeface="+mn-lt"/>
              </a:rPr>
              <a:t/>
            </a:r>
            <a:br>
              <a:rPr lang="en-US" sz="2400" dirty="0" smtClean="0">
                <a:solidFill>
                  <a:schemeClr val="accent2">
                    <a:lumMod val="75000"/>
                  </a:schemeClr>
                </a:solidFill>
                <a:latin typeface="+mn-lt"/>
              </a:rPr>
            </a:br>
            <a:r>
              <a:rPr lang="en-US" sz="2400" dirty="0" smtClean="0">
                <a:solidFill>
                  <a:schemeClr val="accent2">
                    <a:lumMod val="75000"/>
                  </a:schemeClr>
                </a:solidFill>
                <a:latin typeface="+mn-lt"/>
                <a:hlinkClick r:id="rId8"/>
              </a:rPr>
              <a:t>S		SBA </a:t>
            </a:r>
            <a:r>
              <a:rPr lang="en-US" sz="2400" dirty="0">
                <a:solidFill>
                  <a:schemeClr val="accent2">
                    <a:lumMod val="75000"/>
                  </a:schemeClr>
                </a:solidFill>
                <a:latin typeface="+mn-lt"/>
                <a:hlinkClick r:id="rId8"/>
              </a:rPr>
              <a:t>- Loans and Grants</a:t>
            </a:r>
            <a:r>
              <a:rPr lang="en-US" sz="2400" dirty="0">
                <a:solidFill>
                  <a:schemeClr val="accent2">
                    <a:lumMod val="75000"/>
                  </a:schemeClr>
                </a:solidFill>
                <a:latin typeface="+mn-lt"/>
              </a:rPr>
              <a:t/>
            </a:r>
            <a:br>
              <a:rPr lang="en-US" sz="2400" dirty="0">
                <a:solidFill>
                  <a:schemeClr val="accent2">
                    <a:lumMod val="75000"/>
                  </a:schemeClr>
                </a:solidFill>
                <a:latin typeface="+mn-lt"/>
              </a:rPr>
            </a:br>
            <a:r>
              <a:rPr lang="en-US" sz="2400" dirty="0" smtClean="0">
                <a:solidFill>
                  <a:schemeClr val="accent2">
                    <a:lumMod val="75000"/>
                  </a:schemeClr>
                </a:solidFill>
                <a:latin typeface="+mn-lt"/>
              </a:rPr>
              <a:t>		Venture Capital</a:t>
            </a:r>
            <a:br>
              <a:rPr lang="en-US" sz="2400" dirty="0" smtClean="0">
                <a:solidFill>
                  <a:schemeClr val="accent2">
                    <a:lumMod val="75000"/>
                  </a:schemeClr>
                </a:solidFill>
                <a:latin typeface="+mn-lt"/>
              </a:rPr>
            </a:br>
            <a:r>
              <a:rPr lang="en-US" sz="2400" dirty="0" smtClean="0">
                <a:solidFill>
                  <a:schemeClr val="accent2">
                    <a:lumMod val="75000"/>
                  </a:schemeClr>
                </a:solidFill>
                <a:latin typeface="+mn-lt"/>
              </a:rPr>
              <a:t>		</a:t>
            </a:r>
            <a:r>
              <a:rPr lang="en-US" sz="2400" b="1" dirty="0" smtClean="0">
                <a:solidFill>
                  <a:schemeClr val="accent2">
                    <a:lumMod val="75000"/>
                  </a:schemeClr>
                </a:solidFill>
                <a:latin typeface="+mn-lt"/>
              </a:rPr>
              <a:t>SBIC </a:t>
            </a:r>
            <a:r>
              <a:rPr lang="en-US" sz="2400" b="1" dirty="0">
                <a:solidFill>
                  <a:schemeClr val="accent2">
                    <a:lumMod val="75000"/>
                  </a:schemeClr>
                </a:solidFill>
                <a:latin typeface="+mn-lt"/>
              </a:rPr>
              <a:t>Program</a:t>
            </a:r>
            <a:br>
              <a:rPr lang="en-US" sz="2400" b="1" dirty="0">
                <a:solidFill>
                  <a:schemeClr val="accent2">
                    <a:lumMod val="75000"/>
                  </a:schemeClr>
                </a:solidFill>
                <a:latin typeface="+mn-lt"/>
              </a:rPr>
            </a:br>
            <a:r>
              <a:rPr lang="en-US" sz="2400" b="1" dirty="0" smtClean="0">
                <a:solidFill>
                  <a:schemeClr val="accent2">
                    <a:lumMod val="75000"/>
                  </a:schemeClr>
                </a:solidFill>
                <a:latin typeface="+mn-lt"/>
              </a:rPr>
              <a:t>		SBA </a:t>
            </a:r>
            <a:r>
              <a:rPr lang="en-US" sz="2400" b="1" dirty="0">
                <a:solidFill>
                  <a:schemeClr val="accent2">
                    <a:lumMod val="75000"/>
                  </a:schemeClr>
                </a:solidFill>
                <a:latin typeface="+mn-lt"/>
              </a:rPr>
              <a:t>Lenders</a:t>
            </a:r>
            <a:r>
              <a:rPr lang="en-US" sz="2400" b="1" dirty="0"/>
              <a:t/>
            </a:r>
            <a:br>
              <a:rPr lang="en-US" sz="2400" b="1" dirty="0"/>
            </a:br>
            <a:r>
              <a:rPr lang="en-US" sz="2400" dirty="0"/>
              <a:t/>
            </a:r>
            <a:br>
              <a:rPr lang="en-US" sz="2400" dirty="0"/>
            </a:br>
            <a:r>
              <a:rPr lang="en-US" sz="2400" b="1" dirty="0" smtClean="0">
                <a:solidFill>
                  <a:schemeClr val="accent2">
                    <a:lumMod val="75000"/>
                  </a:schemeClr>
                </a:solidFill>
              </a:rPr>
              <a:t/>
            </a:r>
            <a:br>
              <a:rPr lang="en-US" sz="2400" b="1" dirty="0" smtClean="0">
                <a:solidFill>
                  <a:schemeClr val="accent2">
                    <a:lumMod val="75000"/>
                  </a:schemeClr>
                </a:solidFill>
              </a:rPr>
            </a:br>
            <a:r>
              <a:rPr lang="en-US" sz="2000" b="1" dirty="0" smtClean="0">
                <a:solidFill>
                  <a:schemeClr val="accent2">
                    <a:lumMod val="75000"/>
                  </a:schemeClr>
                </a:solidFill>
              </a:rPr>
              <a:t/>
            </a:r>
            <a:br>
              <a:rPr lang="en-US" sz="2000" b="1" dirty="0" smtClean="0">
                <a:solidFill>
                  <a:schemeClr val="accent2">
                    <a:lumMod val="75000"/>
                  </a:schemeClr>
                </a:solidFill>
              </a:rPr>
            </a:br>
            <a:r>
              <a:rPr lang="en-US" sz="2000" dirty="0" smtClean="0">
                <a:solidFill>
                  <a:schemeClr val="accent2">
                    <a:lumMod val="75000"/>
                  </a:schemeClr>
                </a:solidFill>
              </a:rPr>
              <a:t/>
            </a:r>
            <a:br>
              <a:rPr lang="en-US" sz="2000" dirty="0" smtClean="0">
                <a:solidFill>
                  <a:schemeClr val="accent2">
                    <a:lumMod val="75000"/>
                  </a:schemeClr>
                </a:solidFill>
              </a:rPr>
            </a:br>
            <a:r>
              <a:rPr lang="en-US" sz="1600" b="1" dirty="0" smtClean="0">
                <a:solidFill>
                  <a:schemeClr val="accent2">
                    <a:lumMod val="75000"/>
                  </a:schemeClr>
                </a:solidFill>
              </a:rPr>
              <a:t/>
            </a:r>
            <a:br>
              <a:rPr lang="en-US" sz="1600" b="1" dirty="0" smtClean="0">
                <a:solidFill>
                  <a:schemeClr val="accent2">
                    <a:lumMod val="75000"/>
                  </a:schemeClr>
                </a:solidFill>
              </a:rPr>
            </a:br>
            <a:r>
              <a:rPr lang="en-US" sz="2000" dirty="0">
                <a:solidFill>
                  <a:schemeClr val="accent2">
                    <a:lumMod val="75000"/>
                  </a:schemeClr>
                </a:solidFill>
              </a:rPr>
              <a:t/>
            </a:r>
            <a:br>
              <a:rPr lang="en-US" sz="2000" dirty="0">
                <a:solidFill>
                  <a:schemeClr val="accent2">
                    <a:lumMod val="75000"/>
                  </a:schemeClr>
                </a:solidFill>
              </a:rPr>
            </a:br>
            <a:r>
              <a:rPr lang="en-US" sz="2000" dirty="0" smtClean="0">
                <a:solidFill>
                  <a:schemeClr val="accent2">
                    <a:lumMod val="75000"/>
                  </a:schemeClr>
                </a:solidFill>
              </a:rPr>
              <a:t/>
            </a:r>
            <a:br>
              <a:rPr lang="en-US" sz="2000" dirty="0" smtClean="0">
                <a:solidFill>
                  <a:schemeClr val="accent2">
                    <a:lumMod val="75000"/>
                  </a:schemeClr>
                </a:solidFill>
              </a:rPr>
            </a:br>
            <a:r>
              <a:rPr lang="en-US" sz="1600" dirty="0"/>
              <a:t/>
            </a:r>
            <a:br>
              <a:rPr lang="en-US" sz="1600" dirty="0"/>
            </a:br>
            <a:r>
              <a:rPr lang="en-US" sz="2000" b="1" dirty="0"/>
              <a:t/>
            </a:r>
            <a:br>
              <a:rPr lang="en-US" sz="2000" b="1" dirty="0"/>
            </a:br>
            <a:r>
              <a:rPr lang="en-US" b="1" dirty="0"/>
              <a:t> </a:t>
            </a:r>
            <a:r>
              <a:rPr lang="en-US" sz="3200" dirty="0"/>
              <a:t/>
            </a:r>
            <a:br>
              <a:rPr lang="en-US" sz="3200" dirty="0"/>
            </a:br>
            <a:r>
              <a:rPr lang="en-US" sz="2400" dirty="0">
                <a:solidFill>
                  <a:schemeClr val="accent2">
                    <a:lumMod val="75000"/>
                  </a:schemeClr>
                </a:solidFill>
              </a:rPr>
              <a:t/>
            </a:r>
            <a:br>
              <a:rPr lang="en-US" sz="2400" dirty="0">
                <a:solidFill>
                  <a:schemeClr val="accent2">
                    <a:lumMod val="75000"/>
                  </a:schemeClr>
                </a:solidFill>
              </a:rPr>
            </a:br>
            <a:endParaRPr lang="en-US" sz="2400" dirty="0">
              <a:solidFill>
                <a:schemeClr val="accent2">
                  <a:lumMod val="75000"/>
                </a:schemeClr>
              </a:solidFill>
            </a:endParaRPr>
          </a:p>
        </p:txBody>
      </p:sp>
      <p:sp>
        <p:nvSpPr>
          <p:cNvPr id="12" name="Date Placeholder 11"/>
          <p:cNvSpPr>
            <a:spLocks noGrp="1"/>
          </p:cNvSpPr>
          <p:nvPr>
            <p:ph type="dt" sz="half" idx="10"/>
          </p:nvPr>
        </p:nvSpPr>
        <p:spPr>
          <a:xfrm>
            <a:off x="9274002" y="6288593"/>
            <a:ext cx="911939" cy="365125"/>
          </a:xfrm>
        </p:spPr>
        <p:txBody>
          <a:bodyPr/>
          <a:lstStyle/>
          <a:p>
            <a:fld id="{91251DB6-BF47-4A11-8867-D792C7893CEE}" type="datetime1">
              <a:rPr lang="en-US" sz="1200" smtClean="0">
                <a:solidFill>
                  <a:schemeClr val="bg1"/>
                </a:solidFill>
              </a:rPr>
              <a:t>8/29/2016</a:t>
            </a:fld>
            <a:endParaRPr lang="en-US" sz="1200" dirty="0">
              <a:solidFill>
                <a:schemeClr val="bg1"/>
              </a:solidFill>
            </a:endParaRPr>
          </a:p>
        </p:txBody>
      </p:sp>
      <p:sp>
        <p:nvSpPr>
          <p:cNvPr id="13" name="Footer Placeholder 12"/>
          <p:cNvSpPr>
            <a:spLocks noGrp="1"/>
          </p:cNvSpPr>
          <p:nvPr>
            <p:ph type="ftr" sz="quarter" idx="11"/>
          </p:nvPr>
        </p:nvSpPr>
        <p:spPr>
          <a:xfrm>
            <a:off x="2976390" y="6385868"/>
            <a:ext cx="6297612" cy="365125"/>
          </a:xfrm>
        </p:spPr>
        <p:txBody>
          <a:bodyPr/>
          <a:lstStyle/>
          <a:p>
            <a:r>
              <a:rPr lang="en-US" sz="1200" dirty="0" smtClean="0">
                <a:solidFill>
                  <a:schemeClr val="accent2">
                    <a:lumMod val="75000"/>
                  </a:schemeClr>
                </a:solidFill>
              </a:rPr>
              <a:t>http://www.oregon.gov; http://www.sba.gov; </a:t>
            </a:r>
            <a:endParaRPr lang="en-US" sz="1200" dirty="0">
              <a:solidFill>
                <a:schemeClr val="accent2">
                  <a:lumMod val="75000"/>
                </a:schemeClr>
              </a:solidFill>
            </a:endParaRPr>
          </a:p>
        </p:txBody>
      </p:sp>
      <p:sp>
        <p:nvSpPr>
          <p:cNvPr id="14" name="Slide Number Placeholder 13"/>
          <p:cNvSpPr>
            <a:spLocks noGrp="1"/>
          </p:cNvSpPr>
          <p:nvPr>
            <p:ph type="sldNum" sz="quarter" idx="12"/>
          </p:nvPr>
        </p:nvSpPr>
        <p:spPr>
          <a:xfrm>
            <a:off x="11231388" y="6385868"/>
            <a:ext cx="683339" cy="365125"/>
          </a:xfrm>
        </p:spPr>
        <p:txBody>
          <a:bodyPr/>
          <a:lstStyle/>
          <a:p>
            <a:fld id="{6FF9F0C5-380F-41C2-899A-BAC0F0927E16}" type="slidenum">
              <a:rPr lang="en-US" sz="1200" smtClean="0">
                <a:solidFill>
                  <a:schemeClr val="bg1"/>
                </a:solidFill>
              </a:rPr>
              <a:t>22</a:t>
            </a:fld>
            <a:endParaRPr lang="en-US" sz="1200" dirty="0">
              <a:solidFill>
                <a:schemeClr val="bg1"/>
              </a:solidFill>
            </a:endParaRPr>
          </a:p>
        </p:txBody>
      </p:sp>
    </p:spTree>
    <p:extLst>
      <p:ext uri="{BB962C8B-B14F-4D97-AF65-F5344CB8AC3E}">
        <p14:creationId xmlns:p14="http://schemas.microsoft.com/office/powerpoint/2010/main" val="2789032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0" y="1320800"/>
            <a:ext cx="4861369" cy="5537199"/>
          </a:xfrm>
        </p:spPr>
        <p:txBody>
          <a:bodyPr>
            <a:noAutofit/>
          </a:bodyPr>
          <a:lstStyle/>
          <a:p>
            <a:pPr marL="0" indent="0">
              <a:lnSpc>
                <a:spcPct val="160000"/>
              </a:lnSpc>
              <a:buNone/>
            </a:pPr>
            <a:r>
              <a:rPr lang="en-US" dirty="0" smtClean="0">
                <a:solidFill>
                  <a:schemeClr val="accent2">
                    <a:lumMod val="75000"/>
                  </a:schemeClr>
                </a:solidFill>
              </a:rPr>
              <a:t>Revenue for Union County.</a:t>
            </a:r>
          </a:p>
          <a:p>
            <a:pPr marL="0" indent="0">
              <a:lnSpc>
                <a:spcPct val="160000"/>
              </a:lnSpc>
              <a:buNone/>
            </a:pPr>
            <a:r>
              <a:rPr lang="en-US" dirty="0" smtClean="0">
                <a:solidFill>
                  <a:schemeClr val="accent2">
                    <a:lumMod val="75000"/>
                  </a:schemeClr>
                </a:solidFill>
              </a:rPr>
              <a:t>Revenue </a:t>
            </a:r>
            <a:r>
              <a:rPr lang="en-US" dirty="0">
                <a:solidFill>
                  <a:schemeClr val="accent2">
                    <a:lumMod val="75000"/>
                  </a:schemeClr>
                </a:solidFill>
              </a:rPr>
              <a:t>for </a:t>
            </a:r>
            <a:r>
              <a:rPr lang="en-US" dirty="0" smtClean="0">
                <a:solidFill>
                  <a:schemeClr val="accent2">
                    <a:lumMod val="75000"/>
                  </a:schemeClr>
                </a:solidFill>
              </a:rPr>
              <a:t>City of Union, Oregon.</a:t>
            </a:r>
          </a:p>
          <a:p>
            <a:pPr marL="0" indent="0">
              <a:lnSpc>
                <a:spcPct val="160000"/>
              </a:lnSpc>
              <a:buNone/>
            </a:pPr>
            <a:r>
              <a:rPr lang="en-US" dirty="0" smtClean="0">
                <a:solidFill>
                  <a:schemeClr val="accent2">
                    <a:lumMod val="75000"/>
                  </a:schemeClr>
                </a:solidFill>
              </a:rPr>
              <a:t>Revenue </a:t>
            </a:r>
            <a:r>
              <a:rPr lang="en-US" dirty="0">
                <a:solidFill>
                  <a:schemeClr val="accent2">
                    <a:lumMod val="75000"/>
                  </a:schemeClr>
                </a:solidFill>
              </a:rPr>
              <a:t>for Golf Course and Improved Golf </a:t>
            </a:r>
            <a:r>
              <a:rPr lang="en-US" dirty="0" smtClean="0">
                <a:solidFill>
                  <a:schemeClr val="accent2">
                    <a:lumMod val="75000"/>
                  </a:schemeClr>
                </a:solidFill>
              </a:rPr>
              <a:t>Facilities.</a:t>
            </a:r>
            <a:r>
              <a:rPr lang="en-US" dirty="0">
                <a:solidFill>
                  <a:schemeClr val="accent2">
                    <a:lumMod val="75000"/>
                  </a:schemeClr>
                </a:solidFill>
              </a:rPr>
              <a:t/>
            </a:r>
            <a:br>
              <a:rPr lang="en-US" dirty="0">
                <a:solidFill>
                  <a:schemeClr val="accent2">
                    <a:lumMod val="75000"/>
                  </a:schemeClr>
                </a:solidFill>
              </a:rPr>
            </a:br>
            <a:r>
              <a:rPr lang="en-US" dirty="0" smtClean="0">
                <a:solidFill>
                  <a:schemeClr val="accent2">
                    <a:lumMod val="75000"/>
                  </a:schemeClr>
                </a:solidFill>
              </a:rPr>
              <a:t>Expanded Golf Membership</a:t>
            </a:r>
          </a:p>
          <a:p>
            <a:pPr marL="0" indent="0">
              <a:lnSpc>
                <a:spcPct val="160000"/>
              </a:lnSpc>
              <a:buNone/>
            </a:pPr>
            <a:r>
              <a:rPr lang="en-US" dirty="0" smtClean="0">
                <a:solidFill>
                  <a:schemeClr val="accent2">
                    <a:lumMod val="75000"/>
                  </a:schemeClr>
                </a:solidFill>
              </a:rPr>
              <a:t>Tourist Destination.</a:t>
            </a:r>
            <a:r>
              <a:rPr lang="en-US" dirty="0">
                <a:solidFill>
                  <a:schemeClr val="accent2">
                    <a:lumMod val="75000"/>
                  </a:schemeClr>
                </a:solidFill>
              </a:rPr>
              <a:t/>
            </a:r>
            <a:br>
              <a:rPr lang="en-US" dirty="0">
                <a:solidFill>
                  <a:schemeClr val="accent2">
                    <a:lumMod val="75000"/>
                  </a:schemeClr>
                </a:solidFill>
              </a:rPr>
            </a:br>
            <a:r>
              <a:rPr lang="en-US" dirty="0">
                <a:solidFill>
                  <a:schemeClr val="accent2">
                    <a:lumMod val="75000"/>
                  </a:schemeClr>
                </a:solidFill>
              </a:rPr>
              <a:t>Vacation </a:t>
            </a:r>
            <a:r>
              <a:rPr lang="en-US" dirty="0" smtClean="0">
                <a:solidFill>
                  <a:schemeClr val="accent2">
                    <a:lumMod val="75000"/>
                  </a:schemeClr>
                </a:solidFill>
              </a:rPr>
              <a:t>Packages.</a:t>
            </a:r>
            <a:r>
              <a:rPr lang="en-US" dirty="0">
                <a:solidFill>
                  <a:schemeClr val="accent2">
                    <a:lumMod val="75000"/>
                  </a:schemeClr>
                </a:solidFill>
              </a:rPr>
              <a:t/>
            </a:r>
            <a:br>
              <a:rPr lang="en-US" dirty="0">
                <a:solidFill>
                  <a:schemeClr val="accent2">
                    <a:lumMod val="75000"/>
                  </a:schemeClr>
                </a:solidFill>
              </a:rPr>
            </a:br>
            <a:r>
              <a:rPr lang="en-US" dirty="0">
                <a:solidFill>
                  <a:schemeClr val="accent2">
                    <a:lumMod val="75000"/>
                  </a:schemeClr>
                </a:solidFill>
              </a:rPr>
              <a:t>Expanded Recreation </a:t>
            </a:r>
            <a:r>
              <a:rPr lang="en-US" dirty="0" smtClean="0">
                <a:solidFill>
                  <a:schemeClr val="accent2">
                    <a:lumMod val="75000"/>
                  </a:schemeClr>
                </a:solidFill>
              </a:rPr>
              <a:t>Department Programs. </a:t>
            </a:r>
            <a:r>
              <a:rPr lang="en-US" dirty="0">
                <a:solidFill>
                  <a:schemeClr val="accent2">
                    <a:lumMod val="75000"/>
                  </a:schemeClr>
                </a:solidFill>
              </a:rPr>
              <a:t/>
            </a:r>
            <a:br>
              <a:rPr lang="en-US" dirty="0">
                <a:solidFill>
                  <a:schemeClr val="accent2">
                    <a:lumMod val="75000"/>
                  </a:schemeClr>
                </a:solidFill>
              </a:rPr>
            </a:br>
            <a:r>
              <a:rPr lang="en-US" dirty="0" smtClean="0">
                <a:solidFill>
                  <a:schemeClr val="accent2">
                    <a:lumMod val="75000"/>
                  </a:schemeClr>
                </a:solidFill>
              </a:rPr>
              <a:t>County and Town Meeting </a:t>
            </a:r>
            <a:r>
              <a:rPr lang="en-US" dirty="0">
                <a:solidFill>
                  <a:schemeClr val="accent2">
                    <a:lumMod val="75000"/>
                  </a:schemeClr>
                </a:solidFill>
              </a:rPr>
              <a:t>Space</a:t>
            </a:r>
            <a:br>
              <a:rPr lang="en-US" dirty="0">
                <a:solidFill>
                  <a:schemeClr val="accent2">
                    <a:lumMod val="75000"/>
                  </a:schemeClr>
                </a:solidFill>
              </a:rPr>
            </a:br>
            <a:r>
              <a:rPr lang="en-US" dirty="0">
                <a:solidFill>
                  <a:schemeClr val="accent2">
                    <a:lumMod val="75000"/>
                  </a:schemeClr>
                </a:solidFill>
              </a:rPr>
              <a:t>Rehearsal Space </a:t>
            </a:r>
            <a:r>
              <a:rPr lang="en-US" dirty="0" smtClean="0">
                <a:solidFill>
                  <a:schemeClr val="accent2">
                    <a:lumMod val="75000"/>
                  </a:schemeClr>
                </a:solidFill>
              </a:rPr>
              <a:t> For Theater  </a:t>
            </a:r>
            <a:r>
              <a:rPr lang="en-US" dirty="0">
                <a:solidFill>
                  <a:schemeClr val="accent2">
                    <a:lumMod val="75000"/>
                  </a:schemeClr>
                </a:solidFill>
              </a:rPr>
              <a:t>or Community Band Groups</a:t>
            </a:r>
            <a:r>
              <a:rPr lang="en-US" sz="2000" dirty="0">
                <a:solidFill>
                  <a:schemeClr val="accent2">
                    <a:lumMod val="75000"/>
                  </a:schemeClr>
                </a:solidFill>
              </a:rPr>
              <a:t/>
            </a:r>
            <a:br>
              <a:rPr lang="en-US" sz="2000" dirty="0">
                <a:solidFill>
                  <a:schemeClr val="accent2">
                    <a:lumMod val="75000"/>
                  </a:schemeClr>
                </a:solidFill>
              </a:rPr>
            </a:br>
            <a:endParaRPr lang="en-US" sz="2000" dirty="0"/>
          </a:p>
        </p:txBody>
      </p:sp>
      <p:sp>
        <p:nvSpPr>
          <p:cNvPr id="8" name="Content Placeholder 7"/>
          <p:cNvSpPr>
            <a:spLocks noGrp="1"/>
          </p:cNvSpPr>
          <p:nvPr>
            <p:ph sz="half" idx="2"/>
          </p:nvPr>
        </p:nvSpPr>
        <p:spPr>
          <a:xfrm>
            <a:off x="5089969" y="1320800"/>
            <a:ext cx="4832243" cy="5537199"/>
          </a:xfrm>
        </p:spPr>
        <p:txBody>
          <a:bodyPr>
            <a:normAutofit/>
          </a:bodyPr>
          <a:lstStyle/>
          <a:p>
            <a:pPr marL="0" indent="0">
              <a:lnSpc>
                <a:spcPct val="170000"/>
              </a:lnSpc>
              <a:buNone/>
            </a:pPr>
            <a:r>
              <a:rPr lang="en-US" sz="2000" dirty="0" smtClean="0">
                <a:solidFill>
                  <a:schemeClr val="accent2">
                    <a:lumMod val="75000"/>
                  </a:schemeClr>
                </a:solidFill>
              </a:rPr>
              <a:t>School </a:t>
            </a:r>
            <a:r>
              <a:rPr lang="en-US" sz="2000" dirty="0">
                <a:solidFill>
                  <a:schemeClr val="accent2">
                    <a:lumMod val="75000"/>
                  </a:schemeClr>
                </a:solidFill>
              </a:rPr>
              <a:t>Department Space</a:t>
            </a:r>
            <a:br>
              <a:rPr lang="en-US" sz="2000" dirty="0">
                <a:solidFill>
                  <a:schemeClr val="accent2">
                    <a:lumMod val="75000"/>
                  </a:schemeClr>
                </a:solidFill>
              </a:rPr>
            </a:br>
            <a:r>
              <a:rPr lang="en-US" sz="2000" dirty="0" smtClean="0">
                <a:solidFill>
                  <a:schemeClr val="accent2">
                    <a:lumMod val="75000"/>
                  </a:schemeClr>
                </a:solidFill>
              </a:rPr>
              <a:t>Extra </a:t>
            </a:r>
            <a:r>
              <a:rPr lang="en-US" sz="2000" dirty="0">
                <a:solidFill>
                  <a:schemeClr val="accent2">
                    <a:lumMod val="75000"/>
                  </a:schemeClr>
                </a:solidFill>
              </a:rPr>
              <a:t>Meeting Space for Town Functions</a:t>
            </a:r>
            <a:br>
              <a:rPr lang="en-US" sz="2000" dirty="0">
                <a:solidFill>
                  <a:schemeClr val="accent2">
                    <a:lumMod val="75000"/>
                  </a:schemeClr>
                </a:solidFill>
              </a:rPr>
            </a:br>
            <a:r>
              <a:rPr lang="en-US" sz="2000" dirty="0" smtClean="0">
                <a:solidFill>
                  <a:schemeClr val="accent2">
                    <a:lumMod val="75000"/>
                  </a:schemeClr>
                </a:solidFill>
              </a:rPr>
              <a:t>Conference </a:t>
            </a:r>
            <a:r>
              <a:rPr lang="en-US" sz="2000" dirty="0">
                <a:solidFill>
                  <a:schemeClr val="accent2">
                    <a:lumMod val="75000"/>
                  </a:schemeClr>
                </a:solidFill>
              </a:rPr>
              <a:t>Venue</a:t>
            </a:r>
            <a:br>
              <a:rPr lang="en-US" sz="2000" dirty="0">
                <a:solidFill>
                  <a:schemeClr val="accent2">
                    <a:lumMod val="75000"/>
                  </a:schemeClr>
                </a:solidFill>
              </a:rPr>
            </a:br>
            <a:r>
              <a:rPr lang="en-US" sz="2000" dirty="0" smtClean="0">
                <a:solidFill>
                  <a:schemeClr val="accent2">
                    <a:lumMod val="75000"/>
                  </a:schemeClr>
                </a:solidFill>
              </a:rPr>
              <a:t>Specialty </a:t>
            </a:r>
            <a:r>
              <a:rPr lang="en-US" sz="2000" dirty="0">
                <a:solidFill>
                  <a:schemeClr val="accent2">
                    <a:lumMod val="75000"/>
                  </a:schemeClr>
                </a:solidFill>
              </a:rPr>
              <a:t>Groups</a:t>
            </a:r>
            <a:br>
              <a:rPr lang="en-US" sz="2000" dirty="0">
                <a:solidFill>
                  <a:schemeClr val="accent2">
                    <a:lumMod val="75000"/>
                  </a:schemeClr>
                </a:solidFill>
              </a:rPr>
            </a:br>
            <a:r>
              <a:rPr lang="en-US" sz="2000" dirty="0" smtClean="0">
                <a:solidFill>
                  <a:schemeClr val="accent2">
                    <a:lumMod val="75000"/>
                  </a:schemeClr>
                </a:solidFill>
              </a:rPr>
              <a:t>Entertainment Venue</a:t>
            </a:r>
          </a:p>
          <a:p>
            <a:pPr marL="0" indent="0">
              <a:lnSpc>
                <a:spcPct val="170000"/>
              </a:lnSpc>
              <a:buNone/>
            </a:pPr>
            <a:r>
              <a:rPr lang="en-US" sz="2000" dirty="0" smtClean="0">
                <a:solidFill>
                  <a:schemeClr val="accent2">
                    <a:lumMod val="75000"/>
                  </a:schemeClr>
                </a:solidFill>
              </a:rPr>
              <a:t>Restaurant </a:t>
            </a:r>
            <a:r>
              <a:rPr lang="en-US" sz="2000" dirty="0">
                <a:solidFill>
                  <a:schemeClr val="accent2">
                    <a:lumMod val="75000"/>
                  </a:schemeClr>
                </a:solidFill>
              </a:rPr>
              <a:t>and Catering</a:t>
            </a:r>
            <a:br>
              <a:rPr lang="en-US" sz="2000" dirty="0">
                <a:solidFill>
                  <a:schemeClr val="accent2">
                    <a:lumMod val="75000"/>
                  </a:schemeClr>
                </a:solidFill>
              </a:rPr>
            </a:br>
            <a:r>
              <a:rPr lang="en-US" sz="2000" dirty="0" smtClean="0">
                <a:solidFill>
                  <a:schemeClr val="accent2">
                    <a:lumMod val="75000"/>
                  </a:schemeClr>
                </a:solidFill>
              </a:rPr>
              <a:t>Weddings </a:t>
            </a:r>
            <a:r>
              <a:rPr lang="en-US" sz="2000" dirty="0">
                <a:solidFill>
                  <a:schemeClr val="accent2">
                    <a:lumMod val="75000"/>
                  </a:schemeClr>
                </a:solidFill>
              </a:rPr>
              <a:t>and Banquets</a:t>
            </a:r>
            <a:br>
              <a:rPr lang="en-US" sz="2000" dirty="0">
                <a:solidFill>
                  <a:schemeClr val="accent2">
                    <a:lumMod val="75000"/>
                  </a:schemeClr>
                </a:solidFill>
              </a:rPr>
            </a:br>
            <a:r>
              <a:rPr lang="en-US" sz="2000" dirty="0" smtClean="0">
                <a:solidFill>
                  <a:schemeClr val="accent2">
                    <a:lumMod val="75000"/>
                  </a:schemeClr>
                </a:solidFill>
              </a:rPr>
              <a:t>Town </a:t>
            </a:r>
            <a:r>
              <a:rPr lang="en-US" sz="2000" dirty="0">
                <a:solidFill>
                  <a:schemeClr val="accent2">
                    <a:lumMod val="75000"/>
                  </a:schemeClr>
                </a:solidFill>
              </a:rPr>
              <a:t>Swimming </a:t>
            </a:r>
            <a:r>
              <a:rPr lang="en-US" sz="2000" dirty="0" smtClean="0">
                <a:solidFill>
                  <a:schemeClr val="accent2">
                    <a:lumMod val="75000"/>
                  </a:schemeClr>
                </a:solidFill>
              </a:rPr>
              <a:t>Pool</a:t>
            </a:r>
          </a:p>
          <a:p>
            <a:pPr marL="0" indent="0">
              <a:lnSpc>
                <a:spcPct val="170000"/>
              </a:lnSpc>
              <a:buNone/>
            </a:pPr>
            <a:r>
              <a:rPr lang="en-US" sz="2000" dirty="0" smtClean="0">
                <a:solidFill>
                  <a:schemeClr val="accent2">
                    <a:lumMod val="75000"/>
                  </a:schemeClr>
                </a:solidFill>
              </a:rPr>
              <a:t>Town Spa</a:t>
            </a:r>
            <a:r>
              <a:rPr lang="en-US" sz="2000" dirty="0"/>
              <a:t/>
            </a:r>
            <a:br>
              <a:rPr lang="en-US" sz="2000" dirty="0"/>
            </a:br>
            <a:r>
              <a:rPr lang="en-US" sz="2000" dirty="0" smtClean="0">
                <a:solidFill>
                  <a:schemeClr val="accent2">
                    <a:lumMod val="75000"/>
                  </a:schemeClr>
                </a:solidFill>
              </a:rPr>
              <a:t>Poker Tournaments</a:t>
            </a:r>
            <a:endParaRPr lang="en-US" sz="2000" dirty="0">
              <a:solidFill>
                <a:schemeClr val="accent2">
                  <a:lumMod val="75000"/>
                </a:schemeClr>
              </a:solidFill>
            </a:endParaRPr>
          </a:p>
        </p:txBody>
      </p:sp>
      <p:sp>
        <p:nvSpPr>
          <p:cNvPr id="2" name="Title 1"/>
          <p:cNvSpPr>
            <a:spLocks noGrp="1"/>
          </p:cNvSpPr>
          <p:nvPr>
            <p:ph type="title"/>
          </p:nvPr>
        </p:nvSpPr>
        <p:spPr>
          <a:xfrm>
            <a:off x="0" y="0"/>
            <a:ext cx="9377464" cy="1320800"/>
          </a:xfrm>
        </p:spPr>
        <p:txBody>
          <a:bodyPr>
            <a:normAutofit fontScale="90000"/>
          </a:bodyPr>
          <a:lstStyle/>
          <a:p>
            <a:r>
              <a:rPr lang="en-US" b="1" dirty="0">
                <a:solidFill>
                  <a:schemeClr val="accent2">
                    <a:lumMod val="75000"/>
                  </a:schemeClr>
                </a:solidFill>
              </a:rPr>
              <a:t>What will be the impact on visitors and the local economy:</a:t>
            </a:r>
            <a:br>
              <a:rPr lang="en-US" b="1" dirty="0">
                <a:solidFill>
                  <a:schemeClr val="accent2">
                    <a:lumMod val="75000"/>
                  </a:schemeClr>
                </a:solidFill>
              </a:rPr>
            </a:br>
            <a:endParaRPr lang="en-US" dirty="0"/>
          </a:p>
        </p:txBody>
      </p:sp>
      <p:sp>
        <p:nvSpPr>
          <p:cNvPr id="3" name="Date Placeholder 2"/>
          <p:cNvSpPr>
            <a:spLocks noGrp="1"/>
          </p:cNvSpPr>
          <p:nvPr>
            <p:ph type="dt" sz="half" idx="10"/>
          </p:nvPr>
        </p:nvSpPr>
        <p:spPr>
          <a:xfrm>
            <a:off x="9238873" y="6406487"/>
            <a:ext cx="911939" cy="365125"/>
          </a:xfrm>
        </p:spPr>
        <p:txBody>
          <a:bodyPr/>
          <a:lstStyle/>
          <a:p>
            <a:fld id="{4CC603A9-97EA-47F2-8DD3-813D82E8846F}" type="datetime1">
              <a:rPr lang="en-US" sz="1200" smtClean="0">
                <a:solidFill>
                  <a:schemeClr val="bg1"/>
                </a:solidFill>
              </a:rPr>
              <a:t>8/29/2016</a:t>
            </a:fld>
            <a:endParaRPr lang="en-US" sz="1200" dirty="0">
              <a:solidFill>
                <a:schemeClr val="bg1"/>
              </a:solidFill>
            </a:endParaRPr>
          </a:p>
        </p:txBody>
      </p:sp>
      <p:sp>
        <p:nvSpPr>
          <p:cNvPr id="4" name="Footer Placeholder 3"/>
          <p:cNvSpPr>
            <a:spLocks noGrp="1"/>
          </p:cNvSpPr>
          <p:nvPr>
            <p:ph type="ftr" sz="quarter" idx="11"/>
          </p:nvPr>
        </p:nvSpPr>
        <p:spPr>
          <a:xfrm>
            <a:off x="430198" y="6492875"/>
            <a:ext cx="6297612" cy="365125"/>
          </a:xfrm>
        </p:spPr>
        <p:txBody>
          <a:bodyPr/>
          <a:lstStyle/>
          <a:p>
            <a:r>
              <a:rPr lang="en-US" sz="1200" dirty="0" smtClean="0">
                <a:solidFill>
                  <a:schemeClr val="accent2">
                    <a:lumMod val="75000"/>
                  </a:schemeClr>
                </a:solidFill>
              </a:rPr>
              <a:t>www.buffalocreekgolf.com; www.jamstownri.gov</a:t>
            </a:r>
            <a:endParaRPr lang="en-US" sz="1200" dirty="0">
              <a:solidFill>
                <a:schemeClr val="accent2">
                  <a:lumMod val="75000"/>
                </a:schemeClr>
              </a:solidFill>
            </a:endParaRPr>
          </a:p>
        </p:txBody>
      </p:sp>
      <p:sp>
        <p:nvSpPr>
          <p:cNvPr id="5" name="Slide Number Placeholder 4"/>
          <p:cNvSpPr>
            <a:spLocks noGrp="1"/>
          </p:cNvSpPr>
          <p:nvPr>
            <p:ph type="sldNum" sz="quarter" idx="12"/>
          </p:nvPr>
        </p:nvSpPr>
        <p:spPr>
          <a:xfrm>
            <a:off x="11210295" y="6406487"/>
            <a:ext cx="683339" cy="365125"/>
          </a:xfrm>
        </p:spPr>
        <p:txBody>
          <a:bodyPr/>
          <a:lstStyle/>
          <a:p>
            <a:fld id="{6FF9F0C5-380F-41C2-899A-BAC0F0927E16}" type="slidenum">
              <a:rPr lang="en-US" sz="1200" smtClean="0">
                <a:solidFill>
                  <a:schemeClr val="bg1"/>
                </a:solidFill>
              </a:rPr>
              <a:t>23</a:t>
            </a:fld>
            <a:endParaRPr lang="en-US" sz="1200" dirty="0">
              <a:solidFill>
                <a:schemeClr val="bg1"/>
              </a:solidFill>
            </a:endParaRPr>
          </a:p>
        </p:txBody>
      </p:sp>
    </p:spTree>
    <p:extLst>
      <p:ext uri="{BB962C8B-B14F-4D97-AF65-F5344CB8AC3E}">
        <p14:creationId xmlns:p14="http://schemas.microsoft.com/office/powerpoint/2010/main" val="16610612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9086" y="0"/>
            <a:ext cx="8596668" cy="6858000"/>
          </a:xfrm>
        </p:spPr>
        <p:txBody>
          <a:bodyPr>
            <a:noAutofit/>
          </a:bodyPr>
          <a:lstStyle/>
          <a:p>
            <a:r>
              <a:rPr lang="en-US" b="1" dirty="0" smtClean="0">
                <a:solidFill>
                  <a:schemeClr val="accent2">
                    <a:lumMod val="75000"/>
                  </a:schemeClr>
                </a:solidFill>
              </a:rPr>
              <a:t/>
            </a:r>
            <a:br>
              <a:rPr lang="en-US" b="1" dirty="0" smtClean="0">
                <a:solidFill>
                  <a:schemeClr val="accent2">
                    <a:lumMod val="75000"/>
                  </a:schemeClr>
                </a:solidFill>
              </a:rPr>
            </a:br>
            <a:endParaRPr lang="en-US" sz="2400" dirty="0">
              <a:solidFill>
                <a:schemeClr val="accent2">
                  <a:lumMod val="75000"/>
                </a:schemeClr>
              </a:solidFill>
            </a:endParaRPr>
          </a:p>
        </p:txBody>
      </p:sp>
      <p:sp>
        <p:nvSpPr>
          <p:cNvPr id="2" name="Rectangle 1"/>
          <p:cNvSpPr/>
          <p:nvPr/>
        </p:nvSpPr>
        <p:spPr>
          <a:xfrm>
            <a:off x="120549" y="0"/>
            <a:ext cx="9280583" cy="6394956"/>
          </a:xfrm>
          <a:prstGeom prst="rect">
            <a:avLst/>
          </a:prstGeom>
        </p:spPr>
        <p:txBody>
          <a:bodyPr wrap="square">
            <a:spAutoFit/>
          </a:bodyPr>
          <a:lstStyle/>
          <a:p>
            <a:pPr marL="742950" indent="-742950">
              <a:lnSpc>
                <a:spcPct val="107000"/>
              </a:lnSpc>
              <a:spcAft>
                <a:spcPts val="800"/>
              </a:spcAft>
              <a:buAutoNum type="arabicParenBoth"/>
            </a:pPr>
            <a:r>
              <a:rPr lang="en-US" sz="4000" dirty="0">
                <a:solidFill>
                  <a:schemeClr val="accent2">
                    <a:lumMod val="75000"/>
                  </a:schemeClr>
                </a:solidFill>
                <a:latin typeface="+mj-lt"/>
                <a:ea typeface="Calibri" panose="020F0502020204030204" pitchFamily="34" charset="0"/>
                <a:cs typeface="Times New Roman" panose="02020603050405020304" pitchFamily="18" charset="0"/>
              </a:rPr>
              <a:t>U</a:t>
            </a:r>
            <a:r>
              <a:rPr lang="en-US" sz="4000" dirty="0" smtClean="0">
                <a:solidFill>
                  <a:schemeClr val="accent2">
                    <a:lumMod val="75000"/>
                  </a:schemeClr>
                </a:solidFill>
                <a:latin typeface="+mj-lt"/>
                <a:ea typeface="Calibri" panose="020F0502020204030204" pitchFamily="34" charset="0"/>
                <a:cs typeface="Times New Roman" panose="02020603050405020304" pitchFamily="18" charset="0"/>
              </a:rPr>
              <a:t>pdate </a:t>
            </a:r>
            <a:r>
              <a:rPr lang="en-US" sz="4000" dirty="0">
                <a:solidFill>
                  <a:schemeClr val="accent2">
                    <a:lumMod val="75000"/>
                  </a:schemeClr>
                </a:solidFill>
                <a:latin typeface="+mj-lt"/>
                <a:ea typeface="Calibri" panose="020F0502020204030204" pitchFamily="34" charset="0"/>
                <a:cs typeface="Times New Roman" panose="02020603050405020304" pitchFamily="18" charset="0"/>
              </a:rPr>
              <a:t>the existing clubhouse </a:t>
            </a:r>
          </a:p>
          <a:p>
            <a:pPr>
              <a:lnSpc>
                <a:spcPct val="107000"/>
              </a:lnSpc>
              <a:spcAft>
                <a:spcPts val="800"/>
              </a:spcAft>
            </a:pPr>
            <a:r>
              <a:rPr lang="en-US" sz="2800" dirty="0" smtClean="0">
                <a:solidFill>
                  <a:schemeClr val="accent2">
                    <a:lumMod val="75000"/>
                  </a:schemeClr>
                </a:solidFill>
                <a:ea typeface="Calibri" panose="020F0502020204030204" pitchFamily="34" charset="0"/>
                <a:cs typeface="Times New Roman" panose="02020603050405020304" pitchFamily="18" charset="0"/>
              </a:rPr>
              <a:t>Paint: </a:t>
            </a:r>
          </a:p>
          <a:p>
            <a:pPr>
              <a:lnSpc>
                <a:spcPct val="107000"/>
              </a:lnSpc>
              <a:spcAft>
                <a:spcPts val="800"/>
              </a:spcAft>
            </a:pPr>
            <a:r>
              <a:rPr lang="en-US" sz="2000" b="1" dirty="0" smtClean="0">
                <a:solidFill>
                  <a:schemeClr val="accent2">
                    <a:lumMod val="75000"/>
                  </a:schemeClr>
                </a:solidFill>
              </a:rPr>
              <a:t>Home Interior Painting Cost</a:t>
            </a:r>
          </a:p>
          <a:p>
            <a:pPr>
              <a:lnSpc>
                <a:spcPct val="107000"/>
              </a:lnSpc>
              <a:spcAft>
                <a:spcPts val="800"/>
              </a:spcAft>
            </a:pPr>
            <a:r>
              <a:rPr lang="en-US" sz="2000" dirty="0" smtClean="0">
                <a:solidFill>
                  <a:schemeClr val="accent2">
                    <a:lumMod val="75000"/>
                  </a:schemeClr>
                </a:solidFill>
              </a:rPr>
              <a:t>Average Cost $1,804-$2,406; $4,000 Max Cost</a:t>
            </a:r>
          </a:p>
          <a:p>
            <a:pPr>
              <a:lnSpc>
                <a:spcPct val="107000"/>
              </a:lnSpc>
              <a:spcAft>
                <a:spcPts val="800"/>
              </a:spcAft>
            </a:pPr>
            <a:r>
              <a:rPr lang="en-US" sz="2000" b="1" dirty="0" smtClean="0">
                <a:solidFill>
                  <a:schemeClr val="accent2">
                    <a:lumMod val="75000"/>
                  </a:schemeClr>
                </a:solidFill>
              </a:rPr>
              <a:t>Home </a:t>
            </a:r>
            <a:r>
              <a:rPr lang="en-US" sz="2000" b="1" dirty="0">
                <a:solidFill>
                  <a:schemeClr val="accent2">
                    <a:lumMod val="75000"/>
                  </a:schemeClr>
                </a:solidFill>
              </a:rPr>
              <a:t>Exterior Painting </a:t>
            </a:r>
            <a:r>
              <a:rPr lang="en-US" sz="2000" b="1" dirty="0" smtClean="0">
                <a:solidFill>
                  <a:schemeClr val="accent2">
                    <a:lumMod val="75000"/>
                  </a:schemeClr>
                </a:solidFill>
              </a:rPr>
              <a:t>Cost</a:t>
            </a:r>
          </a:p>
          <a:p>
            <a:pPr>
              <a:lnSpc>
                <a:spcPct val="107000"/>
              </a:lnSpc>
              <a:spcAft>
                <a:spcPts val="800"/>
              </a:spcAft>
            </a:pPr>
            <a:r>
              <a:rPr lang="en-US" sz="2000" dirty="0" smtClean="0">
                <a:solidFill>
                  <a:schemeClr val="accent2">
                    <a:lumMod val="75000"/>
                  </a:schemeClr>
                </a:solidFill>
              </a:rPr>
              <a:t>134 sq. ft. $38.32-$52.69</a:t>
            </a:r>
          </a:p>
          <a:p>
            <a:pPr>
              <a:lnSpc>
                <a:spcPct val="107000"/>
              </a:lnSpc>
              <a:spcAft>
                <a:spcPts val="800"/>
              </a:spcAft>
            </a:pPr>
            <a:r>
              <a:rPr lang="en-US" sz="2000" b="1" dirty="0" smtClean="0">
                <a:solidFill>
                  <a:schemeClr val="accent2">
                    <a:lumMod val="75000"/>
                  </a:schemeClr>
                </a:solidFill>
              </a:rPr>
              <a:t>Home </a:t>
            </a:r>
            <a:r>
              <a:rPr lang="en-US" sz="2000" b="1" dirty="0">
                <a:solidFill>
                  <a:schemeClr val="accent2">
                    <a:lumMod val="75000"/>
                  </a:schemeClr>
                </a:solidFill>
              </a:rPr>
              <a:t>Exterior Painting Labor </a:t>
            </a:r>
            <a:r>
              <a:rPr lang="en-US" sz="2000" b="1" dirty="0" smtClean="0">
                <a:solidFill>
                  <a:schemeClr val="accent2">
                    <a:lumMod val="75000"/>
                  </a:schemeClr>
                </a:solidFill>
              </a:rPr>
              <a:t>– Basic</a:t>
            </a:r>
          </a:p>
          <a:p>
            <a:pPr>
              <a:lnSpc>
                <a:spcPct val="107000"/>
              </a:lnSpc>
              <a:spcAft>
                <a:spcPts val="800"/>
              </a:spcAft>
            </a:pPr>
            <a:r>
              <a:rPr lang="en-US" sz="2000" dirty="0" smtClean="0">
                <a:solidFill>
                  <a:schemeClr val="accent2">
                    <a:lumMod val="75000"/>
                  </a:schemeClr>
                </a:solidFill>
              </a:rPr>
              <a:t>134sq. Ft. 3.2 hrs. $99.36-$281.07</a:t>
            </a:r>
          </a:p>
          <a:p>
            <a:pPr>
              <a:lnSpc>
                <a:spcPct val="107000"/>
              </a:lnSpc>
              <a:spcAft>
                <a:spcPts val="800"/>
              </a:spcAft>
            </a:pPr>
            <a:r>
              <a:rPr lang="en-US" sz="2000" b="1" dirty="0" smtClean="0">
                <a:solidFill>
                  <a:schemeClr val="accent2">
                    <a:lumMod val="75000"/>
                  </a:schemeClr>
                </a:solidFill>
              </a:rPr>
              <a:t>Home </a:t>
            </a:r>
            <a:r>
              <a:rPr lang="en-US" sz="2000" b="1" dirty="0">
                <a:solidFill>
                  <a:schemeClr val="accent2">
                    <a:lumMod val="75000"/>
                  </a:schemeClr>
                </a:solidFill>
              </a:rPr>
              <a:t>Exterior Painting Materials and Supplies</a:t>
            </a:r>
            <a:br>
              <a:rPr lang="en-US" sz="2000" b="1" dirty="0">
                <a:solidFill>
                  <a:schemeClr val="accent2">
                    <a:lumMod val="75000"/>
                  </a:schemeClr>
                </a:solidFill>
              </a:rPr>
            </a:br>
            <a:r>
              <a:rPr lang="en-US" sz="2000" dirty="0" smtClean="0">
                <a:solidFill>
                  <a:schemeClr val="accent2">
                    <a:lumMod val="75000"/>
                  </a:schemeClr>
                </a:solidFill>
              </a:rPr>
              <a:t>125 sq. ft. $25-$40</a:t>
            </a:r>
          </a:p>
          <a:p>
            <a:pPr>
              <a:lnSpc>
                <a:spcPct val="107000"/>
              </a:lnSpc>
              <a:spcAft>
                <a:spcPts val="800"/>
              </a:spcAft>
            </a:pPr>
            <a:r>
              <a:rPr lang="en-US" sz="2000" b="1" dirty="0" smtClean="0">
                <a:solidFill>
                  <a:schemeClr val="accent2">
                    <a:lumMod val="75000"/>
                  </a:schemeClr>
                </a:solidFill>
                <a:ea typeface="Calibri" panose="020F0502020204030204" pitchFamily="34" charset="0"/>
                <a:cs typeface="Times New Roman" panose="02020603050405020304" pitchFamily="18" charset="0"/>
              </a:rPr>
              <a:t>Total Costs:</a:t>
            </a:r>
          </a:p>
          <a:p>
            <a:pPr>
              <a:lnSpc>
                <a:spcPct val="107000"/>
              </a:lnSpc>
              <a:spcAft>
                <a:spcPts val="800"/>
              </a:spcAft>
            </a:pPr>
            <a:r>
              <a:rPr lang="en-US" sz="2000" dirty="0" smtClean="0">
                <a:solidFill>
                  <a:schemeClr val="accent2">
                    <a:lumMod val="75000"/>
                  </a:schemeClr>
                </a:solidFill>
                <a:ea typeface="Calibri" panose="020F0502020204030204" pitchFamily="34" charset="0"/>
                <a:cs typeface="Times New Roman" panose="02020603050405020304" pitchFamily="18" charset="0"/>
              </a:rPr>
              <a:t>125 sq. ft. $162.38-$373.70</a:t>
            </a:r>
          </a:p>
          <a:p>
            <a:pPr>
              <a:lnSpc>
                <a:spcPct val="107000"/>
              </a:lnSpc>
              <a:spcAft>
                <a:spcPts val="800"/>
              </a:spcAft>
            </a:pPr>
            <a:r>
              <a:rPr lang="en-US" sz="2000" b="1" dirty="0" smtClean="0">
                <a:solidFill>
                  <a:schemeClr val="accent2">
                    <a:lumMod val="75000"/>
                  </a:schemeClr>
                </a:solidFill>
                <a:ea typeface="Calibri" panose="020F0502020204030204" pitchFamily="34" charset="0"/>
                <a:cs typeface="Times New Roman" panose="02020603050405020304" pitchFamily="18" charset="0"/>
              </a:rPr>
              <a:t>Cost for Exterior Paint: </a:t>
            </a:r>
            <a:r>
              <a:rPr lang="en-US" sz="2000" dirty="0" smtClean="0">
                <a:solidFill>
                  <a:schemeClr val="accent2">
                    <a:lumMod val="75000"/>
                  </a:schemeClr>
                </a:solidFill>
                <a:ea typeface="Calibri" panose="020F0502020204030204" pitchFamily="34" charset="0"/>
                <a:cs typeface="Times New Roman" panose="02020603050405020304" pitchFamily="18" charset="0"/>
              </a:rPr>
              <a:t>$2,437- $5,000 Max.</a:t>
            </a:r>
          </a:p>
          <a:p>
            <a:pPr>
              <a:lnSpc>
                <a:spcPct val="107000"/>
              </a:lnSpc>
              <a:spcAft>
                <a:spcPts val="800"/>
              </a:spcAft>
            </a:pPr>
            <a:r>
              <a:rPr lang="en-US" sz="2000" b="1" dirty="0" smtClean="0">
                <a:solidFill>
                  <a:schemeClr val="accent2">
                    <a:lumMod val="75000"/>
                  </a:schemeClr>
                </a:solidFill>
                <a:ea typeface="Calibri" panose="020F0502020204030204" pitchFamily="34" charset="0"/>
                <a:cs typeface="Times New Roman" panose="02020603050405020304" pitchFamily="18" charset="0"/>
              </a:rPr>
              <a:t>Average Cost: </a:t>
            </a:r>
            <a:r>
              <a:rPr lang="en-US" sz="2000" dirty="0" smtClean="0">
                <a:solidFill>
                  <a:schemeClr val="accent2">
                    <a:lumMod val="75000"/>
                  </a:schemeClr>
                </a:solidFill>
                <a:ea typeface="Calibri" panose="020F0502020204030204" pitchFamily="34" charset="0"/>
                <a:cs typeface="Times New Roman" panose="02020603050405020304" pitchFamily="18" charset="0"/>
              </a:rPr>
              <a:t>$2,943-$3971</a:t>
            </a:r>
            <a:endParaRPr lang="en-US" sz="2000" dirty="0">
              <a:solidFill>
                <a:schemeClr val="accent2">
                  <a:lumMod val="75000"/>
                </a:schemeClr>
              </a:solidFill>
              <a:ea typeface="Calibri" panose="020F0502020204030204" pitchFamily="34" charset="0"/>
              <a:cs typeface="Times New Roman" panose="02020603050405020304" pitchFamily="18" charset="0"/>
            </a:endParaRPr>
          </a:p>
        </p:txBody>
      </p:sp>
      <p:sp>
        <p:nvSpPr>
          <p:cNvPr id="4" name="Date Placeholder 3"/>
          <p:cNvSpPr>
            <a:spLocks noGrp="1"/>
          </p:cNvSpPr>
          <p:nvPr>
            <p:ph type="dt" sz="half" idx="10"/>
          </p:nvPr>
        </p:nvSpPr>
        <p:spPr>
          <a:xfrm>
            <a:off x="9202852" y="6394956"/>
            <a:ext cx="911939" cy="365125"/>
          </a:xfrm>
        </p:spPr>
        <p:txBody>
          <a:bodyPr/>
          <a:lstStyle/>
          <a:p>
            <a:fld id="{9B06FAD3-E14A-4AC4-B220-7A2A2253BEBC}"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120549" y="6449681"/>
            <a:ext cx="9280583" cy="408319"/>
          </a:xfrm>
        </p:spPr>
        <p:txBody>
          <a:bodyPr/>
          <a:lstStyle/>
          <a:p>
            <a:r>
              <a:rPr lang="en-US" sz="1200" dirty="0" smtClean="0">
                <a:solidFill>
                  <a:schemeClr val="accent2">
                    <a:lumMod val="75000"/>
                  </a:schemeClr>
                </a:solidFill>
              </a:rPr>
              <a:t>http://www.homewyse.com/paint; http://improvenet.com/paint</a:t>
            </a:r>
            <a:endParaRPr lang="en-US" sz="1200" dirty="0">
              <a:solidFill>
                <a:schemeClr val="accent2">
                  <a:lumMod val="75000"/>
                </a:schemeClr>
              </a:solidFill>
            </a:endParaRPr>
          </a:p>
        </p:txBody>
      </p:sp>
      <p:sp>
        <p:nvSpPr>
          <p:cNvPr id="6" name="Slide Number Placeholder 5"/>
          <p:cNvSpPr>
            <a:spLocks noGrp="1"/>
          </p:cNvSpPr>
          <p:nvPr>
            <p:ph type="sldNum" sz="quarter" idx="12"/>
          </p:nvPr>
        </p:nvSpPr>
        <p:spPr>
          <a:xfrm>
            <a:off x="11062015" y="6406487"/>
            <a:ext cx="683339" cy="365125"/>
          </a:xfrm>
        </p:spPr>
        <p:txBody>
          <a:bodyPr/>
          <a:lstStyle/>
          <a:p>
            <a:fld id="{D57F1E4F-1CFF-5643-939E-217C01CDF565}" type="slidenum">
              <a:rPr lang="en-US" sz="1200" smtClean="0">
                <a:solidFill>
                  <a:schemeClr val="bg1"/>
                </a:solidFill>
              </a:rPr>
              <a:pPr/>
              <a:t>24</a:t>
            </a:fld>
            <a:endParaRPr lang="en-US" sz="1200" dirty="0">
              <a:solidFill>
                <a:schemeClr val="bg1"/>
              </a:solidFill>
            </a:endParaRPr>
          </a:p>
        </p:txBody>
      </p:sp>
    </p:spTree>
    <p:extLst>
      <p:ext uri="{BB962C8B-B14F-4D97-AF65-F5344CB8AC3E}">
        <p14:creationId xmlns:p14="http://schemas.microsoft.com/office/powerpoint/2010/main" val="41717218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9086" y="0"/>
            <a:ext cx="8596668" cy="6858000"/>
          </a:xfrm>
        </p:spPr>
        <p:txBody>
          <a:bodyPr>
            <a:noAutofit/>
          </a:bodyPr>
          <a:lstStyle/>
          <a:p>
            <a:r>
              <a:rPr lang="en-US" b="1" dirty="0" smtClean="0">
                <a:solidFill>
                  <a:schemeClr val="accent2">
                    <a:lumMod val="75000"/>
                  </a:schemeClr>
                </a:solidFill>
              </a:rPr>
              <a:t/>
            </a:r>
            <a:br>
              <a:rPr lang="en-US" b="1" dirty="0" smtClean="0">
                <a:solidFill>
                  <a:schemeClr val="accent2">
                    <a:lumMod val="75000"/>
                  </a:schemeClr>
                </a:solidFill>
              </a:rPr>
            </a:br>
            <a:endParaRPr lang="en-US" sz="2400" dirty="0">
              <a:solidFill>
                <a:schemeClr val="accent2">
                  <a:lumMod val="75000"/>
                </a:schemeClr>
              </a:solidFill>
            </a:endParaRPr>
          </a:p>
        </p:txBody>
      </p:sp>
      <p:sp>
        <p:nvSpPr>
          <p:cNvPr id="2" name="Rectangle 1"/>
          <p:cNvSpPr/>
          <p:nvPr/>
        </p:nvSpPr>
        <p:spPr>
          <a:xfrm>
            <a:off x="120549" y="0"/>
            <a:ext cx="9280583" cy="7753918"/>
          </a:xfrm>
          <a:prstGeom prst="rect">
            <a:avLst/>
          </a:prstGeom>
        </p:spPr>
        <p:txBody>
          <a:bodyPr wrap="square">
            <a:spAutoFit/>
          </a:bodyPr>
          <a:lstStyle/>
          <a:p>
            <a:pPr marL="742950" indent="-742950">
              <a:lnSpc>
                <a:spcPct val="107000"/>
              </a:lnSpc>
              <a:spcAft>
                <a:spcPts val="800"/>
              </a:spcAft>
              <a:buAutoNum type="arabicParenBoth"/>
            </a:pPr>
            <a:r>
              <a:rPr lang="en-US" sz="4000" dirty="0">
                <a:solidFill>
                  <a:schemeClr val="accent2">
                    <a:lumMod val="75000"/>
                  </a:schemeClr>
                </a:solidFill>
                <a:latin typeface="+mj-lt"/>
                <a:ea typeface="Calibri" panose="020F0502020204030204" pitchFamily="34" charset="0"/>
                <a:cs typeface="Times New Roman" panose="02020603050405020304" pitchFamily="18" charset="0"/>
              </a:rPr>
              <a:t>U</a:t>
            </a:r>
            <a:r>
              <a:rPr lang="en-US" sz="4000" dirty="0" smtClean="0">
                <a:solidFill>
                  <a:schemeClr val="accent2">
                    <a:lumMod val="75000"/>
                  </a:schemeClr>
                </a:solidFill>
                <a:latin typeface="+mj-lt"/>
                <a:ea typeface="Calibri" panose="020F0502020204030204" pitchFamily="34" charset="0"/>
                <a:cs typeface="Times New Roman" panose="02020603050405020304" pitchFamily="18" charset="0"/>
              </a:rPr>
              <a:t>pdate </a:t>
            </a:r>
            <a:r>
              <a:rPr lang="en-US" sz="4000" dirty="0">
                <a:solidFill>
                  <a:schemeClr val="accent2">
                    <a:lumMod val="75000"/>
                  </a:schemeClr>
                </a:solidFill>
                <a:latin typeface="+mj-lt"/>
                <a:ea typeface="Calibri" panose="020F0502020204030204" pitchFamily="34" charset="0"/>
                <a:cs typeface="Times New Roman" panose="02020603050405020304" pitchFamily="18" charset="0"/>
              </a:rPr>
              <a:t>the existing clubhouse </a:t>
            </a:r>
          </a:p>
          <a:p>
            <a:pPr>
              <a:lnSpc>
                <a:spcPct val="107000"/>
              </a:lnSpc>
              <a:spcAft>
                <a:spcPts val="800"/>
              </a:spcAft>
            </a:pPr>
            <a:r>
              <a:rPr lang="en-US" sz="2800" dirty="0" smtClean="0">
                <a:solidFill>
                  <a:schemeClr val="accent2">
                    <a:lumMod val="75000"/>
                  </a:schemeClr>
                </a:solidFill>
                <a:ea typeface="Calibri" panose="020F0502020204030204" pitchFamily="34" charset="0"/>
                <a:cs typeface="Times New Roman" panose="02020603050405020304" pitchFamily="18" charset="0"/>
              </a:rPr>
              <a:t>Carpet: </a:t>
            </a:r>
          </a:p>
          <a:p>
            <a:pPr>
              <a:lnSpc>
                <a:spcPct val="107000"/>
              </a:lnSpc>
              <a:spcAft>
                <a:spcPts val="800"/>
              </a:spcAft>
            </a:pPr>
            <a:r>
              <a:rPr lang="en-US" sz="2000" b="1" dirty="0" smtClean="0">
                <a:solidFill>
                  <a:schemeClr val="accent2">
                    <a:lumMod val="75000"/>
                  </a:schemeClr>
                </a:solidFill>
              </a:rPr>
              <a:t>Carpet Cost:</a:t>
            </a:r>
            <a:br>
              <a:rPr lang="en-US" sz="2000" b="1" dirty="0" smtClean="0">
                <a:solidFill>
                  <a:schemeClr val="accent2">
                    <a:lumMod val="75000"/>
                  </a:schemeClr>
                </a:solidFill>
              </a:rPr>
            </a:br>
            <a:r>
              <a:rPr lang="en-US" sz="2000" dirty="0" smtClean="0">
                <a:solidFill>
                  <a:schemeClr val="accent2">
                    <a:lumMod val="75000"/>
                  </a:schemeClr>
                </a:solidFill>
              </a:rPr>
              <a:t>268 sq. ft. $528.88-$696.45</a:t>
            </a:r>
          </a:p>
          <a:p>
            <a:pPr>
              <a:lnSpc>
                <a:spcPct val="107000"/>
              </a:lnSpc>
              <a:spcAft>
                <a:spcPts val="800"/>
              </a:spcAft>
            </a:pPr>
            <a:r>
              <a:rPr lang="en-US" sz="2000" b="1" dirty="0" smtClean="0">
                <a:solidFill>
                  <a:schemeClr val="accent2">
                    <a:lumMod val="75000"/>
                  </a:schemeClr>
                </a:solidFill>
              </a:rPr>
              <a:t>Carpet Labor – Basic:</a:t>
            </a:r>
            <a:br>
              <a:rPr lang="en-US" sz="2000" b="1" dirty="0" smtClean="0">
                <a:solidFill>
                  <a:schemeClr val="accent2">
                    <a:lumMod val="75000"/>
                  </a:schemeClr>
                </a:solidFill>
              </a:rPr>
            </a:br>
            <a:r>
              <a:rPr lang="en-US" sz="2000" dirty="0" smtClean="0">
                <a:solidFill>
                  <a:schemeClr val="accent2">
                    <a:lumMod val="75000"/>
                  </a:schemeClr>
                </a:solidFill>
              </a:rPr>
              <a:t>4.8 hr. $285.17-$496.87</a:t>
            </a:r>
          </a:p>
          <a:p>
            <a:pPr>
              <a:lnSpc>
                <a:spcPct val="107000"/>
              </a:lnSpc>
              <a:spcAft>
                <a:spcPts val="800"/>
              </a:spcAft>
            </a:pPr>
            <a:r>
              <a:rPr lang="en-US" sz="2000" b="1" dirty="0" smtClean="0">
                <a:solidFill>
                  <a:schemeClr val="accent2">
                    <a:lumMod val="75000"/>
                  </a:schemeClr>
                </a:solidFill>
              </a:rPr>
              <a:t>Carpet Materials and Supplies:</a:t>
            </a:r>
            <a:br>
              <a:rPr lang="en-US" sz="2000" b="1" dirty="0" smtClean="0">
                <a:solidFill>
                  <a:schemeClr val="accent2">
                    <a:lumMod val="75000"/>
                  </a:schemeClr>
                </a:solidFill>
              </a:rPr>
            </a:br>
            <a:r>
              <a:rPr lang="en-US" sz="2000" dirty="0" smtClean="0">
                <a:solidFill>
                  <a:schemeClr val="accent2">
                    <a:lumMod val="75000"/>
                  </a:schemeClr>
                </a:solidFill>
              </a:rPr>
              <a:t>250 sq. ft. $127.57-$145.13</a:t>
            </a:r>
          </a:p>
          <a:p>
            <a:pPr>
              <a:lnSpc>
                <a:spcPct val="107000"/>
              </a:lnSpc>
              <a:spcAft>
                <a:spcPts val="800"/>
              </a:spcAft>
            </a:pPr>
            <a:r>
              <a:rPr lang="en-US" sz="2000" b="1" dirty="0" smtClean="0">
                <a:solidFill>
                  <a:schemeClr val="accent2">
                    <a:lumMod val="75000"/>
                  </a:schemeClr>
                </a:solidFill>
              </a:rPr>
              <a:t>Carpet Equipment Allowance:</a:t>
            </a:r>
          </a:p>
          <a:p>
            <a:pPr>
              <a:lnSpc>
                <a:spcPct val="107000"/>
              </a:lnSpc>
              <a:spcAft>
                <a:spcPts val="800"/>
              </a:spcAft>
            </a:pPr>
            <a:r>
              <a:rPr lang="en-US" sz="2000" dirty="0" smtClean="0">
                <a:solidFill>
                  <a:schemeClr val="accent2">
                    <a:lumMod val="75000"/>
                  </a:schemeClr>
                </a:solidFill>
              </a:rPr>
              <a:t>$28.50-$40.50 </a:t>
            </a:r>
            <a:r>
              <a:rPr lang="en-US" sz="2000" b="1" dirty="0" smtClean="0">
                <a:solidFill>
                  <a:schemeClr val="accent2">
                    <a:lumMod val="75000"/>
                  </a:schemeClr>
                </a:solidFill>
              </a:rPr>
              <a:t>Total cost 250 sq. ft</a:t>
            </a:r>
            <a:r>
              <a:rPr lang="en-US" sz="2000" b="1" dirty="0">
                <a:solidFill>
                  <a:schemeClr val="accent2">
                    <a:lumMod val="75000"/>
                  </a:schemeClr>
                </a:solidFill>
              </a:rPr>
              <a:t>.</a:t>
            </a:r>
            <a:r>
              <a:rPr lang="en-US" sz="2000" b="1" dirty="0" smtClean="0">
                <a:solidFill>
                  <a:schemeClr val="accent2">
                    <a:lumMod val="75000"/>
                  </a:schemeClr>
                </a:solidFill>
              </a:rPr>
              <a:t> </a:t>
            </a:r>
            <a:r>
              <a:rPr lang="en-US" sz="2000" dirty="0" smtClean="0">
                <a:solidFill>
                  <a:schemeClr val="accent2">
                    <a:lumMod val="75000"/>
                  </a:schemeClr>
                </a:solidFill>
              </a:rPr>
              <a:t>$970.12-$1,378.94</a:t>
            </a:r>
          </a:p>
          <a:p>
            <a:pPr>
              <a:lnSpc>
                <a:spcPct val="107000"/>
              </a:lnSpc>
              <a:spcAft>
                <a:spcPts val="800"/>
              </a:spcAft>
            </a:pPr>
            <a:r>
              <a:rPr lang="en-US" sz="2000" b="1" dirty="0" smtClean="0">
                <a:solidFill>
                  <a:schemeClr val="accent2">
                    <a:lumMod val="75000"/>
                  </a:schemeClr>
                </a:solidFill>
              </a:rPr>
              <a:t>Average per sq. ft</a:t>
            </a:r>
            <a:r>
              <a:rPr lang="en-US" sz="2000" dirty="0" smtClean="0">
                <a:solidFill>
                  <a:schemeClr val="accent2">
                    <a:lumMod val="75000"/>
                  </a:schemeClr>
                </a:solidFill>
              </a:rPr>
              <a:t>. $3.88-$5.52</a:t>
            </a:r>
          </a:p>
          <a:p>
            <a:pPr>
              <a:lnSpc>
                <a:spcPct val="107000"/>
              </a:lnSpc>
              <a:spcAft>
                <a:spcPts val="800"/>
              </a:spcAft>
            </a:pPr>
            <a:r>
              <a:rPr lang="en-US" sz="2000" b="1" dirty="0" smtClean="0">
                <a:solidFill>
                  <a:schemeClr val="accent2">
                    <a:lumMod val="75000"/>
                  </a:schemeClr>
                </a:solidFill>
              </a:rPr>
              <a:t>Average Total Costs: $746--$2,311</a:t>
            </a:r>
            <a:r>
              <a:rPr lang="en-US" sz="2000" dirty="0" smtClean="0">
                <a:solidFill>
                  <a:schemeClr val="accent2">
                    <a:lumMod val="75000"/>
                  </a:schemeClr>
                </a:solidFill>
              </a:rPr>
              <a:t>; </a:t>
            </a:r>
            <a:r>
              <a:rPr lang="en-US" sz="2000" b="1" dirty="0" smtClean="0">
                <a:solidFill>
                  <a:schemeClr val="accent2">
                    <a:lumMod val="75000"/>
                  </a:schemeClr>
                </a:solidFill>
              </a:rPr>
              <a:t>$4,000</a:t>
            </a:r>
            <a:r>
              <a:rPr lang="en-US" sz="2000" dirty="0" smtClean="0">
                <a:solidFill>
                  <a:schemeClr val="accent2">
                    <a:lumMod val="75000"/>
                  </a:schemeClr>
                </a:solidFill>
              </a:rPr>
              <a:t>. Max.</a:t>
            </a:r>
            <a:endParaRPr lang="en-US" sz="2000" dirty="0">
              <a:solidFill>
                <a:schemeClr val="accent2">
                  <a:lumMod val="75000"/>
                </a:schemeClr>
              </a:solidFill>
            </a:endParaRPr>
          </a:p>
          <a:p>
            <a:pPr lvl="0"/>
            <a:r>
              <a:rPr lang="en-US" sz="2000" b="1" dirty="0" smtClean="0">
                <a:solidFill>
                  <a:schemeClr val="accent2">
                    <a:lumMod val="75000"/>
                  </a:schemeClr>
                </a:solidFill>
              </a:rPr>
              <a:t>Cost </a:t>
            </a:r>
            <a:r>
              <a:rPr lang="en-US" sz="2000" b="1" dirty="0">
                <a:solidFill>
                  <a:schemeClr val="accent2">
                    <a:lumMod val="75000"/>
                  </a:schemeClr>
                </a:solidFill>
              </a:rPr>
              <a:t>of carpeting: </a:t>
            </a:r>
            <a:r>
              <a:rPr lang="en-US" sz="2000" dirty="0">
                <a:solidFill>
                  <a:schemeClr val="accent2">
                    <a:lumMod val="75000"/>
                  </a:schemeClr>
                </a:solidFill>
              </a:rPr>
              <a:t>$1-$11 per square </a:t>
            </a:r>
            <a:r>
              <a:rPr lang="en-US" sz="2000" dirty="0" smtClean="0">
                <a:solidFill>
                  <a:schemeClr val="accent2">
                    <a:lumMod val="75000"/>
                  </a:schemeClr>
                </a:solidFill>
              </a:rPr>
              <a:t>foot; Cost </a:t>
            </a:r>
            <a:r>
              <a:rPr lang="en-US" sz="2000" dirty="0">
                <a:solidFill>
                  <a:schemeClr val="accent2">
                    <a:lumMod val="75000"/>
                  </a:schemeClr>
                </a:solidFill>
              </a:rPr>
              <a:t>of padding (if not included in the carpet or labor cost): $0.30-$0.60 per </a:t>
            </a:r>
            <a:r>
              <a:rPr lang="en-US" sz="2000" dirty="0" smtClean="0">
                <a:solidFill>
                  <a:schemeClr val="accent2">
                    <a:lumMod val="75000"/>
                  </a:schemeClr>
                </a:solidFill>
              </a:rPr>
              <a:t>square foot; Cost </a:t>
            </a:r>
            <a:r>
              <a:rPr lang="en-US" sz="2000" dirty="0">
                <a:solidFill>
                  <a:schemeClr val="accent2">
                    <a:lumMod val="75000"/>
                  </a:schemeClr>
                </a:solidFill>
              </a:rPr>
              <a:t>of labor: $0.50-$1 per square </a:t>
            </a:r>
            <a:r>
              <a:rPr lang="en-US" sz="2000" dirty="0" smtClean="0">
                <a:solidFill>
                  <a:schemeClr val="accent2">
                    <a:lumMod val="75000"/>
                  </a:schemeClr>
                </a:solidFill>
              </a:rPr>
              <a:t>foot; Cost </a:t>
            </a:r>
            <a:r>
              <a:rPr lang="en-US" sz="2000" dirty="0">
                <a:solidFill>
                  <a:schemeClr val="accent2">
                    <a:lumMod val="75000"/>
                  </a:schemeClr>
                </a:solidFill>
              </a:rPr>
              <a:t>of labor add-ons (furniture removal, Berber carpet, special cuts, hauling </a:t>
            </a:r>
            <a:r>
              <a:rPr lang="en-US" sz="2000" dirty="0" smtClean="0">
                <a:solidFill>
                  <a:schemeClr val="accent2">
                    <a:lumMod val="75000"/>
                  </a:schemeClr>
                </a:solidFill>
              </a:rPr>
              <a:t>away</a:t>
            </a:r>
            <a:r>
              <a:rPr lang="en-US" sz="2000" dirty="0">
                <a:solidFill>
                  <a:schemeClr val="accent2">
                    <a:lumMod val="75000"/>
                  </a:schemeClr>
                </a:solidFill>
              </a:rPr>
              <a:t>, etc.): $0.50-$2 per square foot</a:t>
            </a:r>
          </a:p>
          <a:p>
            <a:pPr>
              <a:lnSpc>
                <a:spcPct val="107000"/>
              </a:lnSpc>
              <a:spcAft>
                <a:spcPts val="800"/>
              </a:spcAft>
            </a:pPr>
            <a:endParaRPr lang="en-US" dirty="0">
              <a:solidFill>
                <a:schemeClr val="accent2">
                  <a:lumMod val="75000"/>
                </a:schemeClr>
              </a:solidFill>
              <a:latin typeface="+mj-lt"/>
              <a:ea typeface="Calibri" panose="020F0502020204030204" pitchFamily="34" charset="0"/>
              <a:cs typeface="Times New Roman" panose="02020603050405020304" pitchFamily="18" charset="0"/>
            </a:endParaRPr>
          </a:p>
          <a:p>
            <a:pPr>
              <a:lnSpc>
                <a:spcPct val="107000"/>
              </a:lnSpc>
              <a:spcAft>
                <a:spcPts val="800"/>
              </a:spcAft>
            </a:pPr>
            <a:endParaRPr lang="en-US" dirty="0" smtClean="0">
              <a:solidFill>
                <a:schemeClr val="accent2">
                  <a:lumMod val="75000"/>
                </a:schemeClr>
              </a:solidFill>
              <a:latin typeface="+mj-lt"/>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accent2">
                  <a:lumMod val="75000"/>
                </a:schemeClr>
              </a:solidFill>
              <a:latin typeface="+mj-lt"/>
              <a:ea typeface="Calibri" panose="020F0502020204030204" pitchFamily="34" charset="0"/>
              <a:cs typeface="Times New Roman" panose="02020603050405020304" pitchFamily="18" charset="0"/>
            </a:endParaRPr>
          </a:p>
        </p:txBody>
      </p:sp>
      <p:sp>
        <p:nvSpPr>
          <p:cNvPr id="4" name="Date Placeholder 3"/>
          <p:cNvSpPr>
            <a:spLocks noGrp="1"/>
          </p:cNvSpPr>
          <p:nvPr>
            <p:ph type="dt" sz="half" idx="10"/>
          </p:nvPr>
        </p:nvSpPr>
        <p:spPr>
          <a:xfrm>
            <a:off x="9113699" y="6310312"/>
            <a:ext cx="911939" cy="365125"/>
          </a:xfrm>
        </p:spPr>
        <p:txBody>
          <a:bodyPr/>
          <a:lstStyle/>
          <a:p>
            <a:fld id="{1272D5D6-DF48-4036-A474-D2BD8B57A7DE}"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289086" y="6492875"/>
            <a:ext cx="9112046" cy="365125"/>
          </a:xfrm>
        </p:spPr>
        <p:txBody>
          <a:bodyPr/>
          <a:lstStyle/>
          <a:p>
            <a:r>
              <a:rPr lang="pt-BR" sz="1200" dirty="0" smtClean="0">
                <a:solidFill>
                  <a:schemeClr val="accent2">
                    <a:lumMod val="75000"/>
                  </a:schemeClr>
                </a:solidFill>
              </a:rPr>
              <a:t>http://www. homewyse.com/carpet; http://homeadvisor.com/carpet</a:t>
            </a:r>
            <a:endParaRPr lang="en-US" sz="1200" dirty="0">
              <a:solidFill>
                <a:schemeClr val="accent2">
                  <a:lumMod val="75000"/>
                </a:schemeClr>
              </a:solidFill>
            </a:endParaRPr>
          </a:p>
        </p:txBody>
      </p:sp>
      <p:sp>
        <p:nvSpPr>
          <p:cNvPr id="6" name="Slide Number Placeholder 5"/>
          <p:cNvSpPr>
            <a:spLocks noGrp="1"/>
          </p:cNvSpPr>
          <p:nvPr>
            <p:ph type="sldNum" sz="quarter" idx="12"/>
          </p:nvPr>
        </p:nvSpPr>
        <p:spPr>
          <a:xfrm>
            <a:off x="11136155" y="6310312"/>
            <a:ext cx="683339" cy="365125"/>
          </a:xfrm>
        </p:spPr>
        <p:txBody>
          <a:bodyPr/>
          <a:lstStyle/>
          <a:p>
            <a:fld id="{D57F1E4F-1CFF-5643-939E-217C01CDF565}" type="slidenum">
              <a:rPr lang="en-US" sz="1200" smtClean="0">
                <a:solidFill>
                  <a:schemeClr val="bg1"/>
                </a:solidFill>
              </a:rPr>
              <a:pPr/>
              <a:t>25</a:t>
            </a:fld>
            <a:endParaRPr lang="en-US" sz="1200" dirty="0">
              <a:solidFill>
                <a:schemeClr val="bg1"/>
              </a:solidFill>
            </a:endParaRPr>
          </a:p>
        </p:txBody>
      </p:sp>
    </p:spTree>
    <p:extLst>
      <p:ext uri="{BB962C8B-B14F-4D97-AF65-F5344CB8AC3E}">
        <p14:creationId xmlns:p14="http://schemas.microsoft.com/office/powerpoint/2010/main" val="16112329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9086" y="0"/>
            <a:ext cx="8596668" cy="6858000"/>
          </a:xfrm>
        </p:spPr>
        <p:txBody>
          <a:bodyPr>
            <a:noAutofit/>
          </a:bodyPr>
          <a:lstStyle/>
          <a:p>
            <a:r>
              <a:rPr lang="en-US" b="1" dirty="0" smtClean="0">
                <a:solidFill>
                  <a:schemeClr val="accent2">
                    <a:lumMod val="75000"/>
                  </a:schemeClr>
                </a:solidFill>
              </a:rPr>
              <a:t/>
            </a:r>
            <a:br>
              <a:rPr lang="en-US" b="1" dirty="0" smtClean="0">
                <a:solidFill>
                  <a:schemeClr val="accent2">
                    <a:lumMod val="75000"/>
                  </a:schemeClr>
                </a:solidFill>
              </a:rPr>
            </a:br>
            <a:endParaRPr lang="en-US" sz="2400" dirty="0">
              <a:solidFill>
                <a:schemeClr val="accent2">
                  <a:lumMod val="75000"/>
                </a:schemeClr>
              </a:solidFill>
            </a:endParaRPr>
          </a:p>
        </p:txBody>
      </p:sp>
      <p:sp>
        <p:nvSpPr>
          <p:cNvPr id="2" name="Rectangle 1"/>
          <p:cNvSpPr/>
          <p:nvPr/>
        </p:nvSpPr>
        <p:spPr>
          <a:xfrm>
            <a:off x="120549" y="0"/>
            <a:ext cx="9280583" cy="6371744"/>
          </a:xfrm>
          <a:prstGeom prst="rect">
            <a:avLst/>
          </a:prstGeom>
        </p:spPr>
        <p:txBody>
          <a:bodyPr wrap="square">
            <a:spAutoFit/>
          </a:bodyPr>
          <a:lstStyle/>
          <a:p>
            <a:pPr marL="742950" indent="-742950">
              <a:lnSpc>
                <a:spcPct val="107000"/>
              </a:lnSpc>
              <a:spcAft>
                <a:spcPts val="800"/>
              </a:spcAft>
              <a:buAutoNum type="arabicParenBoth"/>
            </a:pPr>
            <a:r>
              <a:rPr lang="en-US" sz="4000" dirty="0">
                <a:solidFill>
                  <a:schemeClr val="accent2">
                    <a:lumMod val="75000"/>
                  </a:schemeClr>
                </a:solidFill>
                <a:latin typeface="+mj-lt"/>
                <a:ea typeface="Calibri" panose="020F0502020204030204" pitchFamily="34" charset="0"/>
                <a:cs typeface="Times New Roman" panose="02020603050405020304" pitchFamily="18" charset="0"/>
              </a:rPr>
              <a:t>U</a:t>
            </a:r>
            <a:r>
              <a:rPr lang="en-US" sz="4000" dirty="0" smtClean="0">
                <a:solidFill>
                  <a:schemeClr val="accent2">
                    <a:lumMod val="75000"/>
                  </a:schemeClr>
                </a:solidFill>
                <a:latin typeface="+mj-lt"/>
                <a:ea typeface="Calibri" panose="020F0502020204030204" pitchFamily="34" charset="0"/>
                <a:cs typeface="Times New Roman" panose="02020603050405020304" pitchFamily="18" charset="0"/>
              </a:rPr>
              <a:t>pdate </a:t>
            </a:r>
            <a:r>
              <a:rPr lang="en-US" sz="4000" dirty="0">
                <a:solidFill>
                  <a:schemeClr val="accent2">
                    <a:lumMod val="75000"/>
                  </a:schemeClr>
                </a:solidFill>
                <a:latin typeface="+mj-lt"/>
                <a:ea typeface="Calibri" panose="020F0502020204030204" pitchFamily="34" charset="0"/>
                <a:cs typeface="Times New Roman" panose="02020603050405020304" pitchFamily="18" charset="0"/>
              </a:rPr>
              <a:t>the existing clubhouse </a:t>
            </a:r>
          </a:p>
          <a:p>
            <a:pPr>
              <a:lnSpc>
                <a:spcPct val="107000"/>
              </a:lnSpc>
              <a:spcAft>
                <a:spcPts val="800"/>
              </a:spcAft>
            </a:pPr>
            <a:r>
              <a:rPr lang="en-US" sz="2800" dirty="0" smtClean="0">
                <a:solidFill>
                  <a:schemeClr val="accent2">
                    <a:lumMod val="75000"/>
                  </a:schemeClr>
                </a:solidFill>
                <a:ea typeface="Calibri" panose="020F0502020204030204" pitchFamily="34" charset="0"/>
                <a:cs typeface="Times New Roman" panose="02020603050405020304" pitchFamily="18" charset="0"/>
              </a:rPr>
              <a:t>Updates: </a:t>
            </a:r>
          </a:p>
          <a:p>
            <a:pPr>
              <a:lnSpc>
                <a:spcPct val="107000"/>
              </a:lnSpc>
              <a:spcAft>
                <a:spcPts val="800"/>
              </a:spcAft>
            </a:pPr>
            <a:r>
              <a:rPr lang="en-US" sz="2000" b="1" dirty="0">
                <a:solidFill>
                  <a:schemeClr val="accent2">
                    <a:lumMod val="75000"/>
                  </a:schemeClr>
                </a:solidFill>
              </a:rPr>
              <a:t>H</a:t>
            </a:r>
            <a:r>
              <a:rPr lang="en-US" sz="2000" b="1" dirty="0" smtClean="0">
                <a:solidFill>
                  <a:schemeClr val="accent2">
                    <a:lumMod val="75000"/>
                  </a:schemeClr>
                </a:solidFill>
              </a:rPr>
              <a:t>ome </a:t>
            </a:r>
            <a:r>
              <a:rPr lang="en-US" sz="2000" b="1" dirty="0">
                <a:solidFill>
                  <a:schemeClr val="accent2">
                    <a:lumMod val="75000"/>
                  </a:schemeClr>
                </a:solidFill>
              </a:rPr>
              <a:t>S</a:t>
            </a:r>
            <a:r>
              <a:rPr lang="en-US" sz="2000" b="1" dirty="0" smtClean="0">
                <a:solidFill>
                  <a:schemeClr val="accent2">
                    <a:lumMod val="75000"/>
                  </a:schemeClr>
                </a:solidFill>
              </a:rPr>
              <a:t>taging </a:t>
            </a:r>
            <a:r>
              <a:rPr lang="en-US" sz="2000" b="1" dirty="0">
                <a:solidFill>
                  <a:schemeClr val="accent2">
                    <a:lumMod val="75000"/>
                  </a:schemeClr>
                </a:solidFill>
              </a:rPr>
              <a:t>P</a:t>
            </a:r>
            <a:r>
              <a:rPr lang="en-US" sz="2000" b="1" dirty="0" smtClean="0">
                <a:solidFill>
                  <a:schemeClr val="accent2">
                    <a:lumMod val="75000"/>
                  </a:schemeClr>
                </a:solidFill>
              </a:rPr>
              <a:t>rocess:</a:t>
            </a:r>
          </a:p>
          <a:p>
            <a:pPr>
              <a:lnSpc>
                <a:spcPct val="107000"/>
              </a:lnSpc>
              <a:spcAft>
                <a:spcPts val="800"/>
              </a:spcAft>
            </a:pPr>
            <a:r>
              <a:rPr lang="en-US" sz="2000" b="1" dirty="0" smtClean="0">
                <a:solidFill>
                  <a:schemeClr val="accent2">
                    <a:lumMod val="75000"/>
                  </a:schemeClr>
                </a:solidFill>
              </a:rPr>
              <a:t>Cost of Lighting Changes:</a:t>
            </a:r>
            <a:r>
              <a:rPr lang="en-US" sz="2000" dirty="0" smtClean="0">
                <a:solidFill>
                  <a:schemeClr val="accent2">
                    <a:lumMod val="75000"/>
                  </a:schemeClr>
                </a:solidFill>
                <a:effectLst/>
                <a:ea typeface="Calibri" panose="020F0502020204030204" pitchFamily="34" charset="0"/>
                <a:cs typeface="Times New Roman" panose="02020603050405020304" pitchFamily="18" charset="0"/>
              </a:rPr>
              <a:t>	</a:t>
            </a:r>
            <a:r>
              <a:rPr lang="en-US" dirty="0">
                <a:solidFill>
                  <a:schemeClr val="accent2">
                    <a:lumMod val="75000"/>
                  </a:schemeClr>
                </a:solidFill>
              </a:rPr>
              <a:t>$329 for the labor, the materials and the fixture itself</a:t>
            </a:r>
            <a:r>
              <a:rPr lang="en-US" dirty="0" smtClean="0">
                <a:solidFill>
                  <a:schemeClr val="accent2">
                    <a:lumMod val="75000"/>
                  </a:schemeClr>
                </a:solidFill>
              </a:rPr>
              <a:t>.</a:t>
            </a:r>
          </a:p>
          <a:p>
            <a:pPr>
              <a:lnSpc>
                <a:spcPct val="107000"/>
              </a:lnSpc>
              <a:spcAft>
                <a:spcPts val="800"/>
              </a:spcAft>
            </a:pPr>
            <a:r>
              <a:rPr lang="en-US" sz="2800" dirty="0" smtClean="0">
                <a:solidFill>
                  <a:schemeClr val="accent2">
                    <a:lumMod val="75000"/>
                  </a:schemeClr>
                </a:solidFill>
                <a:effectLst/>
                <a:ea typeface="Calibri" panose="020F0502020204030204" pitchFamily="34" charset="0"/>
                <a:cs typeface="Times New Roman" panose="02020603050405020304" pitchFamily="18" charset="0"/>
              </a:rPr>
              <a:t>Upgrades:</a:t>
            </a:r>
          </a:p>
          <a:p>
            <a:pPr>
              <a:lnSpc>
                <a:spcPct val="107000"/>
              </a:lnSpc>
              <a:spcAft>
                <a:spcPts val="800"/>
              </a:spcAft>
            </a:pPr>
            <a:r>
              <a:rPr lang="en-US" sz="2000" b="1" dirty="0" smtClean="0">
                <a:solidFill>
                  <a:schemeClr val="accent2">
                    <a:lumMod val="75000"/>
                  </a:schemeClr>
                </a:solidFill>
                <a:effectLst/>
                <a:ea typeface="Calibri" panose="020F0502020204030204" pitchFamily="34" charset="0"/>
                <a:cs typeface="Times New Roman" panose="02020603050405020304" pitchFamily="18" charset="0"/>
              </a:rPr>
              <a:t>Interior Design:</a:t>
            </a:r>
          </a:p>
          <a:p>
            <a:r>
              <a:rPr lang="en-US" dirty="0" smtClean="0">
                <a:solidFill>
                  <a:schemeClr val="accent2">
                    <a:lumMod val="75000"/>
                  </a:schemeClr>
                </a:solidFill>
                <a:effectLst/>
                <a:ea typeface="Calibri" panose="020F0502020204030204" pitchFamily="34" charset="0"/>
                <a:cs typeface="Times New Roman" panose="02020603050405020304" pitchFamily="18" charset="0"/>
              </a:rPr>
              <a:t>		</a:t>
            </a:r>
            <a:r>
              <a:rPr lang="en-US" dirty="0">
                <a:solidFill>
                  <a:schemeClr val="accent2">
                    <a:lumMod val="75000"/>
                  </a:schemeClr>
                </a:solidFill>
              </a:rPr>
              <a:t>$4,465 Average reported cost based on 1473 cost profiles $</a:t>
            </a:r>
            <a:r>
              <a:rPr lang="en-US" dirty="0" smtClean="0">
                <a:solidFill>
                  <a:schemeClr val="accent2">
                    <a:lumMod val="75000"/>
                  </a:schemeClr>
                </a:solidFill>
              </a:rPr>
              <a:t>14,000 Max-cost</a:t>
            </a:r>
            <a:endParaRPr lang="en-US" b="1" dirty="0">
              <a:solidFill>
                <a:schemeClr val="accent2">
                  <a:lumMod val="75000"/>
                </a:schemeClr>
              </a:solidFill>
            </a:endParaRPr>
          </a:p>
          <a:p>
            <a:pPr>
              <a:lnSpc>
                <a:spcPct val="107000"/>
              </a:lnSpc>
              <a:spcAft>
                <a:spcPts val="800"/>
              </a:spcAft>
            </a:pPr>
            <a:r>
              <a:rPr lang="en-US" sz="2000" b="1" dirty="0" smtClean="0">
                <a:solidFill>
                  <a:schemeClr val="accent2">
                    <a:lumMod val="75000"/>
                  </a:schemeClr>
                </a:solidFill>
                <a:effectLst/>
                <a:ea typeface="Calibri" panose="020F0502020204030204" pitchFamily="34" charset="0"/>
                <a:cs typeface="Times New Roman" panose="02020603050405020304" pitchFamily="18" charset="0"/>
              </a:rPr>
              <a:t>Patio Renovation:</a:t>
            </a:r>
          </a:p>
          <a:p>
            <a:pPr>
              <a:lnSpc>
                <a:spcPct val="107000"/>
              </a:lnSpc>
              <a:spcAft>
                <a:spcPts val="800"/>
              </a:spcAft>
            </a:pPr>
            <a:r>
              <a:rPr lang="en-US" sz="2000" dirty="0" smtClean="0">
                <a:solidFill>
                  <a:schemeClr val="accent2">
                    <a:lumMod val="75000"/>
                  </a:schemeClr>
                </a:solidFill>
              </a:rPr>
              <a:t>		</a:t>
            </a:r>
            <a:r>
              <a:rPr lang="en-US" sz="2000" dirty="0">
                <a:solidFill>
                  <a:schemeClr val="accent2">
                    <a:lumMod val="75000"/>
                  </a:schemeClr>
                </a:solidFill>
              </a:rPr>
              <a:t>$14,183 Average reported cost based on 1047 cost profiles $35,000</a:t>
            </a:r>
            <a:endParaRPr lang="en-US" sz="2000" b="1" dirty="0">
              <a:solidFill>
                <a:schemeClr val="accent2">
                  <a:lumMod val="75000"/>
                </a:schemeClr>
              </a:solidFill>
            </a:endParaRPr>
          </a:p>
          <a:p>
            <a:pPr>
              <a:lnSpc>
                <a:spcPct val="107000"/>
              </a:lnSpc>
              <a:spcAft>
                <a:spcPts val="800"/>
              </a:spcAft>
            </a:pPr>
            <a:r>
              <a:rPr lang="en-US" sz="2000" dirty="0" smtClean="0">
                <a:solidFill>
                  <a:schemeClr val="accent2">
                    <a:lumMod val="75000"/>
                  </a:schemeClr>
                </a:solidFill>
              </a:rPr>
              <a:t>		While </a:t>
            </a:r>
            <a:r>
              <a:rPr lang="en-US" sz="2000" dirty="0">
                <a:solidFill>
                  <a:schemeClr val="accent2">
                    <a:lumMod val="75000"/>
                  </a:schemeClr>
                </a:solidFill>
              </a:rPr>
              <a:t>that price tag is anything but small, it’s important to realize that </a:t>
            </a:r>
            <a:r>
              <a:rPr lang="en-US" sz="2000" dirty="0" smtClean="0">
                <a:solidFill>
                  <a:schemeClr val="accent2">
                    <a:lumMod val="75000"/>
                  </a:schemeClr>
                </a:solidFill>
              </a:rPr>
              <a:t>		this </a:t>
            </a:r>
            <a:r>
              <a:rPr lang="en-US" sz="2000" dirty="0">
                <a:solidFill>
                  <a:schemeClr val="accent2">
                    <a:lumMod val="75000"/>
                  </a:schemeClr>
                </a:solidFill>
              </a:rPr>
              <a:t>enclosure actually increases the total square </a:t>
            </a:r>
            <a:r>
              <a:rPr lang="en-US" sz="2000" dirty="0" smtClean="0">
                <a:solidFill>
                  <a:schemeClr val="accent2">
                    <a:lumMod val="75000"/>
                  </a:schemeClr>
                </a:solidFill>
              </a:rPr>
              <a:t>footage of capacity. </a:t>
            </a:r>
          </a:p>
          <a:p>
            <a:pPr>
              <a:lnSpc>
                <a:spcPct val="107000"/>
              </a:lnSpc>
              <a:spcAft>
                <a:spcPts val="800"/>
              </a:spcAft>
            </a:pPr>
            <a:r>
              <a:rPr lang="en-US" sz="2000" b="1" dirty="0" smtClean="0">
                <a:solidFill>
                  <a:schemeClr val="accent2">
                    <a:lumMod val="75000"/>
                  </a:schemeClr>
                </a:solidFill>
              </a:rPr>
              <a:t>Landscaping:</a:t>
            </a:r>
          </a:p>
          <a:p>
            <a:pPr>
              <a:lnSpc>
                <a:spcPct val="107000"/>
              </a:lnSpc>
              <a:spcAft>
                <a:spcPts val="800"/>
              </a:spcAft>
            </a:pPr>
            <a:r>
              <a:rPr lang="en-US" sz="2000" b="1" dirty="0" smtClean="0">
                <a:solidFill>
                  <a:schemeClr val="accent2">
                    <a:lumMod val="75000"/>
                  </a:schemeClr>
                </a:solidFill>
              </a:rPr>
              <a:t>$10,000-$20,000</a:t>
            </a:r>
            <a:endParaRPr lang="en-US" sz="2000" b="1" dirty="0">
              <a:solidFill>
                <a:schemeClr val="accent2">
                  <a:lumMod val="75000"/>
                </a:schemeClr>
              </a:solidFill>
            </a:endParaRPr>
          </a:p>
          <a:p>
            <a:pPr>
              <a:lnSpc>
                <a:spcPct val="107000"/>
              </a:lnSpc>
              <a:spcAft>
                <a:spcPts val="800"/>
              </a:spcAft>
            </a:pPr>
            <a:endParaRPr lang="en-US" sz="2000" b="1" dirty="0">
              <a:solidFill>
                <a:schemeClr val="accent2">
                  <a:lumMod val="75000"/>
                </a:schemeClr>
              </a:solidFill>
              <a:effectLst/>
              <a:ea typeface="Calibri" panose="020F0502020204030204" pitchFamily="34" charset="0"/>
              <a:cs typeface="Times New Roman" panose="02020603050405020304" pitchFamily="18" charset="0"/>
            </a:endParaRPr>
          </a:p>
        </p:txBody>
      </p:sp>
      <p:sp>
        <p:nvSpPr>
          <p:cNvPr id="4" name="Date Placeholder 3"/>
          <p:cNvSpPr>
            <a:spLocks noGrp="1"/>
          </p:cNvSpPr>
          <p:nvPr>
            <p:ph type="dt" sz="half" idx="10"/>
          </p:nvPr>
        </p:nvSpPr>
        <p:spPr>
          <a:xfrm>
            <a:off x="9381417" y="6249746"/>
            <a:ext cx="911939" cy="365125"/>
          </a:xfrm>
        </p:spPr>
        <p:txBody>
          <a:bodyPr/>
          <a:lstStyle/>
          <a:p>
            <a:fld id="{A321FED8-7A94-4AE2-8F83-65FFE38B9F8C}"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289086" y="6371744"/>
            <a:ext cx="9112045" cy="425691"/>
          </a:xfrm>
        </p:spPr>
        <p:txBody>
          <a:bodyPr/>
          <a:lstStyle/>
          <a:p>
            <a:r>
              <a:rPr lang="en-US" sz="1200" dirty="0" smtClean="0">
                <a:solidFill>
                  <a:schemeClr val="accent2">
                    <a:lumMod val="75000"/>
                  </a:schemeClr>
                </a:solidFill>
              </a:rPr>
              <a:t>http://improvenet.com/staging/interiordesign/enclosures</a:t>
            </a:r>
            <a:endParaRPr lang="en-US" sz="1200" dirty="0">
              <a:solidFill>
                <a:schemeClr val="accent2">
                  <a:lumMod val="75000"/>
                </a:schemeClr>
              </a:solidFill>
            </a:endParaRPr>
          </a:p>
        </p:txBody>
      </p:sp>
      <p:sp>
        <p:nvSpPr>
          <p:cNvPr id="6" name="Slide Number Placeholder 5"/>
          <p:cNvSpPr>
            <a:spLocks noGrp="1"/>
          </p:cNvSpPr>
          <p:nvPr>
            <p:ph type="sldNum" sz="quarter" idx="12"/>
          </p:nvPr>
        </p:nvSpPr>
        <p:spPr>
          <a:xfrm>
            <a:off x="11185582" y="6223924"/>
            <a:ext cx="683339" cy="365125"/>
          </a:xfrm>
        </p:spPr>
        <p:txBody>
          <a:bodyPr/>
          <a:lstStyle/>
          <a:p>
            <a:fld id="{D57F1E4F-1CFF-5643-939E-217C01CDF565}" type="slidenum">
              <a:rPr lang="en-US" sz="1200" smtClean="0">
                <a:solidFill>
                  <a:schemeClr val="bg1"/>
                </a:solidFill>
              </a:rPr>
              <a:pPr/>
              <a:t>26</a:t>
            </a:fld>
            <a:endParaRPr lang="en-US" sz="1200" dirty="0">
              <a:solidFill>
                <a:schemeClr val="bg1"/>
              </a:solidFill>
            </a:endParaRPr>
          </a:p>
        </p:txBody>
      </p:sp>
    </p:spTree>
    <p:extLst>
      <p:ext uri="{BB962C8B-B14F-4D97-AF65-F5344CB8AC3E}">
        <p14:creationId xmlns:p14="http://schemas.microsoft.com/office/powerpoint/2010/main" val="9524923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9086" y="0"/>
            <a:ext cx="8596668" cy="6858000"/>
          </a:xfrm>
        </p:spPr>
        <p:txBody>
          <a:bodyPr>
            <a:noAutofit/>
          </a:bodyPr>
          <a:lstStyle/>
          <a:p>
            <a:r>
              <a:rPr lang="en-US" b="1" dirty="0" smtClean="0">
                <a:solidFill>
                  <a:schemeClr val="accent2">
                    <a:lumMod val="75000"/>
                  </a:schemeClr>
                </a:solidFill>
              </a:rPr>
              <a:t/>
            </a:r>
            <a:br>
              <a:rPr lang="en-US" b="1" dirty="0" smtClean="0">
                <a:solidFill>
                  <a:schemeClr val="accent2">
                    <a:lumMod val="75000"/>
                  </a:schemeClr>
                </a:solidFill>
              </a:rPr>
            </a:br>
            <a:endParaRPr lang="en-US" sz="2400" dirty="0">
              <a:solidFill>
                <a:schemeClr val="accent2">
                  <a:lumMod val="75000"/>
                </a:schemeClr>
              </a:solidFill>
            </a:endParaRPr>
          </a:p>
        </p:txBody>
      </p:sp>
      <p:sp>
        <p:nvSpPr>
          <p:cNvPr id="2" name="Rectangle 1"/>
          <p:cNvSpPr/>
          <p:nvPr/>
        </p:nvSpPr>
        <p:spPr>
          <a:xfrm>
            <a:off x="120549" y="0"/>
            <a:ext cx="9280583" cy="5370253"/>
          </a:xfrm>
          <a:prstGeom prst="rect">
            <a:avLst/>
          </a:prstGeom>
        </p:spPr>
        <p:txBody>
          <a:bodyPr wrap="square">
            <a:spAutoFit/>
          </a:bodyPr>
          <a:lstStyle/>
          <a:p>
            <a:pPr marL="742950" indent="-742950">
              <a:lnSpc>
                <a:spcPct val="107000"/>
              </a:lnSpc>
              <a:spcAft>
                <a:spcPts val="800"/>
              </a:spcAft>
              <a:buAutoNum type="arabicParenBoth"/>
            </a:pPr>
            <a:r>
              <a:rPr lang="en-US" sz="2400" b="1" dirty="0">
                <a:solidFill>
                  <a:schemeClr val="accent2">
                    <a:lumMod val="75000"/>
                  </a:schemeClr>
                </a:solidFill>
                <a:latin typeface="+mj-lt"/>
                <a:ea typeface="Calibri" panose="020F0502020204030204" pitchFamily="34" charset="0"/>
                <a:cs typeface="Times New Roman" panose="02020603050405020304" pitchFamily="18" charset="0"/>
              </a:rPr>
              <a:t>U</a:t>
            </a:r>
            <a:r>
              <a:rPr lang="en-US" sz="2400" b="1" dirty="0" smtClean="0">
                <a:solidFill>
                  <a:schemeClr val="accent2">
                    <a:lumMod val="75000"/>
                  </a:schemeClr>
                </a:solidFill>
                <a:latin typeface="+mj-lt"/>
                <a:ea typeface="Calibri" panose="020F0502020204030204" pitchFamily="34" charset="0"/>
                <a:cs typeface="Times New Roman" panose="02020603050405020304" pitchFamily="18" charset="0"/>
              </a:rPr>
              <a:t>pdate </a:t>
            </a:r>
            <a:r>
              <a:rPr lang="en-US" sz="2400" b="1" dirty="0">
                <a:solidFill>
                  <a:schemeClr val="accent2">
                    <a:lumMod val="75000"/>
                  </a:schemeClr>
                </a:solidFill>
                <a:latin typeface="+mj-lt"/>
                <a:ea typeface="Calibri" panose="020F0502020204030204" pitchFamily="34" charset="0"/>
                <a:cs typeface="Times New Roman" panose="02020603050405020304" pitchFamily="18" charset="0"/>
              </a:rPr>
              <a:t>the existing </a:t>
            </a:r>
            <a:r>
              <a:rPr lang="en-US" sz="2400" b="1" dirty="0" smtClean="0">
                <a:solidFill>
                  <a:schemeClr val="accent2">
                    <a:lumMod val="75000"/>
                  </a:schemeClr>
                </a:solidFill>
                <a:latin typeface="+mj-lt"/>
                <a:ea typeface="Calibri" panose="020F0502020204030204" pitchFamily="34" charset="0"/>
                <a:cs typeface="Times New Roman" panose="02020603050405020304" pitchFamily="18" charset="0"/>
              </a:rPr>
              <a:t>clubhouse:</a:t>
            </a:r>
          </a:p>
          <a:p>
            <a:pPr>
              <a:lnSpc>
                <a:spcPct val="107000"/>
              </a:lnSpc>
              <a:spcAft>
                <a:spcPts val="800"/>
              </a:spcAft>
            </a:pPr>
            <a:endParaRPr lang="en-US" sz="2400" b="1" dirty="0">
              <a:solidFill>
                <a:schemeClr val="accent2">
                  <a:lumMod val="75000"/>
                </a:schemeClr>
              </a:solidFill>
              <a:latin typeface="+mj-lt"/>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chemeClr val="accent2">
                    <a:lumMod val="75000"/>
                  </a:schemeClr>
                </a:solidFill>
              </a:rPr>
              <a:t>Interior Painting </a:t>
            </a:r>
            <a:r>
              <a:rPr lang="en-US" sz="2000" b="1" dirty="0" smtClean="0">
                <a:solidFill>
                  <a:schemeClr val="accent2">
                    <a:lumMod val="75000"/>
                  </a:schemeClr>
                </a:solidFill>
              </a:rPr>
              <a:t>Cost-</a:t>
            </a:r>
            <a:r>
              <a:rPr lang="en-US" sz="2000" dirty="0">
                <a:solidFill>
                  <a:schemeClr val="accent2">
                    <a:lumMod val="75000"/>
                  </a:schemeClr>
                </a:solidFill>
              </a:rPr>
              <a:t> ; $4,000 </a:t>
            </a:r>
            <a:r>
              <a:rPr lang="en-US" sz="2000" dirty="0" smtClean="0">
                <a:solidFill>
                  <a:schemeClr val="accent2">
                    <a:lumMod val="75000"/>
                  </a:schemeClr>
                </a:solidFill>
              </a:rPr>
              <a:t>Max.</a:t>
            </a:r>
            <a:endParaRPr lang="en-US" sz="2000" b="1" dirty="0">
              <a:solidFill>
                <a:schemeClr val="accent2">
                  <a:lumMod val="75000"/>
                </a:schemeClr>
              </a:solidFill>
            </a:endParaRPr>
          </a:p>
          <a:p>
            <a:pPr>
              <a:lnSpc>
                <a:spcPct val="107000"/>
              </a:lnSpc>
              <a:spcAft>
                <a:spcPts val="800"/>
              </a:spcAft>
            </a:pPr>
            <a:r>
              <a:rPr lang="en-US" sz="2000" b="1" dirty="0">
                <a:solidFill>
                  <a:schemeClr val="accent2">
                    <a:lumMod val="75000"/>
                  </a:schemeClr>
                </a:solidFill>
              </a:rPr>
              <a:t>Exterior Painting </a:t>
            </a:r>
            <a:r>
              <a:rPr lang="en-US" sz="2000" b="1" dirty="0" smtClean="0">
                <a:solidFill>
                  <a:schemeClr val="accent2">
                    <a:lumMod val="75000"/>
                  </a:schemeClr>
                </a:solidFill>
              </a:rPr>
              <a:t>Cost-</a:t>
            </a:r>
            <a:r>
              <a:rPr lang="en-US" sz="2000" dirty="0">
                <a:solidFill>
                  <a:schemeClr val="accent2">
                    <a:lumMod val="75000"/>
                  </a:schemeClr>
                </a:solidFill>
                <a:ea typeface="Calibri" panose="020F0502020204030204" pitchFamily="34" charset="0"/>
                <a:cs typeface="Times New Roman" panose="02020603050405020304" pitchFamily="18" charset="0"/>
              </a:rPr>
              <a:t>5,000 Max.</a:t>
            </a:r>
          </a:p>
          <a:p>
            <a:pPr>
              <a:lnSpc>
                <a:spcPct val="107000"/>
              </a:lnSpc>
              <a:spcAft>
                <a:spcPts val="800"/>
              </a:spcAft>
            </a:pPr>
            <a:r>
              <a:rPr lang="en-US" sz="2000" b="1" dirty="0">
                <a:solidFill>
                  <a:schemeClr val="accent2">
                    <a:lumMod val="75000"/>
                  </a:schemeClr>
                </a:solidFill>
              </a:rPr>
              <a:t>Carpet </a:t>
            </a:r>
            <a:r>
              <a:rPr lang="en-US" sz="2000" b="1" dirty="0" smtClean="0">
                <a:solidFill>
                  <a:schemeClr val="accent2">
                    <a:lumMod val="75000"/>
                  </a:schemeClr>
                </a:solidFill>
              </a:rPr>
              <a:t>Cost-</a:t>
            </a:r>
            <a:r>
              <a:rPr lang="en-US" sz="2000" b="1" dirty="0">
                <a:solidFill>
                  <a:schemeClr val="accent2">
                    <a:lumMod val="75000"/>
                  </a:schemeClr>
                </a:solidFill>
              </a:rPr>
              <a:t>$4,000</a:t>
            </a:r>
            <a:r>
              <a:rPr lang="en-US" sz="2000" dirty="0">
                <a:solidFill>
                  <a:schemeClr val="accent2">
                    <a:lumMod val="75000"/>
                  </a:schemeClr>
                </a:solidFill>
              </a:rPr>
              <a:t>. Max.</a:t>
            </a:r>
          </a:p>
          <a:p>
            <a:pPr>
              <a:lnSpc>
                <a:spcPct val="107000"/>
              </a:lnSpc>
              <a:spcAft>
                <a:spcPts val="800"/>
              </a:spcAft>
            </a:pPr>
            <a:r>
              <a:rPr lang="en-US" sz="2000" b="1" dirty="0">
                <a:solidFill>
                  <a:schemeClr val="accent2">
                    <a:lumMod val="75000"/>
                  </a:schemeClr>
                </a:solidFill>
              </a:rPr>
              <a:t>Cost of </a:t>
            </a:r>
            <a:r>
              <a:rPr lang="en-US" sz="2000" b="1" dirty="0" smtClean="0">
                <a:solidFill>
                  <a:schemeClr val="accent2">
                    <a:lumMod val="75000"/>
                  </a:schemeClr>
                </a:solidFill>
              </a:rPr>
              <a:t>Staging: </a:t>
            </a:r>
            <a:r>
              <a:rPr lang="en-US" sz="2000" dirty="0" smtClean="0">
                <a:solidFill>
                  <a:schemeClr val="accent2">
                    <a:lumMod val="75000"/>
                  </a:schemeClr>
                </a:solidFill>
              </a:rPr>
              <a:t>$</a:t>
            </a:r>
            <a:r>
              <a:rPr lang="en-US" sz="2000" dirty="0">
                <a:solidFill>
                  <a:schemeClr val="accent2">
                    <a:lumMod val="75000"/>
                  </a:schemeClr>
                </a:solidFill>
              </a:rPr>
              <a:t>4,465 </a:t>
            </a:r>
            <a:r>
              <a:rPr lang="en-US" sz="2000" dirty="0" smtClean="0">
                <a:solidFill>
                  <a:schemeClr val="accent2">
                    <a:lumMod val="75000"/>
                  </a:schemeClr>
                </a:solidFill>
              </a:rPr>
              <a:t>Max.</a:t>
            </a:r>
            <a:endParaRPr lang="en-US" sz="2000" b="1" dirty="0">
              <a:solidFill>
                <a:schemeClr val="accent2">
                  <a:lumMod val="75000"/>
                </a:schemeClr>
              </a:solidFill>
              <a:ea typeface="Calibri" panose="020F0502020204030204" pitchFamily="34" charset="0"/>
              <a:cs typeface="Times New Roman" panose="02020603050405020304" pitchFamily="18" charset="0"/>
            </a:endParaRPr>
          </a:p>
          <a:p>
            <a:pPr>
              <a:lnSpc>
                <a:spcPct val="107000"/>
              </a:lnSpc>
              <a:spcAft>
                <a:spcPts val="800"/>
              </a:spcAft>
            </a:pPr>
            <a:r>
              <a:rPr lang="en-US" sz="2000" b="1" dirty="0" smtClean="0">
                <a:solidFill>
                  <a:schemeClr val="accent2">
                    <a:lumMod val="75000"/>
                  </a:schemeClr>
                </a:solidFill>
              </a:rPr>
              <a:t>Cost </a:t>
            </a:r>
            <a:r>
              <a:rPr lang="en-US" sz="2000" b="1" dirty="0">
                <a:solidFill>
                  <a:schemeClr val="accent2">
                    <a:lumMod val="75000"/>
                  </a:schemeClr>
                </a:solidFill>
              </a:rPr>
              <a:t>of </a:t>
            </a:r>
            <a:r>
              <a:rPr lang="en-US" sz="2000" b="1" dirty="0" smtClean="0">
                <a:solidFill>
                  <a:schemeClr val="accent2">
                    <a:lumMod val="75000"/>
                  </a:schemeClr>
                </a:solidFill>
              </a:rPr>
              <a:t>Lighting Changes: </a:t>
            </a:r>
            <a:r>
              <a:rPr lang="en-US" sz="2000" dirty="0">
                <a:solidFill>
                  <a:schemeClr val="accent2">
                    <a:lumMod val="75000"/>
                  </a:schemeClr>
                </a:solidFill>
              </a:rPr>
              <a:t>$329 </a:t>
            </a:r>
            <a:endParaRPr lang="en-US" sz="2000" b="1" dirty="0" smtClean="0">
              <a:solidFill>
                <a:schemeClr val="accent2">
                  <a:lumMod val="75000"/>
                </a:schemeClr>
              </a:solidFill>
            </a:endParaRPr>
          </a:p>
          <a:p>
            <a:pPr>
              <a:lnSpc>
                <a:spcPct val="107000"/>
              </a:lnSpc>
              <a:spcAft>
                <a:spcPts val="800"/>
              </a:spcAft>
            </a:pPr>
            <a:r>
              <a:rPr lang="en-US" sz="2000" b="1" dirty="0">
                <a:solidFill>
                  <a:schemeClr val="accent2">
                    <a:lumMod val="75000"/>
                  </a:schemeClr>
                </a:solidFill>
                <a:ea typeface="Calibri" panose="020F0502020204030204" pitchFamily="34" charset="0"/>
                <a:cs typeface="Times New Roman" panose="02020603050405020304" pitchFamily="18" charset="0"/>
              </a:rPr>
              <a:t>Interior Design</a:t>
            </a:r>
            <a:r>
              <a:rPr lang="en-US" sz="2000" b="1" dirty="0" smtClean="0">
                <a:solidFill>
                  <a:schemeClr val="accent2">
                    <a:lumMod val="75000"/>
                  </a:schemeClr>
                </a:solidFill>
                <a:ea typeface="Calibri" panose="020F0502020204030204" pitchFamily="34" charset="0"/>
                <a:cs typeface="Times New Roman" panose="02020603050405020304" pitchFamily="18" charset="0"/>
              </a:rPr>
              <a:t>: </a:t>
            </a:r>
            <a:r>
              <a:rPr lang="en-US" sz="2000" dirty="0">
                <a:solidFill>
                  <a:schemeClr val="accent2">
                    <a:lumMod val="75000"/>
                  </a:schemeClr>
                </a:solidFill>
              </a:rPr>
              <a:t>$14,000 </a:t>
            </a:r>
            <a:r>
              <a:rPr lang="en-US" sz="2000" dirty="0" smtClean="0">
                <a:solidFill>
                  <a:schemeClr val="accent2">
                    <a:lumMod val="75000"/>
                  </a:schemeClr>
                </a:solidFill>
              </a:rPr>
              <a:t>Max.</a:t>
            </a:r>
            <a:endParaRPr lang="en-US" sz="2000" b="1" dirty="0" smtClean="0">
              <a:solidFill>
                <a:schemeClr val="accent2">
                  <a:lumMod val="75000"/>
                </a:schemeClr>
              </a:solidFill>
              <a:ea typeface="Calibri" panose="020F0502020204030204" pitchFamily="34" charset="0"/>
              <a:cs typeface="Times New Roman" panose="02020603050405020304" pitchFamily="18" charset="0"/>
            </a:endParaRPr>
          </a:p>
          <a:p>
            <a:pPr>
              <a:lnSpc>
                <a:spcPct val="107000"/>
              </a:lnSpc>
              <a:spcAft>
                <a:spcPts val="800"/>
              </a:spcAft>
            </a:pPr>
            <a:r>
              <a:rPr lang="en-US" sz="2000" b="1" dirty="0" smtClean="0">
                <a:solidFill>
                  <a:schemeClr val="accent2">
                    <a:lumMod val="75000"/>
                  </a:schemeClr>
                </a:solidFill>
                <a:ea typeface="Calibri" panose="020F0502020204030204" pitchFamily="34" charset="0"/>
                <a:cs typeface="Times New Roman" panose="02020603050405020304" pitchFamily="18" charset="0"/>
              </a:rPr>
              <a:t>Patio </a:t>
            </a:r>
            <a:r>
              <a:rPr lang="en-US" sz="2000" b="1" dirty="0">
                <a:solidFill>
                  <a:schemeClr val="accent2">
                    <a:lumMod val="75000"/>
                  </a:schemeClr>
                </a:solidFill>
                <a:ea typeface="Calibri" panose="020F0502020204030204" pitchFamily="34" charset="0"/>
                <a:cs typeface="Times New Roman" panose="02020603050405020304" pitchFamily="18" charset="0"/>
              </a:rPr>
              <a:t>Renovation</a:t>
            </a:r>
            <a:r>
              <a:rPr lang="en-US" sz="2000" b="1" dirty="0" smtClean="0">
                <a:solidFill>
                  <a:schemeClr val="accent2">
                    <a:lumMod val="75000"/>
                  </a:schemeClr>
                </a:solidFill>
                <a:ea typeface="Calibri" panose="020F0502020204030204" pitchFamily="34" charset="0"/>
                <a:cs typeface="Times New Roman" panose="02020603050405020304" pitchFamily="18" charset="0"/>
              </a:rPr>
              <a:t>: </a:t>
            </a:r>
            <a:r>
              <a:rPr lang="en-US" sz="2000" dirty="0" smtClean="0">
                <a:solidFill>
                  <a:schemeClr val="accent2">
                    <a:lumMod val="75000"/>
                  </a:schemeClr>
                </a:solidFill>
              </a:rPr>
              <a:t>$35,000 Max.</a:t>
            </a:r>
            <a:endParaRPr lang="en-US" sz="2000" dirty="0">
              <a:solidFill>
                <a:schemeClr val="accent2">
                  <a:lumMod val="75000"/>
                </a:schemeClr>
              </a:solidFill>
            </a:endParaRPr>
          </a:p>
          <a:p>
            <a:pPr>
              <a:lnSpc>
                <a:spcPct val="107000"/>
              </a:lnSpc>
              <a:spcAft>
                <a:spcPts val="800"/>
              </a:spcAft>
            </a:pPr>
            <a:r>
              <a:rPr lang="en-US" sz="2000" b="1" dirty="0" smtClean="0">
                <a:solidFill>
                  <a:schemeClr val="accent2">
                    <a:lumMod val="75000"/>
                  </a:schemeClr>
                </a:solidFill>
              </a:rPr>
              <a:t>Landscaping: </a:t>
            </a:r>
            <a:r>
              <a:rPr lang="en-US" sz="2000" dirty="0" smtClean="0">
                <a:solidFill>
                  <a:schemeClr val="accent2">
                    <a:lumMod val="75000"/>
                  </a:schemeClr>
                </a:solidFill>
              </a:rPr>
              <a:t>$20,000 Max.</a:t>
            </a:r>
            <a:endParaRPr lang="en-US" sz="2000" dirty="0">
              <a:solidFill>
                <a:schemeClr val="accent2">
                  <a:lumMod val="75000"/>
                </a:schemeClr>
              </a:solidFill>
            </a:endParaRPr>
          </a:p>
          <a:p>
            <a:pPr>
              <a:lnSpc>
                <a:spcPct val="107000"/>
              </a:lnSpc>
              <a:spcAft>
                <a:spcPts val="800"/>
              </a:spcAft>
            </a:pPr>
            <a:endParaRPr lang="en-US" sz="2000" b="1" dirty="0">
              <a:solidFill>
                <a:schemeClr val="accent2">
                  <a:lumMod val="75000"/>
                </a:schemeClr>
              </a:solidFill>
            </a:endParaRPr>
          </a:p>
          <a:p>
            <a:pPr>
              <a:lnSpc>
                <a:spcPct val="107000"/>
              </a:lnSpc>
              <a:spcAft>
                <a:spcPts val="800"/>
              </a:spcAft>
            </a:pPr>
            <a:r>
              <a:rPr lang="en-US" sz="2000" b="1" dirty="0" smtClean="0">
                <a:solidFill>
                  <a:schemeClr val="accent2">
                    <a:lumMod val="75000"/>
                  </a:schemeClr>
                </a:solidFill>
              </a:rPr>
              <a:t>Total Proposed Costs For Updates: </a:t>
            </a:r>
            <a:r>
              <a:rPr lang="en-US" sz="2400" b="1" dirty="0" smtClean="0">
                <a:solidFill>
                  <a:schemeClr val="accent2">
                    <a:lumMod val="75000"/>
                  </a:schemeClr>
                </a:solidFill>
              </a:rPr>
              <a:t>$86,794</a:t>
            </a:r>
            <a:r>
              <a:rPr lang="en-US" sz="2400" b="1" dirty="0">
                <a:solidFill>
                  <a:schemeClr val="accent2">
                    <a:lumMod val="75000"/>
                  </a:schemeClr>
                </a:solidFill>
              </a:rPr>
              <a:t> </a:t>
            </a:r>
            <a:r>
              <a:rPr lang="en-US" sz="2400" b="1" dirty="0" smtClean="0">
                <a:solidFill>
                  <a:schemeClr val="accent2">
                    <a:lumMod val="75000"/>
                  </a:schemeClr>
                </a:solidFill>
              </a:rPr>
              <a:t>to $100,000</a:t>
            </a:r>
            <a:endParaRPr lang="en-US" sz="2000" b="1" dirty="0">
              <a:solidFill>
                <a:schemeClr val="accent2">
                  <a:lumMod val="75000"/>
                </a:schemeClr>
              </a:solidFill>
              <a:effectLst/>
              <a:ea typeface="Calibri" panose="020F0502020204030204" pitchFamily="34" charset="0"/>
              <a:cs typeface="Times New Roman" panose="02020603050405020304" pitchFamily="18" charset="0"/>
            </a:endParaRPr>
          </a:p>
        </p:txBody>
      </p:sp>
      <p:sp>
        <p:nvSpPr>
          <p:cNvPr id="4" name="Date Placeholder 3"/>
          <p:cNvSpPr>
            <a:spLocks noGrp="1"/>
          </p:cNvSpPr>
          <p:nvPr>
            <p:ph type="dt" sz="half" idx="10"/>
          </p:nvPr>
        </p:nvSpPr>
        <p:spPr>
          <a:xfrm>
            <a:off x="9401132" y="6353179"/>
            <a:ext cx="911939" cy="365125"/>
          </a:xfrm>
        </p:spPr>
        <p:txBody>
          <a:bodyPr/>
          <a:lstStyle/>
          <a:p>
            <a:fld id="{CDB18FF7-F42C-4203-818A-36B231CCD455}"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289086" y="6416700"/>
            <a:ext cx="9112046" cy="441300"/>
          </a:xfrm>
        </p:spPr>
        <p:txBody>
          <a:bodyPr/>
          <a:lstStyle/>
          <a:p>
            <a:r>
              <a:rPr lang="en-US" sz="1200" dirty="0" smtClean="0">
                <a:solidFill>
                  <a:schemeClr val="accent2">
                    <a:lumMod val="75000"/>
                  </a:schemeClr>
                </a:solidFill>
              </a:rPr>
              <a:t>http://www.homewyse.com; homeadvisor.com; improvenet.com; http://www.jamestownri.gov.</a:t>
            </a:r>
            <a:endParaRPr lang="en-US" sz="1200" dirty="0">
              <a:solidFill>
                <a:schemeClr val="accent2">
                  <a:lumMod val="75000"/>
                </a:schemeClr>
              </a:solidFill>
            </a:endParaRPr>
          </a:p>
        </p:txBody>
      </p:sp>
      <p:sp>
        <p:nvSpPr>
          <p:cNvPr id="6" name="Slide Number Placeholder 5"/>
          <p:cNvSpPr>
            <a:spLocks noGrp="1"/>
          </p:cNvSpPr>
          <p:nvPr>
            <p:ph type="sldNum" sz="quarter" idx="12"/>
          </p:nvPr>
        </p:nvSpPr>
        <p:spPr>
          <a:xfrm>
            <a:off x="11160869" y="6272225"/>
            <a:ext cx="683339" cy="365125"/>
          </a:xfrm>
        </p:spPr>
        <p:txBody>
          <a:bodyPr/>
          <a:lstStyle/>
          <a:p>
            <a:fld id="{D57F1E4F-1CFF-5643-939E-217C01CDF565}" type="slidenum">
              <a:rPr lang="en-US" sz="1200" smtClean="0">
                <a:solidFill>
                  <a:schemeClr val="bg1"/>
                </a:solidFill>
              </a:rPr>
              <a:pPr/>
              <a:t>27</a:t>
            </a:fld>
            <a:endParaRPr lang="en-US" sz="1200" dirty="0">
              <a:solidFill>
                <a:schemeClr val="bg1"/>
              </a:solidFill>
            </a:endParaRPr>
          </a:p>
        </p:txBody>
      </p:sp>
    </p:spTree>
    <p:extLst>
      <p:ext uri="{BB962C8B-B14F-4D97-AF65-F5344CB8AC3E}">
        <p14:creationId xmlns:p14="http://schemas.microsoft.com/office/powerpoint/2010/main" val="10021094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9086" y="0"/>
            <a:ext cx="8596668" cy="6858000"/>
          </a:xfrm>
        </p:spPr>
        <p:txBody>
          <a:bodyPr>
            <a:noAutofit/>
          </a:bodyPr>
          <a:lstStyle/>
          <a:p>
            <a:r>
              <a:rPr lang="en-US" b="1" dirty="0" smtClean="0">
                <a:solidFill>
                  <a:schemeClr val="accent2">
                    <a:lumMod val="75000"/>
                  </a:schemeClr>
                </a:solidFill>
              </a:rPr>
              <a:t/>
            </a:r>
            <a:br>
              <a:rPr lang="en-US" b="1" dirty="0" smtClean="0">
                <a:solidFill>
                  <a:schemeClr val="accent2">
                    <a:lumMod val="75000"/>
                  </a:schemeClr>
                </a:solidFill>
              </a:rPr>
            </a:br>
            <a:r>
              <a:rPr lang="en-US" b="1" dirty="0"/>
              <a:t> </a:t>
            </a:r>
            <a:r>
              <a:rPr lang="en-US" sz="3200" dirty="0"/>
              <a:t/>
            </a:r>
            <a:br>
              <a:rPr lang="en-US" sz="3200" dirty="0"/>
            </a:br>
            <a:r>
              <a:rPr lang="en-US" sz="2400" b="1" dirty="0" smtClean="0">
                <a:solidFill>
                  <a:schemeClr val="accent2">
                    <a:lumMod val="75000"/>
                  </a:schemeClr>
                </a:solidFill>
              </a:rPr>
              <a:t>Pros</a:t>
            </a:r>
            <a:r>
              <a:rPr lang="en-US" sz="2400" dirty="0">
                <a:solidFill>
                  <a:schemeClr val="accent2">
                    <a:lumMod val="75000"/>
                  </a:schemeClr>
                </a:solidFill>
              </a:rPr>
              <a:t>: </a:t>
            </a:r>
            <a:r>
              <a:rPr lang="en-US" sz="2400" dirty="0" smtClean="0">
                <a:solidFill>
                  <a:schemeClr val="accent2">
                    <a:lumMod val="75000"/>
                  </a:schemeClr>
                </a:solidFill>
              </a:rPr>
              <a:t/>
            </a:r>
            <a:br>
              <a:rPr lang="en-US" sz="2400" dirty="0" smtClean="0">
                <a:solidFill>
                  <a:schemeClr val="accent2">
                    <a:lumMod val="75000"/>
                  </a:schemeClr>
                </a:solidFill>
              </a:rPr>
            </a:br>
            <a:r>
              <a:rPr lang="en-US" sz="2400" dirty="0" smtClean="0">
                <a:solidFill>
                  <a:schemeClr val="accent2">
                    <a:lumMod val="75000"/>
                  </a:schemeClr>
                </a:solidFill>
              </a:rPr>
              <a:t>The </a:t>
            </a:r>
            <a:r>
              <a:rPr lang="en-US" sz="2400" dirty="0">
                <a:solidFill>
                  <a:schemeClr val="accent2">
                    <a:lumMod val="75000"/>
                  </a:schemeClr>
                </a:solidFill>
              </a:rPr>
              <a:t>town can continue (and possibly expand) the functions by the Recreation Department and others.</a:t>
            </a:r>
            <a:br>
              <a:rPr lang="en-US" sz="2400" dirty="0">
                <a:solidFill>
                  <a:schemeClr val="accent2">
                    <a:lumMod val="75000"/>
                  </a:schemeClr>
                </a:solidFill>
              </a:rPr>
            </a:br>
            <a:r>
              <a:rPr lang="en-US" sz="2400" dirty="0" smtClean="0">
                <a:solidFill>
                  <a:schemeClr val="accent2">
                    <a:lumMod val="75000"/>
                  </a:schemeClr>
                </a:solidFill>
              </a:rPr>
              <a:t/>
            </a:r>
            <a:br>
              <a:rPr lang="en-US" sz="2400" dirty="0" smtClean="0">
                <a:solidFill>
                  <a:schemeClr val="accent2">
                    <a:lumMod val="75000"/>
                  </a:schemeClr>
                </a:solidFill>
              </a:rPr>
            </a:br>
            <a:r>
              <a:rPr lang="en-US" sz="2400" b="1" dirty="0" smtClean="0">
                <a:solidFill>
                  <a:schemeClr val="accent2">
                    <a:lumMod val="75000"/>
                  </a:schemeClr>
                </a:solidFill>
              </a:rPr>
              <a:t>Cons</a:t>
            </a:r>
            <a:r>
              <a:rPr lang="en-US" sz="2400" dirty="0">
                <a:solidFill>
                  <a:schemeClr val="accent2">
                    <a:lumMod val="75000"/>
                  </a:schemeClr>
                </a:solidFill>
              </a:rPr>
              <a:t>: Rehabilitation </a:t>
            </a:r>
            <a:r>
              <a:rPr lang="en-US" sz="2400" dirty="0" smtClean="0">
                <a:solidFill>
                  <a:schemeClr val="accent2">
                    <a:lumMod val="75000"/>
                  </a:schemeClr>
                </a:solidFill>
              </a:rPr>
              <a:t>might take </a:t>
            </a:r>
            <a:r>
              <a:rPr lang="en-US" sz="2400" dirty="0">
                <a:solidFill>
                  <a:schemeClr val="accent2">
                    <a:lumMod val="75000"/>
                  </a:schemeClr>
                </a:solidFill>
              </a:rPr>
              <a:t>time putting the building out of service </a:t>
            </a:r>
            <a:r>
              <a:rPr lang="en-US" sz="2400" dirty="0" smtClean="0">
                <a:solidFill>
                  <a:schemeClr val="accent2">
                    <a:lumMod val="75000"/>
                  </a:schemeClr>
                </a:solidFill>
              </a:rPr>
              <a:t>due to replacement</a:t>
            </a:r>
            <a:r>
              <a:rPr lang="en-US" sz="2400" dirty="0">
                <a:solidFill>
                  <a:schemeClr val="accent2">
                    <a:lumMod val="75000"/>
                  </a:schemeClr>
                </a:solidFill>
              </a:rPr>
              <a:t>. </a:t>
            </a:r>
            <a:r>
              <a:rPr lang="en-US" sz="2400" dirty="0" smtClean="0">
                <a:solidFill>
                  <a:schemeClr val="accent2">
                    <a:lumMod val="75000"/>
                  </a:schemeClr>
                </a:solidFill>
              </a:rPr>
              <a:t/>
            </a:r>
            <a:br>
              <a:rPr lang="en-US" sz="2400" dirty="0" smtClean="0">
                <a:solidFill>
                  <a:schemeClr val="accent2">
                    <a:lumMod val="75000"/>
                  </a:schemeClr>
                </a:solidFill>
              </a:rPr>
            </a:br>
            <a:r>
              <a:rPr lang="en-US" sz="2400" dirty="0" smtClean="0">
                <a:solidFill>
                  <a:schemeClr val="accent2">
                    <a:lumMod val="75000"/>
                  </a:schemeClr>
                </a:solidFill>
              </a:rPr>
              <a:t/>
            </a:r>
            <a:br>
              <a:rPr lang="en-US" sz="2400" dirty="0" smtClean="0">
                <a:solidFill>
                  <a:schemeClr val="accent2">
                    <a:lumMod val="75000"/>
                  </a:schemeClr>
                </a:solidFill>
              </a:rPr>
            </a:br>
            <a:r>
              <a:rPr lang="en-US" sz="2400" dirty="0" smtClean="0">
                <a:solidFill>
                  <a:schemeClr val="accent2">
                    <a:lumMod val="75000"/>
                  </a:schemeClr>
                </a:solidFill>
              </a:rPr>
              <a:t>All </a:t>
            </a:r>
            <a:r>
              <a:rPr lang="en-US" sz="2400" dirty="0">
                <a:solidFill>
                  <a:schemeClr val="accent2">
                    <a:lumMod val="75000"/>
                  </a:schemeClr>
                </a:solidFill>
              </a:rPr>
              <a:t>code upgrades including complete rewiring should be made to extend the life of the building. </a:t>
            </a:r>
            <a:r>
              <a:rPr lang="en-US" sz="2400" dirty="0" smtClean="0">
                <a:solidFill>
                  <a:schemeClr val="accent2">
                    <a:lumMod val="75000"/>
                  </a:schemeClr>
                </a:solidFill>
              </a:rPr>
              <a:t/>
            </a:r>
            <a:br>
              <a:rPr lang="en-US" sz="2400" dirty="0" smtClean="0">
                <a:solidFill>
                  <a:schemeClr val="accent2">
                    <a:lumMod val="75000"/>
                  </a:schemeClr>
                </a:solidFill>
              </a:rPr>
            </a:br>
            <a:r>
              <a:rPr lang="en-US" sz="2400" dirty="0" smtClean="0">
                <a:solidFill>
                  <a:schemeClr val="accent2">
                    <a:lumMod val="75000"/>
                  </a:schemeClr>
                </a:solidFill>
              </a:rPr>
              <a:t/>
            </a:r>
            <a:br>
              <a:rPr lang="en-US" sz="2400" dirty="0" smtClean="0">
                <a:solidFill>
                  <a:schemeClr val="accent2">
                    <a:lumMod val="75000"/>
                  </a:schemeClr>
                </a:solidFill>
              </a:rPr>
            </a:br>
            <a:r>
              <a:rPr lang="en-US" sz="2400" b="1" dirty="0" smtClean="0">
                <a:solidFill>
                  <a:schemeClr val="accent2">
                    <a:lumMod val="75000"/>
                  </a:schemeClr>
                </a:solidFill>
              </a:rPr>
              <a:t>Costs: $339,000; $500,000;$1,200,000. Life expectancy -/+ 35 years.</a:t>
            </a:r>
            <a:br>
              <a:rPr lang="en-US" sz="2400" b="1" dirty="0" smtClean="0">
                <a:solidFill>
                  <a:schemeClr val="accent2">
                    <a:lumMod val="75000"/>
                  </a:schemeClr>
                </a:solidFill>
              </a:rPr>
            </a:br>
            <a:r>
              <a:rPr lang="en-US" sz="2400" b="1" dirty="0">
                <a:solidFill>
                  <a:schemeClr val="accent2">
                    <a:lumMod val="75000"/>
                  </a:schemeClr>
                </a:solidFill>
              </a:rPr>
              <a:t/>
            </a:r>
            <a:br>
              <a:rPr lang="en-US" sz="2400" b="1" dirty="0">
                <a:solidFill>
                  <a:schemeClr val="accent2">
                    <a:lumMod val="75000"/>
                  </a:schemeClr>
                </a:solidFill>
              </a:rPr>
            </a:br>
            <a:endParaRPr lang="en-US" sz="2400" b="1" dirty="0">
              <a:solidFill>
                <a:schemeClr val="accent2">
                  <a:lumMod val="75000"/>
                </a:schemeClr>
              </a:solidFill>
            </a:endParaRPr>
          </a:p>
        </p:txBody>
      </p:sp>
      <p:sp>
        <p:nvSpPr>
          <p:cNvPr id="5" name="Rectangle 4"/>
          <p:cNvSpPr/>
          <p:nvPr/>
        </p:nvSpPr>
        <p:spPr>
          <a:xfrm>
            <a:off x="289086" y="0"/>
            <a:ext cx="8596668" cy="830997"/>
          </a:xfrm>
          <a:prstGeom prst="rect">
            <a:avLst/>
          </a:prstGeom>
        </p:spPr>
        <p:txBody>
          <a:bodyPr wrap="square">
            <a:spAutoFit/>
          </a:bodyPr>
          <a:lstStyle/>
          <a:p>
            <a:r>
              <a:rPr lang="en-US" sz="2400" b="1" dirty="0" smtClean="0">
                <a:solidFill>
                  <a:schemeClr val="accent2">
                    <a:lumMod val="75000"/>
                  </a:schemeClr>
                </a:solidFill>
                <a:latin typeface="+mj-lt"/>
                <a:ea typeface="Calibri" panose="020F0502020204030204" pitchFamily="34" charset="0"/>
                <a:cs typeface="Times New Roman" panose="02020603050405020304" pitchFamily="18" charset="0"/>
              </a:rPr>
              <a:t>(2) Replace the existing clubhouse with one that has a commercially viable restaurant and pro shop:</a:t>
            </a:r>
            <a:endParaRPr lang="en-US" sz="2400" b="1" dirty="0">
              <a:solidFill>
                <a:schemeClr val="accent2">
                  <a:lumMod val="75000"/>
                </a:schemeClr>
              </a:solidFill>
              <a:latin typeface="+mj-lt"/>
            </a:endParaRPr>
          </a:p>
        </p:txBody>
      </p:sp>
      <p:sp>
        <p:nvSpPr>
          <p:cNvPr id="2" name="Date Placeholder 1"/>
          <p:cNvSpPr>
            <a:spLocks noGrp="1"/>
          </p:cNvSpPr>
          <p:nvPr>
            <p:ph type="dt" sz="half" idx="10"/>
          </p:nvPr>
        </p:nvSpPr>
        <p:spPr>
          <a:xfrm>
            <a:off x="9099015" y="6406485"/>
            <a:ext cx="911939" cy="365125"/>
          </a:xfrm>
        </p:spPr>
        <p:txBody>
          <a:bodyPr/>
          <a:lstStyle/>
          <a:p>
            <a:fld id="{71B78A6E-D214-442F-97A4-DEBE3AA208A8}" type="datetime1">
              <a:rPr lang="en-US" sz="1200" smtClean="0">
                <a:solidFill>
                  <a:schemeClr val="bg1"/>
                </a:solidFill>
              </a:rPr>
              <a:t>8/29/2016</a:t>
            </a:fld>
            <a:endParaRPr lang="en-US" sz="1200" dirty="0">
              <a:solidFill>
                <a:schemeClr val="bg1"/>
              </a:solidFill>
            </a:endParaRPr>
          </a:p>
        </p:txBody>
      </p:sp>
      <p:sp>
        <p:nvSpPr>
          <p:cNvPr id="4" name="Footer Placeholder 3"/>
          <p:cNvSpPr>
            <a:spLocks noGrp="1"/>
          </p:cNvSpPr>
          <p:nvPr>
            <p:ph type="ftr" sz="quarter" idx="11"/>
          </p:nvPr>
        </p:nvSpPr>
        <p:spPr>
          <a:xfrm>
            <a:off x="502236" y="6406487"/>
            <a:ext cx="6297612" cy="365125"/>
          </a:xfrm>
        </p:spPr>
        <p:txBody>
          <a:bodyPr/>
          <a:lstStyle/>
          <a:p>
            <a:r>
              <a:rPr lang="en-US" sz="1200" dirty="0" smtClean="0">
                <a:solidFill>
                  <a:schemeClr val="accent2">
                    <a:lumMod val="75000"/>
                  </a:schemeClr>
                </a:solidFill>
              </a:rPr>
              <a:t>http://www.jamestownri.gov.</a:t>
            </a:r>
            <a:endParaRPr lang="en-US" sz="1200" dirty="0">
              <a:solidFill>
                <a:schemeClr val="accent2">
                  <a:lumMod val="75000"/>
                </a:schemeClr>
              </a:solidFill>
            </a:endParaRPr>
          </a:p>
        </p:txBody>
      </p:sp>
      <p:sp>
        <p:nvSpPr>
          <p:cNvPr id="6" name="Slide Number Placeholder 5"/>
          <p:cNvSpPr>
            <a:spLocks noGrp="1"/>
          </p:cNvSpPr>
          <p:nvPr>
            <p:ph type="sldNum" sz="quarter" idx="12"/>
          </p:nvPr>
        </p:nvSpPr>
        <p:spPr>
          <a:xfrm>
            <a:off x="11136155" y="6406486"/>
            <a:ext cx="683339" cy="365125"/>
          </a:xfrm>
        </p:spPr>
        <p:txBody>
          <a:bodyPr/>
          <a:lstStyle/>
          <a:p>
            <a:fld id="{D57F1E4F-1CFF-5643-939E-217C01CDF565}" type="slidenum">
              <a:rPr lang="en-US" sz="1200" smtClean="0">
                <a:solidFill>
                  <a:schemeClr val="bg1"/>
                </a:solidFill>
              </a:rPr>
              <a:pPr/>
              <a:t>28</a:t>
            </a:fld>
            <a:endParaRPr lang="en-US" sz="1200" dirty="0">
              <a:solidFill>
                <a:schemeClr val="bg1"/>
              </a:solidFill>
            </a:endParaRPr>
          </a:p>
        </p:txBody>
      </p:sp>
    </p:spTree>
    <p:extLst>
      <p:ext uri="{BB962C8B-B14F-4D97-AF65-F5344CB8AC3E}">
        <p14:creationId xmlns:p14="http://schemas.microsoft.com/office/powerpoint/2010/main" val="41983549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9086" y="0"/>
            <a:ext cx="8596668" cy="6858000"/>
          </a:xfrm>
        </p:spPr>
        <p:txBody>
          <a:bodyPr>
            <a:noAutofit/>
          </a:bodyPr>
          <a:lstStyle/>
          <a:p>
            <a:r>
              <a:rPr lang="en-US" b="1" dirty="0" smtClean="0">
                <a:solidFill>
                  <a:schemeClr val="accent2">
                    <a:lumMod val="75000"/>
                  </a:schemeClr>
                </a:solidFill>
              </a:rPr>
              <a:t/>
            </a:r>
            <a:br>
              <a:rPr lang="en-US" b="1" dirty="0" smtClean="0">
                <a:solidFill>
                  <a:schemeClr val="accent2">
                    <a:lumMod val="75000"/>
                  </a:schemeClr>
                </a:solidFill>
              </a:rPr>
            </a:br>
            <a:r>
              <a:rPr lang="en-US" b="1" dirty="0"/>
              <a:t> </a:t>
            </a:r>
            <a:r>
              <a:rPr lang="en-US" sz="3200" dirty="0"/>
              <a:t/>
            </a:r>
            <a:br>
              <a:rPr lang="en-US" sz="3200" dirty="0"/>
            </a:br>
            <a:r>
              <a:rPr lang="en-US" sz="3200" dirty="0">
                <a:solidFill>
                  <a:schemeClr val="accent2">
                    <a:lumMod val="75000"/>
                  </a:schemeClr>
                </a:solidFill>
              </a:rPr>
              <a:t/>
            </a:r>
            <a:br>
              <a:rPr lang="en-US" sz="3200" dirty="0">
                <a:solidFill>
                  <a:schemeClr val="accent2">
                    <a:lumMod val="75000"/>
                  </a:schemeClr>
                </a:solidFill>
              </a:rPr>
            </a:br>
            <a:r>
              <a:rPr lang="en-US" sz="2400" dirty="0">
                <a:solidFill>
                  <a:schemeClr val="accent2">
                    <a:lumMod val="75000"/>
                  </a:schemeClr>
                </a:solidFill>
              </a:rPr>
              <a:t/>
            </a:r>
            <a:br>
              <a:rPr lang="en-US" sz="2400" dirty="0">
                <a:solidFill>
                  <a:schemeClr val="accent2">
                    <a:lumMod val="75000"/>
                  </a:schemeClr>
                </a:solidFill>
              </a:rPr>
            </a:br>
            <a:endParaRPr lang="en-US" sz="2400" dirty="0">
              <a:solidFill>
                <a:schemeClr val="accent2">
                  <a:lumMod val="75000"/>
                </a:schemeClr>
              </a:solidFill>
            </a:endParaRPr>
          </a:p>
        </p:txBody>
      </p:sp>
      <p:sp>
        <p:nvSpPr>
          <p:cNvPr id="2" name="Rectangle 1"/>
          <p:cNvSpPr/>
          <p:nvPr/>
        </p:nvSpPr>
        <p:spPr>
          <a:xfrm>
            <a:off x="0" y="31531"/>
            <a:ext cx="11902914" cy="7250767"/>
          </a:xfrm>
          <a:prstGeom prst="rect">
            <a:avLst/>
          </a:prstGeom>
        </p:spPr>
        <p:txBody>
          <a:bodyPr wrap="square">
            <a:spAutoFit/>
          </a:bodyPr>
          <a:lstStyle/>
          <a:p>
            <a:pPr>
              <a:lnSpc>
                <a:spcPct val="107000"/>
              </a:lnSpc>
              <a:spcAft>
                <a:spcPts val="800"/>
              </a:spcAft>
            </a:pPr>
            <a:r>
              <a:rPr lang="en-US" sz="2400" b="1" dirty="0">
                <a:solidFill>
                  <a:schemeClr val="accent2">
                    <a:lumMod val="75000"/>
                  </a:schemeClr>
                </a:solidFill>
                <a:latin typeface="+mj-lt"/>
                <a:ea typeface="Calibri" panose="020F0502020204030204" pitchFamily="34" charset="0"/>
                <a:cs typeface="Times New Roman" panose="02020603050405020304" pitchFamily="18" charset="0"/>
              </a:rPr>
              <a:t>(3) </a:t>
            </a:r>
            <a:r>
              <a:rPr lang="en-US" sz="2400" b="1" dirty="0" smtClean="0">
                <a:solidFill>
                  <a:schemeClr val="accent2">
                    <a:lumMod val="75000"/>
                  </a:schemeClr>
                </a:solidFill>
                <a:latin typeface="+mj-lt"/>
                <a:ea typeface="Calibri" panose="020F0502020204030204" pitchFamily="34" charset="0"/>
                <a:cs typeface="Times New Roman" panose="02020603050405020304" pitchFamily="18" charset="0"/>
              </a:rPr>
              <a:t>Everything </a:t>
            </a:r>
            <a:r>
              <a:rPr lang="en-US" sz="2400" b="1" dirty="0">
                <a:solidFill>
                  <a:schemeClr val="accent2">
                    <a:lumMod val="75000"/>
                  </a:schemeClr>
                </a:solidFill>
                <a:latin typeface="+mj-lt"/>
                <a:ea typeface="Calibri" panose="020F0502020204030204" pitchFamily="34" charset="0"/>
                <a:cs typeface="Times New Roman" panose="02020603050405020304" pitchFamily="18" charset="0"/>
              </a:rPr>
              <a:t>in (2) but it can also serve as a venue for private events </a:t>
            </a:r>
            <a:r>
              <a:rPr lang="en-US" sz="2400" b="1" dirty="0" smtClean="0">
                <a:solidFill>
                  <a:schemeClr val="accent2">
                    <a:lumMod val="75000"/>
                  </a:schemeClr>
                </a:solidFill>
                <a:latin typeface="+mj-lt"/>
                <a:ea typeface="Calibri" panose="020F0502020204030204" pitchFamily="34" charset="0"/>
                <a:cs typeface="Times New Roman" panose="02020603050405020304" pitchFamily="18" charset="0"/>
              </a:rPr>
              <a:t>(e.g. wedding receptions, parties, …) and a site </a:t>
            </a:r>
            <a:r>
              <a:rPr lang="en-US" sz="2400" b="1" dirty="0">
                <a:solidFill>
                  <a:schemeClr val="accent2">
                    <a:lumMod val="75000"/>
                  </a:schemeClr>
                </a:solidFill>
                <a:latin typeface="+mj-lt"/>
                <a:ea typeface="Calibri" panose="020F0502020204030204" pitchFamily="34" charset="0"/>
                <a:cs typeface="Times New Roman" panose="02020603050405020304" pitchFamily="18" charset="0"/>
              </a:rPr>
              <a:t>for community </a:t>
            </a:r>
            <a:r>
              <a:rPr lang="en-US" sz="2400" b="1" dirty="0" smtClean="0">
                <a:solidFill>
                  <a:schemeClr val="accent2">
                    <a:lumMod val="75000"/>
                  </a:schemeClr>
                </a:solidFill>
                <a:latin typeface="+mj-lt"/>
                <a:ea typeface="Calibri" panose="020F0502020204030204" pitchFamily="34" charset="0"/>
                <a:cs typeface="Times New Roman" panose="02020603050405020304" pitchFamily="18" charset="0"/>
              </a:rPr>
              <a:t>events:</a:t>
            </a:r>
          </a:p>
          <a:p>
            <a:pPr>
              <a:lnSpc>
                <a:spcPct val="107000"/>
              </a:lnSpc>
              <a:spcAft>
                <a:spcPts val="800"/>
              </a:spcAft>
            </a:pPr>
            <a:endParaRPr lang="en-US" sz="2400" b="1" dirty="0" smtClean="0">
              <a:solidFill>
                <a:schemeClr val="accent2">
                  <a:lumMod val="75000"/>
                </a:schemeClr>
              </a:solidFill>
              <a:latin typeface="+mj-lt"/>
              <a:ea typeface="Calibri" panose="020F0502020204030204" pitchFamily="34" charset="0"/>
              <a:cs typeface="Times New Roman" panose="02020603050405020304" pitchFamily="18" charset="0"/>
            </a:endParaRPr>
          </a:p>
          <a:p>
            <a:r>
              <a:rPr lang="en-US" b="1" dirty="0" smtClean="0">
                <a:solidFill>
                  <a:schemeClr val="accent2">
                    <a:lumMod val="75000"/>
                  </a:schemeClr>
                </a:solidFill>
              </a:rPr>
              <a:t>Pros</a:t>
            </a:r>
            <a:r>
              <a:rPr lang="en-US" dirty="0">
                <a:solidFill>
                  <a:schemeClr val="accent2">
                    <a:lumMod val="75000"/>
                  </a:schemeClr>
                </a:solidFill>
              </a:rPr>
              <a:t>: A new restaurant and catering facility, with </a:t>
            </a:r>
            <a:r>
              <a:rPr lang="en-US" dirty="0" smtClean="0">
                <a:solidFill>
                  <a:schemeClr val="accent2">
                    <a:lumMod val="75000"/>
                  </a:schemeClr>
                </a:solidFill>
              </a:rPr>
              <a:t>possibly </a:t>
            </a:r>
            <a:r>
              <a:rPr lang="en-US" dirty="0">
                <a:solidFill>
                  <a:schemeClr val="accent2">
                    <a:lumMod val="75000"/>
                  </a:schemeClr>
                </a:solidFill>
              </a:rPr>
              <a:t>a spa, a pool, a racket ball court, locker rooms and showers, and a gift shop.</a:t>
            </a:r>
          </a:p>
          <a:p>
            <a:r>
              <a:rPr lang="en-US" dirty="0">
                <a:solidFill>
                  <a:schemeClr val="accent2">
                    <a:lumMod val="75000"/>
                  </a:schemeClr>
                </a:solidFill>
              </a:rPr>
              <a:t> </a:t>
            </a:r>
          </a:p>
          <a:p>
            <a:r>
              <a:rPr lang="en-US" dirty="0">
                <a:solidFill>
                  <a:schemeClr val="accent2">
                    <a:lumMod val="75000"/>
                  </a:schemeClr>
                </a:solidFill>
              </a:rPr>
              <a:t>Existing Building could be relocated away from golf course—used as the new golf pro shop renovation, a maintenance grounds office, and, or a live on site management living quarters, or used as a second level, or the banquet facility. </a:t>
            </a:r>
          </a:p>
          <a:p>
            <a:r>
              <a:rPr lang="en-US" dirty="0">
                <a:solidFill>
                  <a:schemeClr val="accent2">
                    <a:lumMod val="75000"/>
                  </a:schemeClr>
                </a:solidFill>
              </a:rPr>
              <a:t> </a:t>
            </a:r>
          </a:p>
          <a:p>
            <a:r>
              <a:rPr lang="en-US" dirty="0">
                <a:solidFill>
                  <a:schemeClr val="accent2">
                    <a:lumMod val="75000"/>
                  </a:schemeClr>
                </a:solidFill>
              </a:rPr>
              <a:t>This replacement could start a new municipal building life span and the new building could be built specifically to address town needs and potential revenue. </a:t>
            </a:r>
          </a:p>
          <a:p>
            <a:r>
              <a:rPr lang="en-US" dirty="0">
                <a:solidFill>
                  <a:schemeClr val="accent2">
                    <a:lumMod val="75000"/>
                  </a:schemeClr>
                </a:solidFill>
              </a:rPr>
              <a:t> </a:t>
            </a:r>
          </a:p>
          <a:p>
            <a:r>
              <a:rPr lang="en-US" b="1" dirty="0">
                <a:solidFill>
                  <a:schemeClr val="accent2">
                    <a:lumMod val="75000"/>
                  </a:schemeClr>
                </a:solidFill>
              </a:rPr>
              <a:t>Cons</a:t>
            </a:r>
            <a:r>
              <a:rPr lang="en-US" dirty="0">
                <a:solidFill>
                  <a:schemeClr val="accent2">
                    <a:lumMod val="75000"/>
                  </a:schemeClr>
                </a:solidFill>
              </a:rPr>
              <a:t>: </a:t>
            </a:r>
            <a:r>
              <a:rPr lang="en-US" dirty="0" smtClean="0">
                <a:solidFill>
                  <a:schemeClr val="accent2">
                    <a:lumMod val="75000"/>
                  </a:schemeClr>
                </a:solidFill>
              </a:rPr>
              <a:t>Permitting </a:t>
            </a:r>
            <a:r>
              <a:rPr lang="en-US" dirty="0">
                <a:solidFill>
                  <a:schemeClr val="accent2">
                    <a:lumMod val="75000"/>
                  </a:schemeClr>
                </a:solidFill>
              </a:rPr>
              <a:t>for zone change of use.</a:t>
            </a:r>
          </a:p>
          <a:p>
            <a:endParaRPr lang="en-US" dirty="0" smtClean="0">
              <a:solidFill>
                <a:schemeClr val="accent2">
                  <a:lumMod val="75000"/>
                </a:schemeClr>
              </a:solidFill>
            </a:endParaRPr>
          </a:p>
          <a:p>
            <a:r>
              <a:rPr lang="en-US" dirty="0" smtClean="0">
                <a:solidFill>
                  <a:schemeClr val="accent2">
                    <a:lumMod val="75000"/>
                  </a:schemeClr>
                </a:solidFill>
              </a:rPr>
              <a:t>Parking </a:t>
            </a:r>
            <a:r>
              <a:rPr lang="en-US" dirty="0">
                <a:solidFill>
                  <a:schemeClr val="accent2">
                    <a:lumMod val="75000"/>
                  </a:schemeClr>
                </a:solidFill>
              </a:rPr>
              <a:t>conflicts will arise due to the expanded use of facility vs. golf course needs</a:t>
            </a:r>
          </a:p>
          <a:p>
            <a:r>
              <a:rPr lang="en-US" dirty="0" smtClean="0">
                <a:solidFill>
                  <a:schemeClr val="accent2">
                    <a:lumMod val="75000"/>
                  </a:schemeClr>
                </a:solidFill>
              </a:rPr>
              <a:t>Parking </a:t>
            </a:r>
            <a:r>
              <a:rPr lang="en-US" dirty="0">
                <a:solidFill>
                  <a:schemeClr val="accent2">
                    <a:lumMod val="75000"/>
                  </a:schemeClr>
                </a:solidFill>
              </a:rPr>
              <a:t>would have to be expanded, in addition to handicap accessibility</a:t>
            </a:r>
            <a:r>
              <a:rPr lang="en-US" dirty="0" smtClean="0">
                <a:solidFill>
                  <a:schemeClr val="accent2">
                    <a:lumMod val="75000"/>
                  </a:schemeClr>
                </a:solidFill>
              </a:rPr>
              <a:t>.</a:t>
            </a:r>
            <a:r>
              <a:rPr lang="en-US" sz="4000" dirty="0" smtClean="0">
                <a:solidFill>
                  <a:schemeClr val="accent2">
                    <a:lumMod val="75000"/>
                  </a:schemeClr>
                </a:solidFill>
                <a:latin typeface="+mj-lt"/>
                <a:ea typeface="Calibri" panose="020F0502020204030204" pitchFamily="34" charset="0"/>
                <a:cs typeface="Times New Roman" panose="02020603050405020304" pitchFamily="18" charset="0"/>
              </a:rPr>
              <a:t>	</a:t>
            </a:r>
          </a:p>
          <a:p>
            <a:r>
              <a:rPr lang="en-US" sz="2000" b="1" dirty="0">
                <a:solidFill>
                  <a:schemeClr val="accent2">
                    <a:lumMod val="75000"/>
                  </a:schemeClr>
                </a:solidFill>
              </a:rPr>
              <a:t>Projected Costs:  $1,700,000. Life expectancy –75 +/-years </a:t>
            </a:r>
            <a:r>
              <a:rPr lang="en-US" sz="4000" dirty="0" smtClean="0">
                <a:solidFill>
                  <a:schemeClr val="accent2">
                    <a:lumMod val="75000"/>
                  </a:schemeClr>
                </a:solidFill>
                <a:latin typeface="+mj-lt"/>
                <a:ea typeface="Calibri" panose="020F0502020204030204" pitchFamily="34" charset="0"/>
                <a:cs typeface="Times New Roman" panose="02020603050405020304" pitchFamily="18" charset="0"/>
              </a:rPr>
              <a:t>								</a:t>
            </a:r>
          </a:p>
          <a:p>
            <a:pPr>
              <a:lnSpc>
                <a:spcPct val="107000"/>
              </a:lnSpc>
              <a:spcAft>
                <a:spcPts val="800"/>
              </a:spcAft>
            </a:pPr>
            <a:r>
              <a:rPr lang="en-US" sz="4000" dirty="0" smtClean="0">
                <a:solidFill>
                  <a:schemeClr val="accent2">
                    <a:lumMod val="75000"/>
                  </a:schemeClr>
                </a:solidFill>
                <a:latin typeface="+mj-lt"/>
                <a:ea typeface="Calibri" panose="020F0502020204030204" pitchFamily="34" charset="0"/>
                <a:cs typeface="Times New Roman" panose="02020603050405020304" pitchFamily="18" charset="0"/>
              </a:rPr>
              <a:t>															</a:t>
            </a:r>
            <a:endParaRPr lang="en-US" sz="3200" dirty="0">
              <a:solidFill>
                <a:schemeClr val="accent2">
                  <a:lumMod val="75000"/>
                </a:schemeClr>
              </a:solidFill>
              <a:latin typeface="+mj-lt"/>
              <a:ea typeface="Calibri" panose="020F0502020204030204" pitchFamily="34" charset="0"/>
              <a:cs typeface="Times New Roman" panose="02020603050405020304" pitchFamily="18" charset="0"/>
            </a:endParaRPr>
          </a:p>
        </p:txBody>
      </p:sp>
      <p:sp>
        <p:nvSpPr>
          <p:cNvPr id="4" name="Date Placeholder 3"/>
          <p:cNvSpPr>
            <a:spLocks noGrp="1"/>
          </p:cNvSpPr>
          <p:nvPr>
            <p:ph type="dt" sz="half" idx="10"/>
          </p:nvPr>
        </p:nvSpPr>
        <p:spPr>
          <a:xfrm>
            <a:off x="9579312" y="6387460"/>
            <a:ext cx="911939" cy="365125"/>
          </a:xfrm>
        </p:spPr>
        <p:txBody>
          <a:bodyPr/>
          <a:lstStyle/>
          <a:p>
            <a:fld id="{640E40A4-6BB5-418D-9A5F-2143D8D941A7}"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289086" y="6374324"/>
            <a:ext cx="6297612" cy="365125"/>
          </a:xfrm>
        </p:spPr>
        <p:txBody>
          <a:bodyPr/>
          <a:lstStyle/>
          <a:p>
            <a:r>
              <a:rPr lang="en-US" sz="1200" dirty="0" smtClean="0">
                <a:solidFill>
                  <a:schemeClr val="accent2">
                    <a:lumMod val="75000"/>
                  </a:schemeClr>
                </a:solidFill>
              </a:rPr>
              <a:t>http://www.jamestownri.gov</a:t>
            </a:r>
            <a:r>
              <a:rPr lang="en-US" dirty="0" smtClean="0"/>
              <a:t>.</a:t>
            </a:r>
            <a:endParaRPr lang="en-US" dirty="0"/>
          </a:p>
        </p:txBody>
      </p:sp>
      <p:sp>
        <p:nvSpPr>
          <p:cNvPr id="6" name="Slide Number Placeholder 5"/>
          <p:cNvSpPr>
            <a:spLocks noGrp="1"/>
          </p:cNvSpPr>
          <p:nvPr>
            <p:ph type="sldNum" sz="quarter" idx="12"/>
          </p:nvPr>
        </p:nvSpPr>
        <p:spPr>
          <a:xfrm>
            <a:off x="11184809" y="6387460"/>
            <a:ext cx="683339" cy="365125"/>
          </a:xfrm>
        </p:spPr>
        <p:txBody>
          <a:bodyPr/>
          <a:lstStyle/>
          <a:p>
            <a:fld id="{D57F1E4F-1CFF-5643-939E-217C01CDF565}" type="slidenum">
              <a:rPr lang="en-US" sz="1200" smtClean="0">
                <a:solidFill>
                  <a:schemeClr val="bg1"/>
                </a:solidFill>
              </a:rPr>
              <a:pPr/>
              <a:t>29</a:t>
            </a:fld>
            <a:endParaRPr lang="en-US" sz="1200" dirty="0">
              <a:solidFill>
                <a:schemeClr val="bg1"/>
              </a:solidFill>
            </a:endParaRPr>
          </a:p>
        </p:txBody>
      </p:sp>
    </p:spTree>
    <p:extLst>
      <p:ext uri="{BB962C8B-B14F-4D97-AF65-F5344CB8AC3E}">
        <p14:creationId xmlns:p14="http://schemas.microsoft.com/office/powerpoint/2010/main" val="3424808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9295" y="2181283"/>
            <a:ext cx="10682673" cy="4317999"/>
          </a:xfrm>
        </p:spPr>
        <p:txBody>
          <a:bodyPr>
            <a:noAutofit/>
          </a:bodyPr>
          <a:lstStyle/>
          <a:p>
            <a:r>
              <a:rPr lang="en-US" sz="2800" dirty="0">
                <a:solidFill>
                  <a:schemeClr val="bg1"/>
                </a:solidFill>
                <a:latin typeface="+mn-lt"/>
              </a:rPr>
              <a:t>The Buffalo Peak Golf Course owned and managed by Union </a:t>
            </a:r>
            <a:r>
              <a:rPr lang="en-US" sz="2800" dirty="0" smtClean="0">
                <a:solidFill>
                  <a:schemeClr val="bg1"/>
                </a:solidFill>
                <a:latin typeface="+mn-lt"/>
              </a:rPr>
              <a:t/>
            </a:r>
            <a:br>
              <a:rPr lang="en-US" sz="2800" dirty="0" smtClean="0">
                <a:solidFill>
                  <a:schemeClr val="bg1"/>
                </a:solidFill>
                <a:latin typeface="+mn-lt"/>
              </a:rPr>
            </a:br>
            <a:r>
              <a:rPr lang="en-US" sz="2800" dirty="0" smtClean="0">
                <a:solidFill>
                  <a:schemeClr val="bg1"/>
                </a:solidFill>
                <a:latin typeface="+mn-lt"/>
              </a:rPr>
              <a:t>County </a:t>
            </a:r>
            <a:r>
              <a:rPr lang="en-US" sz="2800" dirty="0">
                <a:solidFill>
                  <a:schemeClr val="bg1"/>
                </a:solidFill>
                <a:latin typeface="+mn-lt"/>
              </a:rPr>
              <a:t>is seeking to expand and renovate their golf course clubhouse</a:t>
            </a:r>
            <a:r>
              <a:rPr lang="en-US" sz="2800" dirty="0" smtClean="0">
                <a:solidFill>
                  <a:schemeClr val="bg1"/>
                </a:solidFill>
                <a:latin typeface="+mn-lt"/>
              </a:rPr>
              <a:t>. The </a:t>
            </a:r>
            <a:r>
              <a:rPr lang="en-US" sz="2800" dirty="0">
                <a:solidFill>
                  <a:schemeClr val="bg1"/>
                </a:solidFill>
                <a:latin typeface="+mn-lt"/>
              </a:rPr>
              <a:t>land that they are currently occupying is located right </a:t>
            </a:r>
            <a:r>
              <a:rPr lang="en-US" sz="2800" dirty="0" smtClean="0">
                <a:solidFill>
                  <a:schemeClr val="bg1"/>
                </a:solidFill>
                <a:latin typeface="+mn-lt"/>
              </a:rPr>
              <a:t>at </a:t>
            </a:r>
            <a:r>
              <a:rPr lang="en-US" sz="2800" dirty="0">
                <a:solidFill>
                  <a:schemeClr val="bg1"/>
                </a:solidFill>
                <a:latin typeface="+mn-lt"/>
              </a:rPr>
              <a:t>the edge of the city of Union, OR, 15 miles from La Grande. </a:t>
            </a:r>
            <a:r>
              <a:rPr lang="en-US" sz="2800" dirty="0" smtClean="0">
                <a:solidFill>
                  <a:schemeClr val="bg1"/>
                </a:solidFill>
                <a:latin typeface="+mn-lt"/>
              </a:rPr>
              <a:t>It </a:t>
            </a:r>
            <a:r>
              <a:rPr lang="en-US" sz="2800" dirty="0">
                <a:solidFill>
                  <a:schemeClr val="bg1"/>
                </a:solidFill>
                <a:latin typeface="+mn-lt"/>
              </a:rPr>
              <a:t>is an </a:t>
            </a:r>
            <a:r>
              <a:rPr lang="en-US" sz="2800" dirty="0" smtClean="0">
                <a:solidFill>
                  <a:schemeClr val="bg1"/>
                </a:solidFill>
                <a:latin typeface="+mn-lt"/>
              </a:rPr>
              <a:t> 18-hole golf </a:t>
            </a:r>
            <a:r>
              <a:rPr lang="en-US" sz="2800" dirty="0">
                <a:solidFill>
                  <a:schemeClr val="bg1"/>
                </a:solidFill>
                <a:latin typeface="+mn-lt"/>
              </a:rPr>
              <a:t>course for recreational-consumer activities</a:t>
            </a:r>
            <a:r>
              <a:rPr lang="en-US" sz="2800" dirty="0" smtClean="0">
                <a:solidFill>
                  <a:schemeClr val="bg1"/>
                </a:solidFill>
                <a:latin typeface="+mn-lt"/>
              </a:rPr>
              <a:t>, but </a:t>
            </a:r>
            <a:r>
              <a:rPr lang="en-US" sz="2800" dirty="0">
                <a:solidFill>
                  <a:schemeClr val="bg1"/>
                </a:solidFill>
                <a:latin typeface="+mn-lt"/>
              </a:rPr>
              <a:t>was </a:t>
            </a:r>
            <a:r>
              <a:rPr lang="en-US" sz="2800" dirty="0" smtClean="0">
                <a:solidFill>
                  <a:schemeClr val="bg1"/>
                </a:solidFill>
                <a:latin typeface="+mn-lt"/>
              </a:rPr>
              <a:t>also </a:t>
            </a:r>
            <a:r>
              <a:rPr lang="en-US" sz="2800" dirty="0">
                <a:solidFill>
                  <a:schemeClr val="bg1"/>
                </a:solidFill>
                <a:latin typeface="+mn-lt"/>
              </a:rPr>
              <a:t>originally constructed as an extension to the Union City water processing system.</a:t>
            </a:r>
            <a:br>
              <a:rPr lang="en-US" sz="2800" dirty="0">
                <a:solidFill>
                  <a:schemeClr val="bg1"/>
                </a:solidFill>
                <a:latin typeface="+mn-lt"/>
              </a:rPr>
            </a:br>
            <a:endParaRPr lang="en-US" sz="2800" dirty="0">
              <a:solidFill>
                <a:schemeClr val="bg1"/>
              </a:solidFill>
              <a:latin typeface="+mn-lt"/>
            </a:endParaRPr>
          </a:p>
        </p:txBody>
      </p:sp>
      <p:sp>
        <p:nvSpPr>
          <p:cNvPr id="6" name="Text Placeholder 5"/>
          <p:cNvSpPr>
            <a:spLocks noGrp="1"/>
          </p:cNvSpPr>
          <p:nvPr>
            <p:ph type="body" idx="1"/>
          </p:nvPr>
        </p:nvSpPr>
        <p:spPr>
          <a:xfrm>
            <a:off x="938592" y="587828"/>
            <a:ext cx="8596668" cy="1570962"/>
          </a:xfrm>
        </p:spPr>
        <p:txBody>
          <a:bodyPr>
            <a:normAutofit/>
          </a:bodyPr>
          <a:lstStyle/>
          <a:p>
            <a:pPr algn="ctr"/>
            <a:r>
              <a:rPr lang="en-US" sz="4800" dirty="0" smtClean="0">
                <a:solidFill>
                  <a:schemeClr val="bg1"/>
                </a:solidFill>
              </a:rPr>
              <a:t>History of: Buffalo Peak Golf Course</a:t>
            </a:r>
            <a:endParaRPr lang="en-US" sz="4800" dirty="0">
              <a:solidFill>
                <a:schemeClr val="bg1"/>
              </a:solidFill>
            </a:endParaRPr>
          </a:p>
        </p:txBody>
      </p:sp>
      <p:sp>
        <p:nvSpPr>
          <p:cNvPr id="7" name="Date Placeholder 6"/>
          <p:cNvSpPr>
            <a:spLocks noGrp="1"/>
          </p:cNvSpPr>
          <p:nvPr>
            <p:ph type="dt" sz="half" idx="10"/>
          </p:nvPr>
        </p:nvSpPr>
        <p:spPr>
          <a:xfrm>
            <a:off x="9274002" y="6161048"/>
            <a:ext cx="911939" cy="365125"/>
          </a:xfrm>
        </p:spPr>
        <p:txBody>
          <a:bodyPr/>
          <a:lstStyle/>
          <a:p>
            <a:r>
              <a:rPr lang="en-US" sz="1200" dirty="0" smtClean="0">
                <a:solidFill>
                  <a:schemeClr val="bg1"/>
                </a:solidFill>
              </a:rPr>
              <a:t>8/2/20</a:t>
            </a:r>
            <a:r>
              <a:rPr lang="en-US" dirty="0" smtClean="0"/>
              <a:t>16</a:t>
            </a:r>
            <a:endParaRPr lang="en-US" dirty="0"/>
          </a:p>
        </p:txBody>
      </p:sp>
      <p:sp>
        <p:nvSpPr>
          <p:cNvPr id="8" name="Footer Placeholder 7"/>
          <p:cNvSpPr>
            <a:spLocks noGrp="1"/>
          </p:cNvSpPr>
          <p:nvPr>
            <p:ph type="ftr" sz="quarter" idx="11"/>
          </p:nvPr>
        </p:nvSpPr>
        <p:spPr>
          <a:xfrm>
            <a:off x="938592" y="6223924"/>
            <a:ext cx="9744081" cy="550717"/>
          </a:xfrm>
        </p:spPr>
        <p:txBody>
          <a:bodyPr/>
          <a:lstStyle/>
          <a:p>
            <a:r>
              <a:rPr lang="en-US" sz="1200" dirty="0" smtClean="0">
                <a:solidFill>
                  <a:schemeClr val="bg1"/>
                </a:solidFill>
              </a:rPr>
              <a:t>http://www.buffalopeakgolf.com; http://www.worldgolf.com</a:t>
            </a:r>
            <a:endParaRPr lang="en-US" sz="1200" dirty="0">
              <a:solidFill>
                <a:schemeClr val="bg1"/>
              </a:solidFill>
            </a:endParaRPr>
          </a:p>
        </p:txBody>
      </p:sp>
      <p:sp>
        <p:nvSpPr>
          <p:cNvPr id="9" name="Slide Number Placeholder 8"/>
          <p:cNvSpPr>
            <a:spLocks noGrp="1"/>
          </p:cNvSpPr>
          <p:nvPr>
            <p:ph type="sldNum" sz="quarter" idx="12"/>
          </p:nvPr>
        </p:nvSpPr>
        <p:spPr>
          <a:xfrm>
            <a:off x="11279595" y="6409516"/>
            <a:ext cx="683339" cy="365125"/>
          </a:xfrm>
        </p:spPr>
        <p:txBody>
          <a:bodyPr/>
          <a:lstStyle/>
          <a:p>
            <a:fld id="{D57F1E4F-1CFF-5643-939E-217C01CDF565}" type="slidenum">
              <a:rPr lang="en-US" sz="1200" smtClean="0">
                <a:solidFill>
                  <a:schemeClr val="bg1"/>
                </a:solidFill>
              </a:rPr>
              <a:pPr/>
              <a:t>3</a:t>
            </a:fld>
            <a:endParaRPr lang="en-US" sz="1200" dirty="0">
              <a:solidFill>
                <a:schemeClr val="bg1"/>
              </a:solidFill>
            </a:endParaRPr>
          </a:p>
        </p:txBody>
      </p:sp>
    </p:spTree>
    <p:extLst>
      <p:ext uri="{BB962C8B-B14F-4D97-AF65-F5344CB8AC3E}">
        <p14:creationId xmlns:p14="http://schemas.microsoft.com/office/powerpoint/2010/main" val="15587339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9086" y="0"/>
            <a:ext cx="8596668" cy="6858000"/>
          </a:xfrm>
        </p:spPr>
        <p:txBody>
          <a:bodyPr>
            <a:noAutofit/>
          </a:bodyPr>
          <a:lstStyle/>
          <a:p>
            <a:r>
              <a:rPr lang="en-US" b="1" dirty="0" smtClean="0">
                <a:solidFill>
                  <a:schemeClr val="accent2">
                    <a:lumMod val="75000"/>
                  </a:schemeClr>
                </a:solidFill>
              </a:rPr>
              <a:t/>
            </a:r>
            <a:br>
              <a:rPr lang="en-US" b="1" dirty="0" smtClean="0">
                <a:solidFill>
                  <a:schemeClr val="accent2">
                    <a:lumMod val="75000"/>
                  </a:schemeClr>
                </a:solidFill>
              </a:rPr>
            </a:br>
            <a:r>
              <a:rPr lang="en-US" b="1" dirty="0"/>
              <a:t> </a:t>
            </a:r>
            <a:r>
              <a:rPr lang="en-US" sz="3200" dirty="0"/>
              <a:t/>
            </a:r>
            <a:br>
              <a:rPr lang="en-US" sz="3200" dirty="0"/>
            </a:br>
            <a:r>
              <a:rPr lang="en-US" sz="3200" dirty="0">
                <a:solidFill>
                  <a:schemeClr val="accent2">
                    <a:lumMod val="75000"/>
                  </a:schemeClr>
                </a:solidFill>
              </a:rPr>
              <a:t/>
            </a:r>
            <a:br>
              <a:rPr lang="en-US" sz="3200" dirty="0">
                <a:solidFill>
                  <a:schemeClr val="accent2">
                    <a:lumMod val="75000"/>
                  </a:schemeClr>
                </a:solidFill>
              </a:rPr>
            </a:br>
            <a:r>
              <a:rPr lang="en-US" sz="2400" dirty="0">
                <a:solidFill>
                  <a:schemeClr val="accent2">
                    <a:lumMod val="75000"/>
                  </a:schemeClr>
                </a:solidFill>
              </a:rPr>
              <a:t/>
            </a:r>
            <a:br>
              <a:rPr lang="en-US" sz="2400" dirty="0">
                <a:solidFill>
                  <a:schemeClr val="accent2">
                    <a:lumMod val="75000"/>
                  </a:schemeClr>
                </a:solidFill>
              </a:rPr>
            </a:br>
            <a:endParaRPr lang="en-US" sz="2400" dirty="0">
              <a:solidFill>
                <a:schemeClr val="accent2">
                  <a:lumMod val="75000"/>
                </a:schemeClr>
              </a:solidFill>
            </a:endParaRPr>
          </a:p>
        </p:txBody>
      </p:sp>
      <p:sp>
        <p:nvSpPr>
          <p:cNvPr id="2" name="Rectangle 1"/>
          <p:cNvSpPr/>
          <p:nvPr/>
        </p:nvSpPr>
        <p:spPr>
          <a:xfrm>
            <a:off x="0" y="31531"/>
            <a:ext cx="11902914" cy="9768828"/>
          </a:xfrm>
          <a:prstGeom prst="rect">
            <a:avLst/>
          </a:prstGeom>
        </p:spPr>
        <p:txBody>
          <a:bodyPr wrap="square">
            <a:spAutoFit/>
          </a:bodyPr>
          <a:lstStyle/>
          <a:p>
            <a:r>
              <a:rPr lang="en-US" dirty="0">
                <a:solidFill>
                  <a:schemeClr val="accent2">
                    <a:lumMod val="75000"/>
                  </a:schemeClr>
                </a:solidFill>
                <a:latin typeface="+mj-lt"/>
                <a:ea typeface="Calibri" panose="020F0502020204030204" pitchFamily="34" charset="0"/>
                <a:cs typeface="Times New Roman" panose="02020603050405020304" pitchFamily="18" charset="0"/>
              </a:rPr>
              <a:t>									</a:t>
            </a:r>
          </a:p>
          <a:p>
            <a:r>
              <a:rPr lang="en-US" sz="2400" b="1" dirty="0" smtClean="0">
                <a:solidFill>
                  <a:schemeClr val="accent2">
                    <a:lumMod val="75000"/>
                  </a:schemeClr>
                </a:solidFill>
              </a:rPr>
              <a:t>Replacement </a:t>
            </a:r>
            <a:r>
              <a:rPr lang="en-US" sz="2400" b="1" dirty="0">
                <a:solidFill>
                  <a:schemeClr val="accent2">
                    <a:lumMod val="75000"/>
                  </a:schemeClr>
                </a:solidFill>
              </a:rPr>
              <a:t>Building Space Requirements:</a:t>
            </a:r>
            <a:endParaRPr lang="en-US" sz="2400" dirty="0">
              <a:solidFill>
                <a:schemeClr val="accent2">
                  <a:lumMod val="75000"/>
                </a:schemeClr>
              </a:solidFill>
            </a:endParaRPr>
          </a:p>
          <a:p>
            <a:r>
              <a:rPr lang="en-US" b="1" dirty="0"/>
              <a:t>									</a:t>
            </a:r>
            <a:endParaRPr lang="en-US" dirty="0"/>
          </a:p>
          <a:p>
            <a:r>
              <a:rPr lang="en-US" sz="1400" b="1" dirty="0">
                <a:solidFill>
                  <a:schemeClr val="accent2">
                    <a:lumMod val="75000"/>
                  </a:schemeClr>
                </a:solidFill>
              </a:rPr>
              <a:t>						</a:t>
            </a:r>
          </a:p>
          <a:p>
            <a:r>
              <a:rPr lang="en-US" sz="1400" b="1" dirty="0">
                <a:solidFill>
                  <a:schemeClr val="accent2">
                    <a:lumMod val="75000"/>
                  </a:schemeClr>
                </a:solidFill>
              </a:rPr>
              <a:t>									</a:t>
            </a:r>
          </a:p>
          <a:p>
            <a:r>
              <a:rPr lang="en-US" sz="1400" b="1" dirty="0">
                <a:solidFill>
                  <a:schemeClr val="accent2">
                    <a:lumMod val="75000"/>
                  </a:schemeClr>
                </a:solidFill>
              </a:rPr>
              <a:t>Dining –150 persons at 15 square feet per person(sub dividable)  			</a:t>
            </a:r>
            <a:r>
              <a:rPr lang="en-US" sz="1400" b="1" dirty="0" smtClean="0">
                <a:solidFill>
                  <a:schemeClr val="accent2">
                    <a:lumMod val="75000"/>
                  </a:schemeClr>
                </a:solidFill>
              </a:rPr>
              <a:t>                               2,250 </a:t>
            </a:r>
            <a:r>
              <a:rPr lang="en-US" sz="1400" b="1" dirty="0">
                <a:solidFill>
                  <a:schemeClr val="accent2">
                    <a:lumMod val="75000"/>
                  </a:schemeClr>
                </a:solidFill>
              </a:rPr>
              <a:t>SF					              </a:t>
            </a:r>
          </a:p>
          <a:p>
            <a:r>
              <a:rPr lang="en-US" sz="1400" b="1" dirty="0">
                <a:solidFill>
                  <a:schemeClr val="accent2">
                    <a:lumMod val="75000"/>
                  </a:schemeClr>
                </a:solidFill>
              </a:rPr>
              <a:t>								</a:t>
            </a:r>
          </a:p>
          <a:p>
            <a:r>
              <a:rPr lang="en-US" sz="1400" b="1" dirty="0">
                <a:solidFill>
                  <a:schemeClr val="accent2">
                    <a:lumMod val="75000"/>
                  </a:schemeClr>
                </a:solidFill>
              </a:rPr>
              <a:t>Stage area –band and dancing as well as rehearsal space				</a:t>
            </a:r>
            <a:r>
              <a:rPr lang="en-US" sz="1400" b="1" dirty="0" smtClean="0">
                <a:solidFill>
                  <a:schemeClr val="accent2">
                    <a:lumMod val="75000"/>
                  </a:schemeClr>
                </a:solidFill>
              </a:rPr>
              <a:t>                                 500 </a:t>
            </a:r>
            <a:r>
              <a:rPr lang="en-US" sz="1400" b="1" dirty="0">
                <a:solidFill>
                  <a:schemeClr val="accent2">
                    <a:lumMod val="75000"/>
                  </a:schemeClr>
                </a:solidFill>
              </a:rPr>
              <a:t>SF								</a:t>
            </a:r>
          </a:p>
          <a:p>
            <a:r>
              <a:rPr lang="en-US" sz="1400" b="1" dirty="0">
                <a:solidFill>
                  <a:schemeClr val="accent2">
                    <a:lumMod val="75000"/>
                  </a:schemeClr>
                </a:solidFill>
              </a:rPr>
              <a:t>Catering Kitchen for 150 meals served with storage and wash up	                                                  800 SF								</a:t>
            </a:r>
          </a:p>
          <a:p>
            <a:r>
              <a:rPr lang="en-US" sz="1400" b="1" dirty="0">
                <a:solidFill>
                  <a:schemeClr val="accent2">
                    <a:lumMod val="75000"/>
                  </a:schemeClr>
                </a:solidFill>
              </a:rPr>
              <a:t>Public restrooms, coats, entry hall                                                                    		                500 SF</a:t>
            </a:r>
          </a:p>
          <a:p>
            <a:r>
              <a:rPr lang="en-US" sz="1400" b="1" dirty="0">
                <a:solidFill>
                  <a:schemeClr val="accent2">
                    <a:lumMod val="75000"/>
                  </a:schemeClr>
                </a:solidFill>
              </a:rPr>
              <a:t>									</a:t>
            </a:r>
          </a:p>
          <a:p>
            <a:r>
              <a:rPr lang="en-US" sz="1400" b="1" dirty="0">
                <a:solidFill>
                  <a:schemeClr val="accent2">
                    <a:lumMod val="75000"/>
                  </a:schemeClr>
                </a:solidFill>
              </a:rPr>
              <a:t>Break out rooms, storage                                                                                  		             1,700 SF</a:t>
            </a:r>
          </a:p>
          <a:p>
            <a:r>
              <a:rPr lang="en-US" sz="1400" b="1" dirty="0">
                <a:solidFill>
                  <a:schemeClr val="accent2">
                    <a:lumMod val="75000"/>
                  </a:schemeClr>
                </a:solidFill>
              </a:rPr>
              <a:t>									</a:t>
            </a:r>
          </a:p>
          <a:p>
            <a:r>
              <a:rPr lang="en-US" sz="1400" b="1" dirty="0">
                <a:solidFill>
                  <a:schemeClr val="accent2">
                    <a:lumMod val="75000"/>
                  </a:schemeClr>
                </a:solidFill>
              </a:rPr>
              <a:t>Golf Club, café, lockers, rest rooms, storage (carts, maintenance equipment elsewhere) 	     2,500  SF</a:t>
            </a:r>
          </a:p>
          <a:p>
            <a:r>
              <a:rPr lang="en-US" sz="1400" b="1" dirty="0">
                <a:solidFill>
                  <a:schemeClr val="accent2">
                    <a:lumMod val="75000"/>
                  </a:schemeClr>
                </a:solidFill>
              </a:rPr>
              <a:t>									</a:t>
            </a:r>
          </a:p>
          <a:p>
            <a:r>
              <a:rPr lang="en-US" sz="1400" b="1" dirty="0">
                <a:solidFill>
                  <a:schemeClr val="accent2">
                    <a:lumMod val="75000"/>
                  </a:schemeClr>
                </a:solidFill>
              </a:rPr>
              <a:t>Offices 										                                                           150 SF</a:t>
            </a:r>
          </a:p>
          <a:p>
            <a:r>
              <a:rPr lang="en-US" sz="1400" b="1" dirty="0">
                <a:solidFill>
                  <a:schemeClr val="accent2">
                    <a:lumMod val="75000"/>
                  </a:schemeClr>
                </a:solidFill>
              </a:rPr>
              <a:t>									</a:t>
            </a:r>
          </a:p>
          <a:p>
            <a:r>
              <a:rPr lang="en-US" sz="1400" b="1" dirty="0">
                <a:solidFill>
                  <a:schemeClr val="accent2">
                    <a:lumMod val="75000"/>
                  </a:schemeClr>
                </a:solidFill>
              </a:rPr>
              <a:t>Mechanical 									                                                           300 SF</a:t>
            </a:r>
          </a:p>
          <a:p>
            <a:r>
              <a:rPr lang="en-US" sz="1400" b="1" dirty="0">
                <a:solidFill>
                  <a:schemeClr val="accent2">
                    <a:lumMod val="75000"/>
                  </a:schemeClr>
                </a:solidFill>
              </a:rPr>
              <a:t>									</a:t>
            </a:r>
          </a:p>
          <a:p>
            <a:r>
              <a:rPr lang="en-US" sz="1400" b="1" dirty="0">
                <a:solidFill>
                  <a:schemeClr val="accent2">
                    <a:lumMod val="75000"/>
                  </a:schemeClr>
                </a:solidFill>
              </a:rPr>
              <a:t>Equipment storage and workshop for golf course					                                       3,400 SF</a:t>
            </a:r>
          </a:p>
          <a:p>
            <a:r>
              <a:rPr lang="en-US" sz="1400" b="1" dirty="0">
                <a:solidFill>
                  <a:schemeClr val="accent2">
                    <a:lumMod val="75000"/>
                  </a:schemeClr>
                </a:solidFill>
              </a:rPr>
              <a:t>									</a:t>
            </a:r>
          </a:p>
          <a:p>
            <a:r>
              <a:rPr lang="en-US" sz="1400" b="1" dirty="0">
                <a:solidFill>
                  <a:schemeClr val="accent2">
                    <a:lumMod val="75000"/>
                  </a:schemeClr>
                </a:solidFill>
              </a:rPr>
              <a:t>General circulation (corridors, hall ways, stairways) +/ - 35%                                	                      3,500 SF</a:t>
            </a:r>
          </a:p>
          <a:p>
            <a:r>
              <a:rPr lang="en-US" sz="1400" b="1" dirty="0">
                <a:solidFill>
                  <a:schemeClr val="accent2">
                    <a:lumMod val="75000"/>
                  </a:schemeClr>
                </a:solidFill>
              </a:rPr>
              <a:t>									</a:t>
            </a:r>
          </a:p>
          <a:p>
            <a:r>
              <a:rPr lang="en-US" sz="1400" b="1" dirty="0">
                <a:solidFill>
                  <a:schemeClr val="accent2">
                    <a:lumMod val="75000"/>
                  </a:schemeClr>
                </a:solidFill>
              </a:rPr>
              <a:t>Total  Building Space Proposal:                                                                                          	</a:t>
            </a:r>
            <a:r>
              <a:rPr lang="en-US" sz="1400" b="1" dirty="0" smtClean="0">
                <a:solidFill>
                  <a:schemeClr val="accent2">
                    <a:lumMod val="75000"/>
                  </a:schemeClr>
                </a:solidFill>
              </a:rPr>
              <a:t>   15,600 </a:t>
            </a:r>
            <a:r>
              <a:rPr lang="en-US" sz="1400" b="1" dirty="0">
                <a:solidFill>
                  <a:schemeClr val="accent2">
                    <a:lumMod val="75000"/>
                  </a:schemeClr>
                </a:solidFill>
              </a:rPr>
              <a:t>SF								(Let's hypothesis that the current building is approximately 8,000 SF).</a:t>
            </a:r>
          </a:p>
          <a:p>
            <a:r>
              <a:rPr lang="en-US" sz="1400" b="1" dirty="0" smtClean="0">
                <a:solidFill>
                  <a:schemeClr val="accent2">
                    <a:lumMod val="75000"/>
                  </a:schemeClr>
                </a:solidFill>
              </a:rPr>
              <a:t>	</a:t>
            </a:r>
            <a:r>
              <a:rPr lang="en-US" sz="1400" b="1" dirty="0">
                <a:solidFill>
                  <a:schemeClr val="accent2">
                    <a:lumMod val="75000"/>
                  </a:schemeClr>
                </a:solidFill>
              </a:rPr>
              <a:t>		</a:t>
            </a:r>
            <a:r>
              <a:rPr lang="en-US" sz="1400" b="1" dirty="0" smtClean="0">
                <a:solidFill>
                  <a:schemeClr val="accent2">
                    <a:lumMod val="75000"/>
                  </a:schemeClr>
                </a:solidFill>
              </a:rPr>
              <a:t>												</a:t>
            </a:r>
            <a:r>
              <a:rPr lang="en-US" sz="1400" b="1" dirty="0" smtClean="0">
                <a:solidFill>
                  <a:schemeClr val="accent2">
                    <a:lumMod val="75000"/>
                  </a:schemeClr>
                </a:solidFill>
                <a:ea typeface="Calibri" panose="020F0502020204030204" pitchFamily="34" charset="0"/>
                <a:cs typeface="Times New Roman" panose="02020603050405020304" pitchFamily="18" charset="0"/>
              </a:rPr>
              <a:t>Proposals </a:t>
            </a:r>
            <a:r>
              <a:rPr lang="en-US" sz="1400" b="1" dirty="0">
                <a:solidFill>
                  <a:schemeClr val="accent2">
                    <a:lumMod val="75000"/>
                  </a:schemeClr>
                </a:solidFill>
                <a:ea typeface="Calibri" panose="020F0502020204030204" pitchFamily="34" charset="0"/>
                <a:cs typeface="Times New Roman" panose="02020603050405020304" pitchFamily="18" charset="0"/>
              </a:rPr>
              <a:t>A through E</a:t>
            </a:r>
          </a:p>
          <a:p>
            <a:r>
              <a:rPr lang="en-US" b="1" dirty="0">
                <a:solidFill>
                  <a:schemeClr val="accent2">
                    <a:lumMod val="75000"/>
                  </a:schemeClr>
                </a:solidFill>
              </a:rPr>
              <a:t>										</a:t>
            </a:r>
          </a:p>
          <a:p>
            <a:r>
              <a:rPr lang="en-US" sz="1400" b="1" dirty="0">
                <a:solidFill>
                  <a:schemeClr val="accent2">
                    <a:lumMod val="75000"/>
                  </a:schemeClr>
                </a:solidFill>
              </a:rPr>
              <a:t>						</a:t>
            </a:r>
          </a:p>
          <a:p>
            <a:r>
              <a:rPr lang="en-US" sz="1400" b="1" dirty="0">
                <a:solidFill>
                  <a:schemeClr val="accent2">
                    <a:lumMod val="75000"/>
                  </a:schemeClr>
                </a:solidFill>
              </a:rPr>
              <a:t>				</a:t>
            </a:r>
          </a:p>
          <a:p>
            <a:r>
              <a:rPr lang="en-US" dirty="0">
                <a:solidFill>
                  <a:schemeClr val="accent2">
                    <a:lumMod val="75000"/>
                  </a:schemeClr>
                </a:solidFill>
                <a:latin typeface="+mj-lt"/>
                <a:ea typeface="Calibri" panose="020F0502020204030204" pitchFamily="34" charset="0"/>
                <a:cs typeface="Times New Roman" panose="02020603050405020304" pitchFamily="18" charset="0"/>
              </a:rPr>
              <a:t>			</a:t>
            </a:r>
          </a:p>
          <a:p>
            <a:r>
              <a:rPr lang="en-US" dirty="0">
                <a:solidFill>
                  <a:schemeClr val="accent2">
                    <a:lumMod val="75000"/>
                  </a:schemeClr>
                </a:solidFill>
                <a:latin typeface="+mj-lt"/>
                <a:ea typeface="Calibri" panose="020F0502020204030204" pitchFamily="34" charset="0"/>
                <a:cs typeface="Times New Roman" panose="02020603050405020304" pitchFamily="18" charset="0"/>
              </a:rPr>
              <a:t>									</a:t>
            </a:r>
          </a:p>
          <a:p>
            <a:r>
              <a:rPr lang="en-US" dirty="0">
                <a:solidFill>
                  <a:schemeClr val="accent2">
                    <a:lumMod val="75000"/>
                  </a:schemeClr>
                </a:solidFill>
                <a:latin typeface="+mj-lt"/>
                <a:ea typeface="Calibri" panose="020F0502020204030204" pitchFamily="34" charset="0"/>
                <a:cs typeface="Times New Roman" panose="02020603050405020304" pitchFamily="18" charset="0"/>
              </a:rPr>
              <a:t>									</a:t>
            </a:r>
          </a:p>
          <a:p>
            <a:r>
              <a:rPr lang="en-US" dirty="0">
                <a:solidFill>
                  <a:schemeClr val="accent2">
                    <a:lumMod val="75000"/>
                  </a:schemeClr>
                </a:solidFill>
                <a:latin typeface="+mj-lt"/>
                <a:ea typeface="Calibri" panose="020F0502020204030204" pitchFamily="34" charset="0"/>
                <a:cs typeface="Times New Roman" panose="02020603050405020304" pitchFamily="18" charset="0"/>
              </a:rPr>
              <a:t>									</a:t>
            </a:r>
          </a:p>
          <a:p>
            <a:r>
              <a:rPr lang="en-US" sz="4000" dirty="0"/>
              <a:t>								</a:t>
            </a:r>
          </a:p>
          <a:p>
            <a:pPr>
              <a:lnSpc>
                <a:spcPct val="107000"/>
              </a:lnSpc>
              <a:spcAft>
                <a:spcPts val="800"/>
              </a:spcAft>
            </a:pPr>
            <a:endParaRPr lang="en-US" sz="4000" dirty="0">
              <a:solidFill>
                <a:schemeClr val="accent2">
                  <a:lumMod val="75000"/>
                </a:schemeClr>
              </a:solidFill>
              <a:latin typeface="+mj-lt"/>
              <a:ea typeface="Calibri" panose="020F0502020204030204" pitchFamily="34" charset="0"/>
              <a:cs typeface="Times New Roman" panose="02020603050405020304" pitchFamily="18" charset="0"/>
            </a:endParaRPr>
          </a:p>
        </p:txBody>
      </p:sp>
      <p:sp>
        <p:nvSpPr>
          <p:cNvPr id="4" name="Date Placeholder 3"/>
          <p:cNvSpPr>
            <a:spLocks noGrp="1"/>
          </p:cNvSpPr>
          <p:nvPr>
            <p:ph type="dt" sz="half" idx="10"/>
          </p:nvPr>
        </p:nvSpPr>
        <p:spPr>
          <a:xfrm>
            <a:off x="9274002" y="6406487"/>
            <a:ext cx="911939" cy="365125"/>
          </a:xfrm>
        </p:spPr>
        <p:txBody>
          <a:bodyPr/>
          <a:lstStyle/>
          <a:p>
            <a:fld id="{640E40A4-6BB5-418D-9A5F-2143D8D941A7}"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289086" y="6524406"/>
            <a:ext cx="6297612" cy="365125"/>
          </a:xfrm>
        </p:spPr>
        <p:txBody>
          <a:bodyPr/>
          <a:lstStyle/>
          <a:p>
            <a:r>
              <a:rPr lang="en-US" sz="1200" dirty="0" smtClean="0">
                <a:solidFill>
                  <a:schemeClr val="accent2">
                    <a:lumMod val="75000"/>
                  </a:schemeClr>
                </a:solidFill>
              </a:rPr>
              <a:t>http://www.jamestownri.gov.</a:t>
            </a:r>
            <a:endParaRPr lang="en-US" sz="1200" dirty="0">
              <a:solidFill>
                <a:schemeClr val="accent2">
                  <a:lumMod val="75000"/>
                </a:schemeClr>
              </a:solidFill>
            </a:endParaRPr>
          </a:p>
        </p:txBody>
      </p:sp>
      <p:sp>
        <p:nvSpPr>
          <p:cNvPr id="6" name="Slide Number Placeholder 5"/>
          <p:cNvSpPr>
            <a:spLocks noGrp="1"/>
          </p:cNvSpPr>
          <p:nvPr>
            <p:ph type="sldNum" sz="quarter" idx="12"/>
          </p:nvPr>
        </p:nvSpPr>
        <p:spPr>
          <a:xfrm>
            <a:off x="11202192" y="6406486"/>
            <a:ext cx="683339" cy="365125"/>
          </a:xfrm>
        </p:spPr>
        <p:txBody>
          <a:bodyPr/>
          <a:lstStyle/>
          <a:p>
            <a:fld id="{D57F1E4F-1CFF-5643-939E-217C01CDF565}" type="slidenum">
              <a:rPr lang="en-US" sz="1200" smtClean="0">
                <a:solidFill>
                  <a:schemeClr val="bg1"/>
                </a:solidFill>
              </a:rPr>
              <a:pPr/>
              <a:t>30</a:t>
            </a:fld>
            <a:endParaRPr lang="en-US" sz="1200" dirty="0">
              <a:solidFill>
                <a:schemeClr val="bg1"/>
              </a:solidFill>
            </a:endParaRPr>
          </a:p>
        </p:txBody>
      </p:sp>
    </p:spTree>
    <p:extLst>
      <p:ext uri="{BB962C8B-B14F-4D97-AF65-F5344CB8AC3E}">
        <p14:creationId xmlns:p14="http://schemas.microsoft.com/office/powerpoint/2010/main" val="8913058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1339"/>
            <a:ext cx="9837683" cy="6006662"/>
          </a:xfrm>
          <a:prstGeom prst="rect">
            <a:avLst/>
          </a:prstGeom>
        </p:spPr>
      </p:pic>
      <p:sp>
        <p:nvSpPr>
          <p:cNvPr id="4" name="Title 3"/>
          <p:cNvSpPr>
            <a:spLocks noGrp="1"/>
          </p:cNvSpPr>
          <p:nvPr>
            <p:ph type="title"/>
          </p:nvPr>
        </p:nvSpPr>
        <p:spPr>
          <a:xfrm>
            <a:off x="-1" y="-1"/>
            <a:ext cx="9427779" cy="851339"/>
          </a:xfrm>
        </p:spPr>
        <p:txBody>
          <a:bodyPr>
            <a:normAutofit/>
          </a:bodyPr>
          <a:lstStyle/>
          <a:p>
            <a:pPr algn="ctr"/>
            <a:r>
              <a:rPr lang="en-US" sz="4400" dirty="0" smtClean="0">
                <a:solidFill>
                  <a:schemeClr val="accent2">
                    <a:lumMod val="75000"/>
                  </a:schemeClr>
                </a:solidFill>
              </a:rPr>
              <a:t>Proposal A</a:t>
            </a:r>
            <a:endParaRPr lang="en-US" sz="4400" dirty="0">
              <a:solidFill>
                <a:schemeClr val="accent2">
                  <a:lumMod val="75000"/>
                </a:schemeClr>
              </a:solidFill>
            </a:endParaRPr>
          </a:p>
        </p:txBody>
      </p:sp>
      <p:sp>
        <p:nvSpPr>
          <p:cNvPr id="3" name="Date Placeholder 2"/>
          <p:cNvSpPr>
            <a:spLocks noGrp="1"/>
          </p:cNvSpPr>
          <p:nvPr>
            <p:ph type="dt" sz="half" idx="10"/>
          </p:nvPr>
        </p:nvSpPr>
        <p:spPr>
          <a:xfrm>
            <a:off x="9381713" y="6406487"/>
            <a:ext cx="911939" cy="365125"/>
          </a:xfrm>
        </p:spPr>
        <p:txBody>
          <a:bodyPr/>
          <a:lstStyle/>
          <a:p>
            <a:fld id="{1271A96A-945C-4CD7-AC07-DB09A2A00421}"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603194" y="6442465"/>
            <a:ext cx="6297612" cy="365125"/>
          </a:xfrm>
        </p:spPr>
        <p:txBody>
          <a:bodyPr/>
          <a:lstStyle/>
          <a:p>
            <a:r>
              <a:rPr lang="en-US" sz="1200" dirty="0" smtClean="0">
                <a:solidFill>
                  <a:schemeClr val="accent2">
                    <a:lumMod val="75000"/>
                  </a:schemeClr>
                </a:solidFill>
              </a:rPr>
              <a:t>cedengineering.com</a:t>
            </a:r>
            <a:endParaRPr lang="en-US" sz="1200" dirty="0">
              <a:solidFill>
                <a:schemeClr val="accent2">
                  <a:lumMod val="75000"/>
                </a:schemeClr>
              </a:solidFill>
            </a:endParaRPr>
          </a:p>
        </p:txBody>
      </p:sp>
      <p:sp>
        <p:nvSpPr>
          <p:cNvPr id="6" name="Slide Number Placeholder 5"/>
          <p:cNvSpPr>
            <a:spLocks noGrp="1"/>
          </p:cNvSpPr>
          <p:nvPr>
            <p:ph type="sldNum" sz="quarter" idx="12"/>
          </p:nvPr>
        </p:nvSpPr>
        <p:spPr>
          <a:xfrm>
            <a:off x="11404704" y="6406486"/>
            <a:ext cx="683339" cy="365125"/>
          </a:xfrm>
        </p:spPr>
        <p:txBody>
          <a:bodyPr/>
          <a:lstStyle/>
          <a:p>
            <a:fld id="{D57F1E4F-1CFF-5643-939E-217C01CDF565}" type="slidenum">
              <a:rPr lang="en-US" sz="1200" smtClean="0">
                <a:solidFill>
                  <a:schemeClr val="bg1"/>
                </a:solidFill>
              </a:rPr>
              <a:pPr/>
              <a:t>31</a:t>
            </a:fld>
            <a:endParaRPr lang="en-US" sz="1200" dirty="0">
              <a:solidFill>
                <a:schemeClr val="bg1"/>
              </a:solidFill>
            </a:endParaRPr>
          </a:p>
        </p:txBody>
      </p:sp>
    </p:spTree>
    <p:extLst>
      <p:ext uri="{BB962C8B-B14F-4D97-AF65-F5344CB8AC3E}">
        <p14:creationId xmlns:p14="http://schemas.microsoft.com/office/powerpoint/2010/main" val="27114871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92772"/>
            <a:ext cx="9837684" cy="5565227"/>
          </a:xfrm>
          <a:prstGeom prst="rect">
            <a:avLst/>
          </a:prstGeom>
        </p:spPr>
      </p:pic>
      <p:sp>
        <p:nvSpPr>
          <p:cNvPr id="3" name="Title 2"/>
          <p:cNvSpPr>
            <a:spLocks noGrp="1"/>
          </p:cNvSpPr>
          <p:nvPr>
            <p:ph type="title"/>
          </p:nvPr>
        </p:nvSpPr>
        <p:spPr>
          <a:xfrm>
            <a:off x="-1" y="0"/>
            <a:ext cx="9427779" cy="1292772"/>
          </a:xfrm>
        </p:spPr>
        <p:txBody>
          <a:bodyPr>
            <a:normAutofit/>
          </a:bodyPr>
          <a:lstStyle/>
          <a:p>
            <a:pPr algn="ctr"/>
            <a:r>
              <a:rPr lang="en-US" sz="4400" dirty="0" smtClean="0">
                <a:solidFill>
                  <a:schemeClr val="accent2">
                    <a:lumMod val="75000"/>
                  </a:schemeClr>
                </a:solidFill>
              </a:rPr>
              <a:t>Proposal B</a:t>
            </a:r>
            <a:endParaRPr lang="en-US" sz="4400" dirty="0">
              <a:solidFill>
                <a:schemeClr val="accent2">
                  <a:lumMod val="75000"/>
                </a:schemeClr>
              </a:solidFill>
            </a:endParaRPr>
          </a:p>
        </p:txBody>
      </p:sp>
      <p:sp>
        <p:nvSpPr>
          <p:cNvPr id="4" name="Date Placeholder 3"/>
          <p:cNvSpPr>
            <a:spLocks noGrp="1"/>
          </p:cNvSpPr>
          <p:nvPr>
            <p:ph type="dt" sz="half" idx="10"/>
          </p:nvPr>
        </p:nvSpPr>
        <p:spPr>
          <a:xfrm>
            <a:off x="9520029" y="6406486"/>
            <a:ext cx="911939" cy="365125"/>
          </a:xfrm>
        </p:spPr>
        <p:txBody>
          <a:bodyPr/>
          <a:lstStyle/>
          <a:p>
            <a:fld id="{7CB51498-2D0C-483E-B41F-057B5DEAC9A8}"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p:txBody>
          <a:bodyPr/>
          <a:lstStyle/>
          <a:p>
            <a:r>
              <a:rPr lang="en-US" sz="1200" dirty="0" smtClean="0">
                <a:solidFill>
                  <a:schemeClr val="accent2">
                    <a:lumMod val="75000"/>
                  </a:schemeClr>
                </a:solidFill>
              </a:rPr>
              <a:t>cedengineering.com</a:t>
            </a:r>
            <a:endParaRPr lang="en-US" sz="1200" dirty="0">
              <a:solidFill>
                <a:schemeClr val="accent2">
                  <a:lumMod val="75000"/>
                </a:schemeClr>
              </a:solidFill>
            </a:endParaRPr>
          </a:p>
        </p:txBody>
      </p:sp>
      <p:sp>
        <p:nvSpPr>
          <p:cNvPr id="6" name="Slide Number Placeholder 5"/>
          <p:cNvSpPr>
            <a:spLocks noGrp="1"/>
          </p:cNvSpPr>
          <p:nvPr>
            <p:ph type="sldNum" sz="quarter" idx="12"/>
          </p:nvPr>
        </p:nvSpPr>
        <p:spPr>
          <a:xfrm>
            <a:off x="11160869" y="6406487"/>
            <a:ext cx="683339" cy="365125"/>
          </a:xfrm>
        </p:spPr>
        <p:txBody>
          <a:bodyPr/>
          <a:lstStyle/>
          <a:p>
            <a:fld id="{D57F1E4F-1CFF-5643-939E-217C01CDF565}" type="slidenum">
              <a:rPr lang="en-US" sz="1200" smtClean="0">
                <a:solidFill>
                  <a:schemeClr val="bg1"/>
                </a:solidFill>
              </a:rPr>
              <a:pPr/>
              <a:t>32</a:t>
            </a:fld>
            <a:endParaRPr lang="en-US" sz="1200" dirty="0">
              <a:solidFill>
                <a:schemeClr val="bg1"/>
              </a:solidFill>
            </a:endParaRPr>
          </a:p>
        </p:txBody>
      </p:sp>
    </p:spTree>
    <p:extLst>
      <p:ext uri="{BB962C8B-B14F-4D97-AF65-F5344CB8AC3E}">
        <p14:creationId xmlns:p14="http://schemas.microsoft.com/office/powerpoint/2010/main" val="5123313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62681"/>
            <a:ext cx="12192000" cy="5214408"/>
          </a:xfrm>
          <a:prstGeom prst="rect">
            <a:avLst/>
          </a:prstGeom>
        </p:spPr>
      </p:pic>
      <p:sp>
        <p:nvSpPr>
          <p:cNvPr id="3" name="Title 2"/>
          <p:cNvSpPr>
            <a:spLocks noGrp="1"/>
          </p:cNvSpPr>
          <p:nvPr>
            <p:ph type="title"/>
          </p:nvPr>
        </p:nvSpPr>
        <p:spPr>
          <a:xfrm>
            <a:off x="-1" y="-31531"/>
            <a:ext cx="9490841" cy="819807"/>
          </a:xfrm>
        </p:spPr>
        <p:txBody>
          <a:bodyPr>
            <a:normAutofit/>
          </a:bodyPr>
          <a:lstStyle/>
          <a:p>
            <a:pPr algn="ctr"/>
            <a:r>
              <a:rPr lang="en-US" sz="4400" dirty="0" smtClean="0">
                <a:solidFill>
                  <a:schemeClr val="accent2">
                    <a:lumMod val="75000"/>
                  </a:schemeClr>
                </a:solidFill>
              </a:rPr>
              <a:t>Proposal C</a:t>
            </a:r>
            <a:endParaRPr lang="en-US" sz="4400" dirty="0">
              <a:solidFill>
                <a:schemeClr val="accent2">
                  <a:lumMod val="75000"/>
                </a:schemeClr>
              </a:solidFill>
            </a:endParaRPr>
          </a:p>
        </p:txBody>
      </p:sp>
      <p:sp>
        <p:nvSpPr>
          <p:cNvPr id="4" name="Date Placeholder 3"/>
          <p:cNvSpPr>
            <a:spLocks noGrp="1"/>
          </p:cNvSpPr>
          <p:nvPr>
            <p:ph type="dt" sz="half" idx="10"/>
          </p:nvPr>
        </p:nvSpPr>
        <p:spPr>
          <a:xfrm>
            <a:off x="9256354" y="6459651"/>
            <a:ext cx="911939" cy="365125"/>
          </a:xfrm>
        </p:spPr>
        <p:txBody>
          <a:bodyPr/>
          <a:lstStyle/>
          <a:p>
            <a:fld id="{4102EEC1-77FC-44E1-9633-70DF03A2EDCD}"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1105351" y="6459652"/>
            <a:ext cx="6297612" cy="365125"/>
          </a:xfrm>
        </p:spPr>
        <p:txBody>
          <a:bodyPr/>
          <a:lstStyle/>
          <a:p>
            <a:r>
              <a:rPr lang="en-US" sz="1200" dirty="0" smtClean="0">
                <a:solidFill>
                  <a:schemeClr val="accent2">
                    <a:lumMod val="75000"/>
                  </a:schemeClr>
                </a:solidFill>
              </a:rPr>
              <a:t>cedengineering.com</a:t>
            </a:r>
            <a:endParaRPr lang="en-US" sz="1200" dirty="0">
              <a:solidFill>
                <a:schemeClr val="accent2">
                  <a:lumMod val="75000"/>
                </a:schemeClr>
              </a:solidFill>
            </a:endParaRPr>
          </a:p>
        </p:txBody>
      </p:sp>
      <p:sp>
        <p:nvSpPr>
          <p:cNvPr id="6" name="Slide Number Placeholder 5"/>
          <p:cNvSpPr>
            <a:spLocks noGrp="1"/>
          </p:cNvSpPr>
          <p:nvPr>
            <p:ph type="sldNum" sz="quarter" idx="12"/>
          </p:nvPr>
        </p:nvSpPr>
        <p:spPr>
          <a:xfrm>
            <a:off x="11086728" y="6277089"/>
            <a:ext cx="683339" cy="365125"/>
          </a:xfrm>
        </p:spPr>
        <p:txBody>
          <a:bodyPr/>
          <a:lstStyle/>
          <a:p>
            <a:fld id="{D57F1E4F-1CFF-5643-939E-217C01CDF565}" type="slidenum">
              <a:rPr lang="en-US" sz="1200" smtClean="0">
                <a:solidFill>
                  <a:schemeClr val="bg1"/>
                </a:solidFill>
              </a:rPr>
              <a:pPr/>
              <a:t>33</a:t>
            </a:fld>
            <a:endParaRPr lang="en-US" sz="1200" dirty="0">
              <a:solidFill>
                <a:schemeClr val="bg1"/>
              </a:solidFill>
            </a:endParaRPr>
          </a:p>
        </p:txBody>
      </p:sp>
    </p:spTree>
    <p:extLst>
      <p:ext uri="{BB962C8B-B14F-4D97-AF65-F5344CB8AC3E}">
        <p14:creationId xmlns:p14="http://schemas.microsoft.com/office/powerpoint/2010/main" val="41132059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 y="-31531"/>
            <a:ext cx="9490841" cy="819807"/>
          </a:xfrm>
        </p:spPr>
        <p:txBody>
          <a:bodyPr>
            <a:normAutofit/>
          </a:bodyPr>
          <a:lstStyle/>
          <a:p>
            <a:pPr algn="ctr"/>
            <a:r>
              <a:rPr lang="en-US" sz="4400" dirty="0" smtClean="0">
                <a:solidFill>
                  <a:schemeClr val="accent2">
                    <a:lumMod val="75000"/>
                  </a:schemeClr>
                </a:solidFill>
              </a:rPr>
              <a:t>Proposal D</a:t>
            </a:r>
            <a:endParaRPr lang="en-US" sz="4400" dirty="0">
              <a:solidFill>
                <a:schemeClr val="accent2">
                  <a:lumMod val="75000"/>
                </a:schemeClr>
              </a:solidFill>
            </a:endParaRPr>
          </a:p>
        </p:txBody>
      </p:sp>
      <p:sp>
        <p:nvSpPr>
          <p:cNvPr id="5" name="Date Placeholder 4"/>
          <p:cNvSpPr>
            <a:spLocks noGrp="1"/>
          </p:cNvSpPr>
          <p:nvPr>
            <p:ph type="dt" sz="half" idx="10"/>
          </p:nvPr>
        </p:nvSpPr>
        <p:spPr>
          <a:xfrm>
            <a:off x="9490840" y="6449679"/>
            <a:ext cx="911939" cy="365125"/>
          </a:xfrm>
        </p:spPr>
        <p:txBody>
          <a:bodyPr/>
          <a:lstStyle/>
          <a:p>
            <a:fld id="{9FFDCAFD-B3FE-49AA-AB87-3A4227E362D3}" type="datetime1">
              <a:rPr lang="en-US" sz="1200" smtClean="0">
                <a:solidFill>
                  <a:schemeClr val="bg1"/>
                </a:solidFill>
              </a:rPr>
              <a:t>8/29/2016</a:t>
            </a:fld>
            <a:endParaRPr lang="en-US" sz="12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6221"/>
            <a:ext cx="11821296" cy="5501861"/>
          </a:xfrm>
          <a:prstGeom prst="rect">
            <a:avLst/>
          </a:prstGeom>
        </p:spPr>
      </p:pic>
      <p:sp>
        <p:nvSpPr>
          <p:cNvPr id="7" name="Slide Number Placeholder 6"/>
          <p:cNvSpPr>
            <a:spLocks noGrp="1"/>
          </p:cNvSpPr>
          <p:nvPr>
            <p:ph type="sldNum" sz="quarter" idx="12"/>
          </p:nvPr>
        </p:nvSpPr>
        <p:spPr>
          <a:xfrm>
            <a:off x="11137957" y="6392548"/>
            <a:ext cx="683339" cy="365125"/>
          </a:xfrm>
        </p:spPr>
        <p:txBody>
          <a:bodyPr/>
          <a:lstStyle/>
          <a:p>
            <a:fld id="{D57F1E4F-1CFF-5643-939E-217C01CDF565}" type="slidenum">
              <a:rPr lang="en-US" sz="1200" smtClean="0">
                <a:solidFill>
                  <a:schemeClr val="bg1"/>
                </a:solidFill>
              </a:rPr>
              <a:pPr/>
              <a:t>34</a:t>
            </a:fld>
            <a:endParaRPr lang="en-US" sz="1200" dirty="0">
              <a:solidFill>
                <a:schemeClr val="bg1"/>
              </a:solidFill>
            </a:endParaRPr>
          </a:p>
        </p:txBody>
      </p:sp>
      <p:sp>
        <p:nvSpPr>
          <p:cNvPr id="6" name="Footer Placeholder 5"/>
          <p:cNvSpPr>
            <a:spLocks noGrp="1"/>
          </p:cNvSpPr>
          <p:nvPr>
            <p:ph type="ftr" sz="quarter" idx="11"/>
          </p:nvPr>
        </p:nvSpPr>
        <p:spPr>
          <a:xfrm>
            <a:off x="1" y="6406486"/>
            <a:ext cx="12191998" cy="451513"/>
          </a:xfrm>
        </p:spPr>
        <p:txBody>
          <a:bodyPr/>
          <a:lstStyle/>
          <a:p>
            <a:r>
              <a:rPr lang="en-US" sz="1200" dirty="0" smtClean="0">
                <a:solidFill>
                  <a:schemeClr val="accent2">
                    <a:lumMod val="75000"/>
                  </a:schemeClr>
                </a:solidFill>
              </a:rPr>
              <a:t>http://www.emeraldgolf.com</a:t>
            </a:r>
            <a:endParaRPr lang="en-US" sz="1200" dirty="0">
              <a:solidFill>
                <a:schemeClr val="accent2">
                  <a:lumMod val="75000"/>
                </a:schemeClr>
              </a:solidFill>
            </a:endParaRPr>
          </a:p>
        </p:txBody>
      </p:sp>
    </p:spTree>
    <p:extLst>
      <p:ext uri="{BB962C8B-B14F-4D97-AF65-F5344CB8AC3E}">
        <p14:creationId xmlns:p14="http://schemas.microsoft.com/office/powerpoint/2010/main" val="6504046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 y="-31531"/>
            <a:ext cx="12192001" cy="819807"/>
          </a:xfrm>
        </p:spPr>
        <p:txBody>
          <a:bodyPr>
            <a:normAutofit/>
          </a:bodyPr>
          <a:lstStyle/>
          <a:p>
            <a:pPr algn="ctr"/>
            <a:r>
              <a:rPr lang="en-US" sz="4000" b="1" dirty="0" smtClean="0">
                <a:solidFill>
                  <a:schemeClr val="accent2">
                    <a:lumMod val="75000"/>
                  </a:schemeClr>
                </a:solidFill>
              </a:rPr>
              <a:t>Proposal E</a:t>
            </a:r>
            <a:endParaRPr lang="en-US" sz="4000" b="1" dirty="0">
              <a:solidFill>
                <a:schemeClr val="accent2">
                  <a:lumMod val="7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1746"/>
            <a:ext cx="11967775" cy="5189614"/>
          </a:xfrm>
          <a:prstGeom prst="rect">
            <a:avLst/>
          </a:prstGeom>
        </p:spPr>
      </p:pic>
      <p:sp>
        <p:nvSpPr>
          <p:cNvPr id="5" name="Date Placeholder 4"/>
          <p:cNvSpPr>
            <a:spLocks noGrp="1"/>
          </p:cNvSpPr>
          <p:nvPr>
            <p:ph type="dt" sz="half" idx="10"/>
          </p:nvPr>
        </p:nvSpPr>
        <p:spPr>
          <a:xfrm>
            <a:off x="9305781" y="6406486"/>
            <a:ext cx="911939" cy="365125"/>
          </a:xfrm>
        </p:spPr>
        <p:txBody>
          <a:bodyPr/>
          <a:lstStyle/>
          <a:p>
            <a:fld id="{44A1FC00-3773-46DD-9ED3-147CDBB17B30}" type="datetime1">
              <a:rPr lang="en-US" sz="1200" smtClean="0">
                <a:solidFill>
                  <a:schemeClr val="bg1"/>
                </a:solidFill>
              </a:rPr>
              <a:t>8/29/2016</a:t>
            </a:fld>
            <a:endParaRPr lang="en-US" sz="1200" dirty="0">
              <a:solidFill>
                <a:schemeClr val="bg1"/>
              </a:solidFill>
            </a:endParaRPr>
          </a:p>
        </p:txBody>
      </p:sp>
      <p:sp>
        <p:nvSpPr>
          <p:cNvPr id="6" name="Footer Placeholder 5"/>
          <p:cNvSpPr>
            <a:spLocks noGrp="1"/>
          </p:cNvSpPr>
          <p:nvPr>
            <p:ph type="ftr" sz="quarter" idx="11"/>
          </p:nvPr>
        </p:nvSpPr>
        <p:spPr>
          <a:xfrm>
            <a:off x="0" y="6406486"/>
            <a:ext cx="12192000" cy="451513"/>
          </a:xfrm>
        </p:spPr>
        <p:txBody>
          <a:bodyPr/>
          <a:lstStyle/>
          <a:p>
            <a:r>
              <a:rPr lang="en-US" sz="1200" dirty="0" smtClean="0">
                <a:solidFill>
                  <a:schemeClr val="accent2">
                    <a:lumMod val="75000"/>
                  </a:schemeClr>
                </a:solidFill>
              </a:rPr>
              <a:t>http://www.emeraldgolf.com</a:t>
            </a:r>
            <a:endParaRPr lang="en-US" sz="1200" dirty="0">
              <a:solidFill>
                <a:schemeClr val="accent2">
                  <a:lumMod val="75000"/>
                </a:schemeClr>
              </a:solidFill>
            </a:endParaRPr>
          </a:p>
        </p:txBody>
      </p:sp>
      <p:sp>
        <p:nvSpPr>
          <p:cNvPr id="7" name="Slide Number Placeholder 6"/>
          <p:cNvSpPr>
            <a:spLocks noGrp="1"/>
          </p:cNvSpPr>
          <p:nvPr>
            <p:ph type="sldNum" sz="quarter" idx="12"/>
          </p:nvPr>
        </p:nvSpPr>
        <p:spPr>
          <a:xfrm>
            <a:off x="11284436" y="6267117"/>
            <a:ext cx="683339" cy="365125"/>
          </a:xfrm>
        </p:spPr>
        <p:txBody>
          <a:bodyPr/>
          <a:lstStyle/>
          <a:p>
            <a:fld id="{D57F1E4F-1CFF-5643-939E-217C01CDF565}" type="slidenum">
              <a:rPr lang="en-US" sz="1200" smtClean="0">
                <a:solidFill>
                  <a:schemeClr val="bg1"/>
                </a:solidFill>
              </a:rPr>
              <a:pPr/>
              <a:t>35</a:t>
            </a:fld>
            <a:endParaRPr lang="en-US" sz="1200" dirty="0">
              <a:solidFill>
                <a:schemeClr val="bg1"/>
              </a:solidFill>
            </a:endParaRPr>
          </a:p>
        </p:txBody>
      </p:sp>
    </p:spTree>
    <p:extLst>
      <p:ext uri="{BB962C8B-B14F-4D97-AF65-F5344CB8AC3E}">
        <p14:creationId xmlns:p14="http://schemas.microsoft.com/office/powerpoint/2010/main" val="20379414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01228" y="2177568"/>
            <a:ext cx="7766936" cy="3001260"/>
          </a:xfrm>
        </p:spPr>
        <p:txBody>
          <a:bodyPr/>
          <a:lstStyle/>
          <a:p>
            <a:pPr algn="ctr"/>
            <a:r>
              <a:rPr lang="en-US" sz="3600" dirty="0">
                <a:solidFill>
                  <a:schemeClr val="bg1"/>
                </a:solidFill>
              </a:rPr>
              <a:t>Threats: Un-Sustainable </a:t>
            </a:r>
            <a:r>
              <a:rPr lang="en-US" sz="3600" dirty="0" smtClean="0">
                <a:solidFill>
                  <a:schemeClr val="bg1"/>
                </a:solidFill>
              </a:rPr>
              <a:t>Revenues</a:t>
            </a:r>
            <a:br>
              <a:rPr lang="en-US" sz="3600" dirty="0" smtClean="0">
                <a:solidFill>
                  <a:schemeClr val="bg1"/>
                </a:solidFill>
              </a:rPr>
            </a:br>
            <a:r>
              <a:rPr lang="en-US" sz="3600" dirty="0" smtClean="0">
                <a:solidFill>
                  <a:schemeClr val="bg1"/>
                </a:solidFill>
              </a:rPr>
              <a:t/>
            </a:r>
            <a:br>
              <a:rPr lang="en-US" sz="3600" dirty="0" smtClean="0">
                <a:solidFill>
                  <a:schemeClr val="bg1"/>
                </a:solidFill>
              </a:rPr>
            </a:br>
            <a:r>
              <a:rPr lang="en-US" sz="3600" dirty="0" smtClean="0">
                <a:solidFill>
                  <a:schemeClr val="bg1"/>
                </a:solidFill>
              </a:rPr>
              <a:t/>
            </a:r>
            <a:br>
              <a:rPr lang="en-US" sz="3600" dirty="0" smtClean="0">
                <a:solidFill>
                  <a:schemeClr val="bg1"/>
                </a:solidFill>
              </a:rPr>
            </a:br>
            <a:r>
              <a:rPr lang="en-US" sz="3600" dirty="0">
                <a:solidFill>
                  <a:schemeClr val="bg1"/>
                </a:solidFill>
              </a:rPr>
              <a:t/>
            </a:r>
            <a:br>
              <a:rPr lang="en-US" sz="3600" dirty="0">
                <a:solidFill>
                  <a:schemeClr val="bg1"/>
                </a:solidFill>
              </a:rPr>
            </a:br>
            <a:r>
              <a:rPr lang="en-US" sz="3600" dirty="0" smtClean="0">
                <a:solidFill>
                  <a:schemeClr val="bg1"/>
                </a:solidFill>
              </a:rPr>
              <a:t/>
            </a:r>
            <a:br>
              <a:rPr lang="en-US" sz="3600" dirty="0" smtClean="0">
                <a:solidFill>
                  <a:schemeClr val="bg1"/>
                </a:solidFill>
              </a:rPr>
            </a:br>
            <a:r>
              <a:rPr lang="en-US" sz="3600" dirty="0" smtClean="0">
                <a:solidFill>
                  <a:schemeClr val="bg1"/>
                </a:solidFill>
              </a:rPr>
              <a:t/>
            </a:r>
            <a:br>
              <a:rPr lang="en-US" sz="3600" dirty="0" smtClean="0">
                <a:solidFill>
                  <a:schemeClr val="bg1"/>
                </a:solidFill>
              </a:rPr>
            </a:br>
            <a:r>
              <a:rPr lang="en-US" sz="3600" dirty="0" smtClean="0">
                <a:solidFill>
                  <a:schemeClr val="bg1"/>
                </a:solidFill>
              </a:rPr>
              <a:t>Expenditures </a:t>
            </a:r>
            <a:r>
              <a:rPr lang="en-US" sz="3600" dirty="0">
                <a:solidFill>
                  <a:schemeClr val="bg1"/>
                </a:solidFill>
              </a:rPr>
              <a:t>Exceed </a:t>
            </a:r>
            <a:r>
              <a:rPr lang="en-US" sz="3600" dirty="0" smtClean="0">
                <a:solidFill>
                  <a:schemeClr val="bg1"/>
                </a:solidFill>
              </a:rPr>
              <a:t>Revenues—Please See Attached Spreadsheet Financial Model</a:t>
            </a:r>
            <a:r>
              <a:rPr lang="en-US" sz="3600" dirty="0">
                <a:solidFill>
                  <a:schemeClr val="bg1"/>
                </a:solidFill>
              </a:rPr>
              <a:t/>
            </a:r>
            <a:br>
              <a:rPr lang="en-US" sz="3600" dirty="0">
                <a:solidFill>
                  <a:schemeClr val="bg1"/>
                </a:solidFill>
              </a:rPr>
            </a:br>
            <a:r>
              <a:rPr lang="en-US" sz="3600" dirty="0">
                <a:solidFill>
                  <a:schemeClr val="bg1"/>
                </a:solidFill>
              </a:rPr>
              <a:t/>
            </a:r>
            <a:br>
              <a:rPr lang="en-US" sz="3600" dirty="0">
                <a:solidFill>
                  <a:schemeClr val="bg1"/>
                </a:solidFill>
              </a:rPr>
            </a:br>
            <a:endParaRPr lang="en-US" sz="3600" dirty="0">
              <a:solidFill>
                <a:schemeClr val="bg1"/>
              </a:solidFill>
            </a:endParaRPr>
          </a:p>
        </p:txBody>
      </p:sp>
      <p:sp>
        <p:nvSpPr>
          <p:cNvPr id="6" name="Text Placeholder 5"/>
          <p:cNvSpPr>
            <a:spLocks noGrp="1"/>
          </p:cNvSpPr>
          <p:nvPr>
            <p:ph type="subTitle" idx="1"/>
          </p:nvPr>
        </p:nvSpPr>
        <p:spPr>
          <a:xfrm>
            <a:off x="1001228" y="218135"/>
            <a:ext cx="7766936" cy="1096899"/>
          </a:xfrm>
        </p:spPr>
        <p:txBody>
          <a:bodyPr>
            <a:noAutofit/>
          </a:bodyPr>
          <a:lstStyle/>
          <a:p>
            <a:pPr algn="ctr"/>
            <a:r>
              <a:rPr lang="en-US" sz="3600" b="1" dirty="0">
                <a:solidFill>
                  <a:schemeClr val="bg1"/>
                </a:solidFill>
              </a:rPr>
              <a:t>Buffalo Creek </a:t>
            </a:r>
            <a:r>
              <a:rPr lang="en-US" sz="3600" b="1" dirty="0" smtClean="0">
                <a:solidFill>
                  <a:schemeClr val="bg1"/>
                </a:solidFill>
              </a:rPr>
              <a:t>Financials:</a:t>
            </a:r>
            <a:r>
              <a:rPr lang="en-US" sz="3600" b="1" dirty="0">
                <a:solidFill>
                  <a:schemeClr val="bg1"/>
                </a:solidFill>
              </a:rPr>
              <a:t/>
            </a:r>
            <a:br>
              <a:rPr lang="en-US" sz="3600" b="1" dirty="0">
                <a:solidFill>
                  <a:schemeClr val="bg1"/>
                </a:solidFill>
              </a:rPr>
            </a:br>
            <a:r>
              <a:rPr lang="en-US" sz="3600" b="1" dirty="0" smtClean="0">
                <a:solidFill>
                  <a:schemeClr val="bg1"/>
                </a:solidFill>
              </a:rPr>
              <a:t>Expenditures</a:t>
            </a:r>
            <a:r>
              <a:rPr lang="en-US" sz="3600" b="1" dirty="0">
                <a:solidFill>
                  <a:schemeClr val="bg1"/>
                </a:solidFill>
              </a:rPr>
              <a:t/>
            </a:r>
            <a:br>
              <a:rPr lang="en-US" sz="3600" b="1" dirty="0">
                <a:solidFill>
                  <a:schemeClr val="bg1"/>
                </a:solidFill>
              </a:rPr>
            </a:br>
            <a:endParaRPr lang="en-US" sz="3600" b="1" dirty="0" smtClean="0">
              <a:solidFill>
                <a:schemeClr val="bg1"/>
              </a:solidFill>
            </a:endParaRPr>
          </a:p>
          <a:p>
            <a:pPr algn="ctr"/>
            <a:endParaRPr lang="en-US" sz="3600" b="1" dirty="0">
              <a:solidFill>
                <a:schemeClr val="bg1"/>
              </a:solidFill>
            </a:endParaRPr>
          </a:p>
        </p:txBody>
      </p:sp>
      <p:sp>
        <p:nvSpPr>
          <p:cNvPr id="7" name="Date Placeholder 6"/>
          <p:cNvSpPr>
            <a:spLocks noGrp="1"/>
          </p:cNvSpPr>
          <p:nvPr>
            <p:ph type="dt" sz="half" idx="10"/>
          </p:nvPr>
        </p:nvSpPr>
        <p:spPr>
          <a:xfrm>
            <a:off x="9274002" y="6284616"/>
            <a:ext cx="911939" cy="365125"/>
          </a:xfrm>
        </p:spPr>
        <p:txBody>
          <a:bodyPr/>
          <a:lstStyle/>
          <a:p>
            <a:r>
              <a:rPr lang="en-US" sz="1200" dirty="0" smtClean="0">
                <a:solidFill>
                  <a:schemeClr val="bg1"/>
                </a:solidFill>
              </a:rPr>
              <a:t>8/2/2016</a:t>
            </a:r>
            <a:endParaRPr lang="en-US" sz="1200" dirty="0">
              <a:solidFill>
                <a:schemeClr val="bg1"/>
              </a:solidFill>
            </a:endParaRPr>
          </a:p>
        </p:txBody>
      </p:sp>
      <p:sp>
        <p:nvSpPr>
          <p:cNvPr id="8" name="Footer Placeholder 7"/>
          <p:cNvSpPr>
            <a:spLocks noGrp="1"/>
          </p:cNvSpPr>
          <p:nvPr>
            <p:ph type="ftr" sz="quarter" idx="11"/>
          </p:nvPr>
        </p:nvSpPr>
        <p:spPr>
          <a:xfrm>
            <a:off x="433930" y="6223924"/>
            <a:ext cx="6297612" cy="365125"/>
          </a:xfrm>
        </p:spPr>
        <p:txBody>
          <a:bodyPr/>
          <a:lstStyle/>
          <a:p>
            <a:r>
              <a:rPr lang="en-US" sz="1200" dirty="0" smtClean="0">
                <a:solidFill>
                  <a:schemeClr val="bg1"/>
                </a:solidFill>
              </a:rPr>
              <a:t>Buffalo Peak Golf Course</a:t>
            </a:r>
            <a:endParaRPr lang="en-US" sz="1200" dirty="0">
              <a:solidFill>
                <a:schemeClr val="bg1"/>
              </a:solidFill>
            </a:endParaRPr>
          </a:p>
        </p:txBody>
      </p:sp>
      <p:sp>
        <p:nvSpPr>
          <p:cNvPr id="9" name="Slide Number Placeholder 8"/>
          <p:cNvSpPr>
            <a:spLocks noGrp="1"/>
          </p:cNvSpPr>
          <p:nvPr>
            <p:ph type="sldNum" sz="quarter" idx="12"/>
          </p:nvPr>
        </p:nvSpPr>
        <p:spPr>
          <a:xfrm>
            <a:off x="11160868" y="6259902"/>
            <a:ext cx="683339" cy="365125"/>
          </a:xfrm>
        </p:spPr>
        <p:txBody>
          <a:bodyPr/>
          <a:lstStyle/>
          <a:p>
            <a:fld id="{D57F1E4F-1CFF-5643-939E-217C01CDF565}" type="slidenum">
              <a:rPr lang="en-US" sz="1200" smtClean="0">
                <a:solidFill>
                  <a:schemeClr val="bg1"/>
                </a:solidFill>
              </a:rPr>
              <a:pPr/>
              <a:t>36</a:t>
            </a:fld>
            <a:endParaRPr lang="en-US" sz="1200" dirty="0">
              <a:solidFill>
                <a:schemeClr val="bg1"/>
              </a:solidFill>
            </a:endParaRPr>
          </a:p>
        </p:txBody>
      </p:sp>
    </p:spTree>
    <p:extLst>
      <p:ext uri="{BB962C8B-B14F-4D97-AF65-F5344CB8AC3E}">
        <p14:creationId xmlns:p14="http://schemas.microsoft.com/office/powerpoint/2010/main" val="41795867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486" y="1925358"/>
            <a:ext cx="9328816" cy="4846253"/>
          </a:xfrm>
        </p:spPr>
        <p:txBody>
          <a:bodyPr>
            <a:normAutofit fontScale="90000"/>
          </a:bodyPr>
          <a:lstStyle/>
          <a:p>
            <a:r>
              <a:rPr lang="en-US" sz="3600" b="1" dirty="0" smtClean="0">
                <a:solidFill>
                  <a:schemeClr val="accent2">
                    <a:lumMod val="75000"/>
                  </a:schemeClr>
                </a:solidFill>
              </a:rPr>
              <a:t/>
            </a:r>
            <a:br>
              <a:rPr lang="en-US" sz="3600" b="1" dirty="0" smtClean="0">
                <a:solidFill>
                  <a:schemeClr val="accent2">
                    <a:lumMod val="75000"/>
                  </a:schemeClr>
                </a:solidFill>
              </a:rPr>
            </a:br>
            <a:r>
              <a:rPr lang="en-US" sz="3600" b="1" dirty="0">
                <a:solidFill>
                  <a:schemeClr val="accent2">
                    <a:lumMod val="75000"/>
                  </a:schemeClr>
                </a:solidFill>
              </a:rPr>
              <a:t/>
            </a:r>
            <a:br>
              <a:rPr lang="en-US" sz="3600" b="1" dirty="0">
                <a:solidFill>
                  <a:schemeClr val="accent2">
                    <a:lumMod val="75000"/>
                  </a:schemeClr>
                </a:solidFill>
              </a:rPr>
            </a:br>
            <a:r>
              <a:rPr lang="en-US" sz="3600" b="1" dirty="0" smtClean="0">
                <a:solidFill>
                  <a:schemeClr val="accent2">
                    <a:lumMod val="75000"/>
                  </a:schemeClr>
                </a:solidFill>
              </a:rPr>
              <a:t/>
            </a:r>
            <a:br>
              <a:rPr lang="en-US" sz="3600" b="1" dirty="0" smtClean="0">
                <a:solidFill>
                  <a:schemeClr val="accent2">
                    <a:lumMod val="75000"/>
                  </a:schemeClr>
                </a:solidFill>
              </a:rPr>
            </a:br>
            <a:r>
              <a:rPr lang="en-US" sz="3600" b="1" dirty="0" smtClean="0">
                <a:solidFill>
                  <a:schemeClr val="accent2">
                    <a:lumMod val="75000"/>
                  </a:schemeClr>
                </a:solidFill>
                <a:latin typeface="+mn-lt"/>
              </a:rPr>
              <a:t>La </a:t>
            </a:r>
            <a:r>
              <a:rPr lang="en-US" sz="3600" b="1" dirty="0">
                <a:solidFill>
                  <a:schemeClr val="accent2">
                    <a:lumMod val="75000"/>
                  </a:schemeClr>
                </a:solidFill>
                <a:latin typeface="+mn-lt"/>
              </a:rPr>
              <a:t>Grande Golf Course: population </a:t>
            </a:r>
            <a:r>
              <a:rPr lang="en-US" sz="3600" b="1" dirty="0" smtClean="0">
                <a:solidFill>
                  <a:schemeClr val="accent2">
                    <a:lumMod val="75000"/>
                  </a:schemeClr>
                </a:solidFill>
                <a:latin typeface="+mn-lt"/>
              </a:rPr>
              <a:t>13,085.</a:t>
            </a:r>
            <a:br>
              <a:rPr lang="en-US" sz="3600" b="1" dirty="0" smtClean="0">
                <a:solidFill>
                  <a:schemeClr val="accent2">
                    <a:lumMod val="75000"/>
                  </a:schemeClr>
                </a:solidFill>
                <a:latin typeface="+mn-lt"/>
              </a:rPr>
            </a:br>
            <a:r>
              <a:rPr lang="en-US" sz="3600" b="1" dirty="0">
                <a:solidFill>
                  <a:schemeClr val="accent2">
                    <a:lumMod val="75000"/>
                  </a:schemeClr>
                </a:solidFill>
                <a:latin typeface="+mn-lt"/>
              </a:rPr>
              <a:t/>
            </a:r>
            <a:br>
              <a:rPr lang="en-US" sz="3600" b="1" dirty="0">
                <a:solidFill>
                  <a:schemeClr val="accent2">
                    <a:lumMod val="75000"/>
                  </a:schemeClr>
                </a:solidFill>
                <a:latin typeface="+mn-lt"/>
              </a:rPr>
            </a:br>
            <a:r>
              <a:rPr lang="en-US" sz="2700" b="1" dirty="0" smtClean="0">
                <a:solidFill>
                  <a:schemeClr val="accent2">
                    <a:lumMod val="75000"/>
                  </a:schemeClr>
                </a:solidFill>
                <a:latin typeface="+mn-lt"/>
              </a:rPr>
              <a:t>“</a:t>
            </a:r>
            <a:r>
              <a:rPr lang="en-US" sz="2700" dirty="0">
                <a:solidFill>
                  <a:schemeClr val="accent2">
                    <a:lumMod val="75000"/>
                  </a:schemeClr>
                </a:solidFill>
                <a:latin typeface="+mn-lt"/>
              </a:rPr>
              <a:t>La Grande Country Club was established in 1924 and opened at its present location in 1928. For 80 years this highly regarded nine-hole layout has been a true test for the best of the best and enjoyable for the beginner. The tree lined fairways, elevated postage stamp greens, and a total yardage of 6500 yards provide a wonderful place for any caliber of player to pursue their </a:t>
            </a:r>
            <a:r>
              <a:rPr lang="en-US" sz="2700" dirty="0" smtClean="0">
                <a:solidFill>
                  <a:schemeClr val="accent2">
                    <a:lumMod val="75000"/>
                  </a:schemeClr>
                </a:solidFill>
                <a:latin typeface="+mn-lt"/>
              </a:rPr>
              <a:t>passion. Nestled </a:t>
            </a:r>
            <a:r>
              <a:rPr lang="en-US" sz="2700" dirty="0">
                <a:solidFill>
                  <a:schemeClr val="accent2">
                    <a:lumMod val="75000"/>
                  </a:schemeClr>
                </a:solidFill>
                <a:latin typeface="+mn-lt"/>
              </a:rPr>
              <a:t>in the Grande Ronde valley of Northeast Oregon with views of the Blue and Eagle Cap mountains La Grande Country Club is truly a golfing value</a:t>
            </a:r>
            <a:r>
              <a:rPr lang="en-US" sz="2700" dirty="0" smtClean="0">
                <a:solidFill>
                  <a:schemeClr val="accent2">
                    <a:lumMod val="75000"/>
                  </a:schemeClr>
                </a:solidFill>
                <a:latin typeface="+mn-lt"/>
              </a:rPr>
              <a:t>.”</a:t>
            </a:r>
            <a:r>
              <a:rPr lang="en-US" sz="2700" dirty="0">
                <a:solidFill>
                  <a:schemeClr val="accent2">
                    <a:lumMod val="75000"/>
                  </a:schemeClr>
                </a:solidFill>
                <a:latin typeface="+mn-lt"/>
              </a:rPr>
              <a:t/>
            </a:r>
            <a:br>
              <a:rPr lang="en-US" sz="2700" dirty="0">
                <a:solidFill>
                  <a:schemeClr val="accent2">
                    <a:lumMod val="75000"/>
                  </a:schemeClr>
                </a:solidFill>
                <a:latin typeface="+mn-lt"/>
              </a:rPr>
            </a:br>
            <a:r>
              <a:rPr lang="en-US" sz="3600" b="1" dirty="0" smtClean="0">
                <a:solidFill>
                  <a:schemeClr val="accent2">
                    <a:lumMod val="75000"/>
                  </a:schemeClr>
                </a:solidFill>
                <a:latin typeface="+mn-lt"/>
              </a:rPr>
              <a:t/>
            </a:r>
            <a:br>
              <a:rPr lang="en-US" sz="3600" b="1" dirty="0" smtClean="0">
                <a:solidFill>
                  <a:schemeClr val="accent2">
                    <a:lumMod val="75000"/>
                  </a:schemeClr>
                </a:solidFill>
                <a:latin typeface="+mn-lt"/>
              </a:rPr>
            </a:br>
            <a:r>
              <a:rPr lang="en-US" sz="3600" b="1" dirty="0">
                <a:solidFill>
                  <a:schemeClr val="accent2">
                    <a:lumMod val="75000"/>
                  </a:schemeClr>
                </a:solidFill>
                <a:latin typeface="+mn-lt"/>
              </a:rPr>
              <a:t/>
            </a:r>
            <a:br>
              <a:rPr lang="en-US" sz="3600" b="1" dirty="0">
                <a:solidFill>
                  <a:schemeClr val="accent2">
                    <a:lumMod val="75000"/>
                  </a:schemeClr>
                </a:solidFill>
                <a:latin typeface="+mn-lt"/>
              </a:rPr>
            </a:br>
            <a:r>
              <a:rPr lang="en-US" sz="3600" b="1" dirty="0">
                <a:solidFill>
                  <a:schemeClr val="accent2">
                    <a:lumMod val="75000"/>
                  </a:schemeClr>
                </a:solidFill>
                <a:latin typeface="+mn-lt"/>
              </a:rPr>
              <a:t/>
            </a:r>
            <a:br>
              <a:rPr lang="en-US" sz="3600" b="1" dirty="0">
                <a:solidFill>
                  <a:schemeClr val="accent2">
                    <a:lumMod val="75000"/>
                  </a:schemeClr>
                </a:solidFill>
                <a:latin typeface="+mn-lt"/>
              </a:rPr>
            </a:br>
            <a:r>
              <a:rPr lang="en-US" sz="3600" b="1" dirty="0" smtClean="0">
                <a:solidFill>
                  <a:schemeClr val="accent2">
                    <a:lumMod val="75000"/>
                  </a:schemeClr>
                </a:solidFill>
              </a:rPr>
              <a:t/>
            </a:r>
            <a:br>
              <a:rPr lang="en-US" sz="3600" b="1" dirty="0" smtClean="0">
                <a:solidFill>
                  <a:schemeClr val="accent2">
                    <a:lumMod val="75000"/>
                  </a:schemeClr>
                </a:solidFill>
              </a:rPr>
            </a:br>
            <a:r>
              <a:rPr lang="en-US" sz="3100" b="1" dirty="0" smtClean="0">
                <a:solidFill>
                  <a:schemeClr val="accent2">
                    <a:lumMod val="75000"/>
                  </a:schemeClr>
                </a:solidFill>
              </a:rPr>
              <a:t/>
            </a:r>
            <a:br>
              <a:rPr lang="en-US" sz="3100" b="1" dirty="0" smtClean="0">
                <a:solidFill>
                  <a:schemeClr val="accent2">
                    <a:lumMod val="75000"/>
                  </a:schemeClr>
                </a:solidFill>
              </a:rPr>
            </a:br>
            <a:r>
              <a:rPr lang="en-US" sz="3100" b="1" dirty="0">
                <a:solidFill>
                  <a:schemeClr val="accent2">
                    <a:lumMod val="75000"/>
                  </a:schemeClr>
                </a:solidFill>
              </a:rPr>
              <a:t/>
            </a:r>
            <a:br>
              <a:rPr lang="en-US" sz="3100" b="1" dirty="0">
                <a:solidFill>
                  <a:schemeClr val="accent2">
                    <a:lumMod val="75000"/>
                  </a:schemeClr>
                </a:solidFill>
              </a:rPr>
            </a:br>
            <a:r>
              <a:rPr lang="en-US" sz="3200" dirty="0">
                <a:solidFill>
                  <a:schemeClr val="accent2">
                    <a:lumMod val="75000"/>
                  </a:schemeClr>
                </a:solidFill>
              </a:rPr>
              <a:t/>
            </a:r>
            <a:br>
              <a:rPr lang="en-US" sz="3200" dirty="0">
                <a:solidFill>
                  <a:schemeClr val="accent2">
                    <a:lumMod val="75000"/>
                  </a:schemeClr>
                </a:solidFill>
              </a:rPr>
            </a:br>
            <a:endParaRPr lang="en-US" sz="3200" dirty="0">
              <a:solidFill>
                <a:schemeClr val="accent2">
                  <a:lumMod val="75000"/>
                </a:schemeClr>
              </a:solidFill>
            </a:endParaRPr>
          </a:p>
        </p:txBody>
      </p:sp>
      <p:sp>
        <p:nvSpPr>
          <p:cNvPr id="3" name="Text Placeholder 2"/>
          <p:cNvSpPr>
            <a:spLocks noGrp="1"/>
          </p:cNvSpPr>
          <p:nvPr>
            <p:ph type="body" idx="1"/>
          </p:nvPr>
        </p:nvSpPr>
        <p:spPr>
          <a:xfrm>
            <a:off x="677334" y="0"/>
            <a:ext cx="8596668" cy="1570962"/>
          </a:xfrm>
        </p:spPr>
        <p:txBody>
          <a:bodyPr>
            <a:normAutofit/>
          </a:bodyPr>
          <a:lstStyle/>
          <a:p>
            <a:pPr algn="ctr"/>
            <a:r>
              <a:rPr lang="en-US" sz="4400" b="1" dirty="0" smtClean="0">
                <a:solidFill>
                  <a:schemeClr val="accent2">
                    <a:lumMod val="75000"/>
                  </a:schemeClr>
                </a:solidFill>
              </a:rPr>
              <a:t>Threats:</a:t>
            </a:r>
            <a:r>
              <a:rPr lang="en-US" sz="4400" dirty="0" smtClean="0">
                <a:solidFill>
                  <a:schemeClr val="accent2">
                    <a:lumMod val="75000"/>
                  </a:schemeClr>
                </a:solidFill>
              </a:rPr>
              <a:t> </a:t>
            </a:r>
            <a:r>
              <a:rPr lang="en-US" sz="3600" b="1" dirty="0" smtClean="0">
                <a:solidFill>
                  <a:schemeClr val="accent2">
                    <a:lumMod val="75000"/>
                  </a:schemeClr>
                </a:solidFill>
              </a:rPr>
              <a:t>Competitors</a:t>
            </a:r>
            <a:endParaRPr lang="en-US" sz="3600" b="1" dirty="0">
              <a:solidFill>
                <a:schemeClr val="accent2">
                  <a:lumMod val="75000"/>
                </a:schemeClr>
              </a:solidFill>
            </a:endParaRPr>
          </a:p>
        </p:txBody>
      </p:sp>
      <p:sp>
        <p:nvSpPr>
          <p:cNvPr id="4" name="Date Placeholder 3"/>
          <p:cNvSpPr>
            <a:spLocks noGrp="1"/>
          </p:cNvSpPr>
          <p:nvPr>
            <p:ph type="dt" sz="half" idx="10"/>
          </p:nvPr>
        </p:nvSpPr>
        <p:spPr>
          <a:xfrm>
            <a:off x="9427070" y="6406486"/>
            <a:ext cx="911939" cy="365125"/>
          </a:xfrm>
        </p:spPr>
        <p:txBody>
          <a:bodyPr/>
          <a:lstStyle/>
          <a:p>
            <a:fld id="{1FE11BB0-CF13-4AA2-9909-A8641F82B00D}"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405486" y="6406487"/>
            <a:ext cx="6297612" cy="365125"/>
          </a:xfrm>
        </p:spPr>
        <p:txBody>
          <a:bodyPr/>
          <a:lstStyle/>
          <a:p>
            <a:r>
              <a:rPr lang="en-US" sz="1200" dirty="0" smtClean="0">
                <a:solidFill>
                  <a:schemeClr val="accent2">
                    <a:lumMod val="75000"/>
                  </a:schemeClr>
                </a:solidFill>
              </a:rPr>
              <a:t>cityoflagrande.org</a:t>
            </a:r>
            <a:endParaRPr lang="en-US" sz="1200" dirty="0">
              <a:solidFill>
                <a:schemeClr val="accent2">
                  <a:lumMod val="75000"/>
                </a:schemeClr>
              </a:solidFill>
            </a:endParaRPr>
          </a:p>
        </p:txBody>
      </p:sp>
      <p:sp>
        <p:nvSpPr>
          <p:cNvPr id="6" name="Slide Number Placeholder 5"/>
          <p:cNvSpPr>
            <a:spLocks noGrp="1"/>
          </p:cNvSpPr>
          <p:nvPr>
            <p:ph type="sldNum" sz="quarter" idx="12"/>
          </p:nvPr>
        </p:nvSpPr>
        <p:spPr>
          <a:xfrm>
            <a:off x="11210295" y="6406486"/>
            <a:ext cx="683339" cy="365125"/>
          </a:xfrm>
        </p:spPr>
        <p:txBody>
          <a:bodyPr/>
          <a:lstStyle/>
          <a:p>
            <a:fld id="{D57F1E4F-1CFF-5643-939E-217C01CDF565}" type="slidenum">
              <a:rPr lang="en-US" sz="1200" smtClean="0">
                <a:solidFill>
                  <a:schemeClr val="bg1"/>
                </a:solidFill>
              </a:rPr>
              <a:pPr/>
              <a:t>37</a:t>
            </a:fld>
            <a:endParaRPr lang="en-US" sz="1200" dirty="0">
              <a:solidFill>
                <a:schemeClr val="bg1"/>
              </a:solidFill>
            </a:endParaRPr>
          </a:p>
        </p:txBody>
      </p:sp>
    </p:spTree>
    <p:extLst>
      <p:ext uri="{BB962C8B-B14F-4D97-AF65-F5344CB8AC3E}">
        <p14:creationId xmlns:p14="http://schemas.microsoft.com/office/powerpoint/2010/main" val="27335446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5654" y="1167237"/>
            <a:ext cx="9680027" cy="5780111"/>
          </a:xfrm>
        </p:spPr>
        <p:txBody>
          <a:bodyPr>
            <a:normAutofit fontScale="90000"/>
          </a:bodyPr>
          <a:lstStyle/>
          <a:p>
            <a:r>
              <a:rPr lang="en-US" sz="3200" b="1" dirty="0" smtClean="0">
                <a:solidFill>
                  <a:schemeClr val="accent2">
                    <a:lumMod val="75000"/>
                  </a:schemeClr>
                </a:solidFill>
              </a:rPr>
              <a:t/>
            </a:r>
            <a:br>
              <a:rPr lang="en-US" sz="3200" b="1" dirty="0" smtClean="0">
                <a:solidFill>
                  <a:schemeClr val="accent2">
                    <a:lumMod val="75000"/>
                  </a:schemeClr>
                </a:solidFill>
              </a:rPr>
            </a:br>
            <a:r>
              <a:rPr lang="en-US" sz="3200" b="1" dirty="0">
                <a:solidFill>
                  <a:schemeClr val="accent2">
                    <a:lumMod val="75000"/>
                  </a:schemeClr>
                </a:solidFill>
              </a:rPr>
              <a:t/>
            </a:r>
            <a:br>
              <a:rPr lang="en-US" sz="3200" b="1" dirty="0">
                <a:solidFill>
                  <a:schemeClr val="accent2">
                    <a:lumMod val="75000"/>
                  </a:schemeClr>
                </a:solidFill>
              </a:rPr>
            </a:br>
            <a:r>
              <a:rPr lang="en-US" sz="3200" b="1" dirty="0" smtClean="0">
                <a:solidFill>
                  <a:schemeClr val="accent2">
                    <a:lumMod val="75000"/>
                  </a:schemeClr>
                </a:solidFill>
              </a:rPr>
              <a:t/>
            </a:r>
            <a:br>
              <a:rPr lang="en-US" sz="3200" b="1" dirty="0" smtClean="0">
                <a:solidFill>
                  <a:schemeClr val="accent2">
                    <a:lumMod val="75000"/>
                  </a:schemeClr>
                </a:solidFill>
              </a:rPr>
            </a:br>
            <a:r>
              <a:rPr lang="en-US" sz="3200" b="1" dirty="0" smtClean="0">
                <a:solidFill>
                  <a:schemeClr val="accent2">
                    <a:lumMod val="75000"/>
                  </a:schemeClr>
                </a:solidFill>
              </a:rPr>
              <a:t/>
            </a:r>
            <a:br>
              <a:rPr lang="en-US" sz="3200" b="1" dirty="0" smtClean="0">
                <a:solidFill>
                  <a:schemeClr val="accent2">
                    <a:lumMod val="75000"/>
                  </a:schemeClr>
                </a:solidFill>
              </a:rPr>
            </a:br>
            <a:r>
              <a:rPr lang="en-US" sz="3200" b="1" dirty="0" smtClean="0">
                <a:solidFill>
                  <a:schemeClr val="accent2">
                    <a:lumMod val="75000"/>
                  </a:schemeClr>
                </a:solidFill>
                <a:latin typeface="+mn-lt"/>
              </a:rPr>
              <a:t>Quail Ridge Golf Course: population 9,828.</a:t>
            </a:r>
            <a:br>
              <a:rPr lang="en-US" sz="3200" b="1" dirty="0" smtClean="0">
                <a:solidFill>
                  <a:schemeClr val="accent2">
                    <a:lumMod val="75000"/>
                  </a:schemeClr>
                </a:solidFill>
                <a:latin typeface="+mn-lt"/>
              </a:rPr>
            </a:br>
            <a:r>
              <a:rPr lang="en-US" sz="3100" b="1" dirty="0" smtClean="0">
                <a:solidFill>
                  <a:schemeClr val="accent2">
                    <a:lumMod val="75000"/>
                  </a:schemeClr>
                </a:solidFill>
                <a:latin typeface="+mn-lt"/>
              </a:rPr>
              <a:t/>
            </a:r>
            <a:br>
              <a:rPr lang="en-US" sz="3100" b="1" dirty="0" smtClean="0">
                <a:solidFill>
                  <a:schemeClr val="accent2">
                    <a:lumMod val="75000"/>
                  </a:schemeClr>
                </a:solidFill>
                <a:latin typeface="+mn-lt"/>
              </a:rPr>
            </a:br>
            <a:r>
              <a:rPr lang="en-US" sz="2200" b="1" dirty="0" smtClean="0">
                <a:solidFill>
                  <a:schemeClr val="accent2">
                    <a:lumMod val="75000"/>
                  </a:schemeClr>
                </a:solidFill>
                <a:latin typeface="+mn-lt"/>
              </a:rPr>
              <a:t>“</a:t>
            </a:r>
            <a:r>
              <a:rPr lang="en-US" sz="2200" i="1" dirty="0" smtClean="0">
                <a:solidFill>
                  <a:schemeClr val="accent2">
                    <a:lumMod val="75000"/>
                  </a:schemeClr>
                </a:solidFill>
              </a:rPr>
              <a:t>Quail </a:t>
            </a:r>
            <a:r>
              <a:rPr lang="en-US" sz="2200" i="1" dirty="0">
                <a:solidFill>
                  <a:schemeClr val="accent2">
                    <a:lumMod val="75000"/>
                  </a:schemeClr>
                </a:solidFill>
              </a:rPr>
              <a:t>Ridge opened in 1999, and has matured nicely, offering some of the best playing conditions in Western Michigan. There is a nice flow to the layout, with the tougher handicapped holes interspersed amongst the more playable ones.”  </a:t>
            </a:r>
            <a:r>
              <a:rPr lang="en-US" sz="2200" dirty="0">
                <a:solidFill>
                  <a:schemeClr val="accent2">
                    <a:lumMod val="75000"/>
                  </a:schemeClr>
                </a:solidFill>
              </a:rPr>
              <a:t>– Two Guys Who </a:t>
            </a:r>
            <a:r>
              <a:rPr lang="en-US" sz="2200" dirty="0" smtClean="0">
                <a:solidFill>
                  <a:schemeClr val="accent2">
                    <a:lumMod val="75000"/>
                  </a:schemeClr>
                </a:solidFill>
              </a:rPr>
              <a:t>Golf</a:t>
            </a:r>
            <a:br>
              <a:rPr lang="en-US" sz="2200" dirty="0" smtClean="0">
                <a:solidFill>
                  <a:schemeClr val="accent2">
                    <a:lumMod val="75000"/>
                  </a:schemeClr>
                </a:solidFill>
              </a:rPr>
            </a:br>
            <a:r>
              <a:rPr lang="en-US" sz="2200" dirty="0" smtClean="0">
                <a:solidFill>
                  <a:schemeClr val="accent2">
                    <a:lumMod val="75000"/>
                  </a:schemeClr>
                </a:solidFill>
              </a:rPr>
              <a:t/>
            </a:r>
            <a:br>
              <a:rPr lang="en-US" sz="2200" dirty="0" smtClean="0">
                <a:solidFill>
                  <a:schemeClr val="accent2">
                    <a:lumMod val="75000"/>
                  </a:schemeClr>
                </a:solidFill>
              </a:rPr>
            </a:br>
            <a:r>
              <a:rPr lang="en-US" sz="2200" dirty="0" smtClean="0">
                <a:solidFill>
                  <a:schemeClr val="accent2">
                    <a:lumMod val="75000"/>
                  </a:schemeClr>
                </a:solidFill>
                <a:latin typeface="+mn-lt"/>
              </a:rPr>
              <a:t>“The </a:t>
            </a:r>
            <a:r>
              <a:rPr lang="en-US" sz="2200" dirty="0">
                <a:solidFill>
                  <a:schemeClr val="accent2">
                    <a:lumMod val="75000"/>
                  </a:schemeClr>
                </a:solidFill>
                <a:latin typeface="+mn-lt"/>
              </a:rPr>
              <a:t>course which is now known as the Quail Ridge Golf Course provides a relaxing, picturesque backdrop to enjoy while you play your round. The course is owned by the City and operated by a private contractor. The course provides a bar and grill, pro shop, cart rentals, and event facilities. The course is open every day between April and November. For tee times, please call 541-523-2358. The course is located at 2801 Indiana </a:t>
            </a:r>
            <a:r>
              <a:rPr lang="en-US" sz="2200" dirty="0" smtClean="0">
                <a:solidFill>
                  <a:schemeClr val="accent2">
                    <a:lumMod val="75000"/>
                  </a:schemeClr>
                </a:solidFill>
                <a:latin typeface="+mn-lt"/>
              </a:rPr>
              <a:t>Avenue.”</a:t>
            </a:r>
            <a:r>
              <a:rPr lang="en-US" sz="2700" dirty="0">
                <a:solidFill>
                  <a:schemeClr val="accent2">
                    <a:lumMod val="75000"/>
                  </a:schemeClr>
                </a:solidFill>
                <a:latin typeface="+mn-lt"/>
              </a:rPr>
              <a:t/>
            </a:r>
            <a:br>
              <a:rPr lang="en-US" sz="2700" dirty="0">
                <a:solidFill>
                  <a:schemeClr val="accent2">
                    <a:lumMod val="75000"/>
                  </a:schemeClr>
                </a:solidFill>
                <a:latin typeface="+mn-lt"/>
              </a:rPr>
            </a:br>
            <a:r>
              <a:rPr lang="en-US" sz="2700" b="1" dirty="0" smtClean="0">
                <a:solidFill>
                  <a:schemeClr val="accent2">
                    <a:lumMod val="75000"/>
                  </a:schemeClr>
                </a:solidFill>
                <a:latin typeface="+mn-lt"/>
              </a:rPr>
              <a:t/>
            </a:r>
            <a:br>
              <a:rPr lang="en-US" sz="2700" b="1" dirty="0" smtClean="0">
                <a:solidFill>
                  <a:schemeClr val="accent2">
                    <a:lumMod val="75000"/>
                  </a:schemeClr>
                </a:solidFill>
                <a:latin typeface="+mn-lt"/>
              </a:rPr>
            </a:br>
            <a:r>
              <a:rPr lang="en-US" sz="2700" b="1" dirty="0" smtClean="0">
                <a:solidFill>
                  <a:schemeClr val="accent2">
                    <a:lumMod val="75000"/>
                  </a:schemeClr>
                </a:solidFill>
              </a:rPr>
              <a:t/>
            </a:r>
            <a:br>
              <a:rPr lang="en-US" sz="2700" b="1" dirty="0" smtClean="0">
                <a:solidFill>
                  <a:schemeClr val="accent2">
                    <a:lumMod val="75000"/>
                  </a:schemeClr>
                </a:solidFill>
              </a:rPr>
            </a:br>
            <a:r>
              <a:rPr lang="en-US" sz="2700" b="1" dirty="0" smtClean="0">
                <a:solidFill>
                  <a:schemeClr val="accent2">
                    <a:lumMod val="75000"/>
                  </a:schemeClr>
                </a:solidFill>
              </a:rPr>
              <a:t/>
            </a:r>
            <a:br>
              <a:rPr lang="en-US" sz="2700" b="1" dirty="0" smtClean="0">
                <a:solidFill>
                  <a:schemeClr val="accent2">
                    <a:lumMod val="75000"/>
                  </a:schemeClr>
                </a:solidFill>
              </a:rPr>
            </a:br>
            <a:r>
              <a:rPr lang="en-US" sz="3100" b="1" dirty="0" smtClean="0">
                <a:solidFill>
                  <a:schemeClr val="accent2">
                    <a:lumMod val="75000"/>
                  </a:schemeClr>
                </a:solidFill>
              </a:rPr>
              <a:t/>
            </a:r>
            <a:br>
              <a:rPr lang="en-US" sz="3100" b="1" dirty="0" smtClean="0">
                <a:solidFill>
                  <a:schemeClr val="accent2">
                    <a:lumMod val="75000"/>
                  </a:schemeClr>
                </a:solidFill>
              </a:rPr>
            </a:br>
            <a:r>
              <a:rPr lang="en-US" sz="3100" b="1" dirty="0" smtClean="0">
                <a:solidFill>
                  <a:schemeClr val="accent2">
                    <a:lumMod val="75000"/>
                  </a:schemeClr>
                </a:solidFill>
              </a:rPr>
              <a:t/>
            </a:r>
            <a:br>
              <a:rPr lang="en-US" sz="3100" b="1" dirty="0" smtClean="0">
                <a:solidFill>
                  <a:schemeClr val="accent2">
                    <a:lumMod val="75000"/>
                  </a:schemeClr>
                </a:solidFill>
              </a:rPr>
            </a:br>
            <a:r>
              <a:rPr lang="en-US" sz="3100" b="1" dirty="0" smtClean="0">
                <a:solidFill>
                  <a:schemeClr val="accent2">
                    <a:lumMod val="75000"/>
                  </a:schemeClr>
                </a:solidFill>
              </a:rPr>
              <a:t/>
            </a:r>
            <a:br>
              <a:rPr lang="en-US" sz="3100" b="1" dirty="0" smtClean="0">
                <a:solidFill>
                  <a:schemeClr val="accent2">
                    <a:lumMod val="75000"/>
                  </a:schemeClr>
                </a:solidFill>
              </a:rPr>
            </a:br>
            <a:r>
              <a:rPr lang="en-US" sz="3200" dirty="0" smtClean="0">
                <a:solidFill>
                  <a:schemeClr val="accent2">
                    <a:lumMod val="75000"/>
                  </a:schemeClr>
                </a:solidFill>
              </a:rPr>
              <a:t/>
            </a:r>
            <a:br>
              <a:rPr lang="en-US" sz="3200" dirty="0" smtClean="0">
                <a:solidFill>
                  <a:schemeClr val="accent2">
                    <a:lumMod val="75000"/>
                  </a:schemeClr>
                </a:solidFill>
              </a:rPr>
            </a:br>
            <a:endParaRPr lang="en-US" sz="3200" dirty="0">
              <a:solidFill>
                <a:schemeClr val="accent2">
                  <a:lumMod val="75000"/>
                </a:schemeClr>
              </a:solidFill>
            </a:endParaRPr>
          </a:p>
        </p:txBody>
      </p:sp>
      <p:sp>
        <p:nvSpPr>
          <p:cNvPr id="3" name="Text Placeholder 2"/>
          <p:cNvSpPr>
            <a:spLocks noGrp="1"/>
          </p:cNvSpPr>
          <p:nvPr>
            <p:ph type="body" idx="1"/>
          </p:nvPr>
        </p:nvSpPr>
        <p:spPr>
          <a:xfrm>
            <a:off x="677333" y="42432"/>
            <a:ext cx="8596668" cy="1035457"/>
          </a:xfrm>
        </p:spPr>
        <p:txBody>
          <a:bodyPr>
            <a:normAutofit/>
          </a:bodyPr>
          <a:lstStyle/>
          <a:p>
            <a:pPr algn="ctr"/>
            <a:r>
              <a:rPr lang="en-US" sz="4400" b="1" dirty="0" smtClean="0">
                <a:solidFill>
                  <a:schemeClr val="accent2">
                    <a:lumMod val="75000"/>
                  </a:schemeClr>
                </a:solidFill>
              </a:rPr>
              <a:t>Threats:</a:t>
            </a:r>
            <a:r>
              <a:rPr lang="en-US" sz="4400" dirty="0" smtClean="0">
                <a:solidFill>
                  <a:schemeClr val="accent2">
                    <a:lumMod val="75000"/>
                  </a:schemeClr>
                </a:solidFill>
              </a:rPr>
              <a:t> </a:t>
            </a:r>
            <a:r>
              <a:rPr lang="en-US" sz="3600" b="1" dirty="0" smtClean="0">
                <a:solidFill>
                  <a:schemeClr val="accent2">
                    <a:lumMod val="75000"/>
                  </a:schemeClr>
                </a:solidFill>
              </a:rPr>
              <a:t>Competitors</a:t>
            </a:r>
            <a:endParaRPr lang="en-US" sz="3600" b="1" dirty="0">
              <a:solidFill>
                <a:schemeClr val="accent2">
                  <a:lumMod val="75000"/>
                </a:schemeClr>
              </a:solidFill>
            </a:endParaRPr>
          </a:p>
        </p:txBody>
      </p:sp>
      <p:sp>
        <p:nvSpPr>
          <p:cNvPr id="4" name="Date Placeholder 3"/>
          <p:cNvSpPr>
            <a:spLocks noGrp="1"/>
          </p:cNvSpPr>
          <p:nvPr>
            <p:ph type="dt" sz="half" idx="10"/>
          </p:nvPr>
        </p:nvSpPr>
        <p:spPr>
          <a:xfrm>
            <a:off x="9274001" y="6410189"/>
            <a:ext cx="911939" cy="365125"/>
          </a:xfrm>
        </p:spPr>
        <p:txBody>
          <a:bodyPr/>
          <a:lstStyle/>
          <a:p>
            <a:fld id="{608C49B5-F4C0-4B84-898B-5AA34CF4357E}"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677334" y="6492875"/>
            <a:ext cx="8596667" cy="199755"/>
          </a:xfrm>
        </p:spPr>
        <p:txBody>
          <a:bodyPr/>
          <a:lstStyle/>
          <a:p>
            <a:r>
              <a:rPr lang="en-US" sz="1600" dirty="0" smtClean="0">
                <a:solidFill>
                  <a:schemeClr val="accent2">
                    <a:lumMod val="75000"/>
                  </a:schemeClr>
                </a:solidFill>
              </a:rPr>
              <a:t>bakercity.com</a:t>
            </a:r>
            <a:endParaRPr lang="en-US" sz="1600" dirty="0">
              <a:solidFill>
                <a:schemeClr val="accent2">
                  <a:lumMod val="75000"/>
                </a:schemeClr>
              </a:solidFill>
            </a:endParaRPr>
          </a:p>
        </p:txBody>
      </p:sp>
      <p:sp>
        <p:nvSpPr>
          <p:cNvPr id="6" name="Slide Number Placeholder 5"/>
          <p:cNvSpPr>
            <a:spLocks noGrp="1"/>
          </p:cNvSpPr>
          <p:nvPr>
            <p:ph type="sldNum" sz="quarter" idx="12"/>
          </p:nvPr>
        </p:nvSpPr>
        <p:spPr>
          <a:xfrm>
            <a:off x="11284436" y="6363483"/>
            <a:ext cx="683339" cy="365125"/>
          </a:xfrm>
        </p:spPr>
        <p:txBody>
          <a:bodyPr/>
          <a:lstStyle/>
          <a:p>
            <a:fld id="{D57F1E4F-1CFF-5643-939E-217C01CDF565}" type="slidenum">
              <a:rPr lang="en-US" sz="1200" smtClean="0">
                <a:solidFill>
                  <a:schemeClr val="bg1"/>
                </a:solidFill>
              </a:rPr>
              <a:pPr/>
              <a:t>38</a:t>
            </a:fld>
            <a:endParaRPr lang="en-US" sz="1200" dirty="0">
              <a:solidFill>
                <a:schemeClr val="bg1"/>
              </a:solidFill>
            </a:endParaRPr>
          </a:p>
        </p:txBody>
      </p:sp>
    </p:spTree>
    <p:extLst>
      <p:ext uri="{BB962C8B-B14F-4D97-AF65-F5344CB8AC3E}">
        <p14:creationId xmlns:p14="http://schemas.microsoft.com/office/powerpoint/2010/main" val="26725102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5655" y="1615563"/>
            <a:ext cx="9680027" cy="4850062"/>
          </a:xfrm>
        </p:spPr>
        <p:txBody>
          <a:bodyPr>
            <a:normAutofit fontScale="90000"/>
          </a:bodyPr>
          <a:lstStyle/>
          <a:p>
            <a:r>
              <a:rPr lang="en-US" sz="3100" b="1" dirty="0" smtClean="0">
                <a:solidFill>
                  <a:schemeClr val="accent2">
                    <a:lumMod val="75000"/>
                  </a:schemeClr>
                </a:solidFill>
                <a:latin typeface="+mn-lt"/>
              </a:rPr>
              <a:t/>
            </a:r>
            <a:br>
              <a:rPr lang="en-US" sz="3100" b="1" dirty="0" smtClean="0">
                <a:solidFill>
                  <a:schemeClr val="accent2">
                    <a:lumMod val="75000"/>
                  </a:schemeClr>
                </a:solidFill>
                <a:latin typeface="+mn-lt"/>
              </a:rPr>
            </a:br>
            <a:r>
              <a:rPr lang="en-US" sz="3100" b="1" dirty="0" smtClean="0">
                <a:solidFill>
                  <a:schemeClr val="accent2">
                    <a:lumMod val="75000"/>
                  </a:schemeClr>
                </a:solidFill>
                <a:latin typeface="+mn-lt"/>
              </a:rPr>
              <a:t/>
            </a:r>
            <a:br>
              <a:rPr lang="en-US" sz="3100" b="1" dirty="0" smtClean="0">
                <a:solidFill>
                  <a:schemeClr val="accent2">
                    <a:lumMod val="75000"/>
                  </a:schemeClr>
                </a:solidFill>
                <a:latin typeface="+mn-lt"/>
              </a:rPr>
            </a:br>
            <a:r>
              <a:rPr lang="en-US" sz="3100" b="1" dirty="0">
                <a:solidFill>
                  <a:schemeClr val="accent2">
                    <a:lumMod val="75000"/>
                  </a:schemeClr>
                </a:solidFill>
                <a:latin typeface="+mn-lt"/>
              </a:rPr>
              <a:t/>
            </a:r>
            <a:br>
              <a:rPr lang="en-US" sz="3100" b="1" dirty="0">
                <a:solidFill>
                  <a:schemeClr val="accent2">
                    <a:lumMod val="75000"/>
                  </a:schemeClr>
                </a:solidFill>
                <a:latin typeface="+mn-lt"/>
              </a:rPr>
            </a:br>
            <a:r>
              <a:rPr lang="en-US" sz="3100" b="1" dirty="0" smtClean="0">
                <a:solidFill>
                  <a:schemeClr val="accent2">
                    <a:lumMod val="75000"/>
                  </a:schemeClr>
                </a:solidFill>
                <a:latin typeface="+mn-lt"/>
              </a:rPr>
              <a:t/>
            </a:r>
            <a:br>
              <a:rPr lang="en-US" sz="3100" b="1" dirty="0" smtClean="0">
                <a:solidFill>
                  <a:schemeClr val="accent2">
                    <a:lumMod val="75000"/>
                  </a:schemeClr>
                </a:solidFill>
                <a:latin typeface="+mn-lt"/>
              </a:rPr>
            </a:br>
            <a:r>
              <a:rPr lang="en-US" sz="2800" b="1" dirty="0">
                <a:solidFill>
                  <a:schemeClr val="accent2">
                    <a:lumMod val="75000"/>
                  </a:schemeClr>
                </a:solidFill>
              </a:rPr>
              <a:t>Enterprise  Alpine Golf Course:</a:t>
            </a:r>
            <a:br>
              <a:rPr lang="en-US" sz="2800" b="1" dirty="0">
                <a:solidFill>
                  <a:schemeClr val="accent2">
                    <a:lumMod val="75000"/>
                  </a:schemeClr>
                </a:solidFill>
              </a:rPr>
            </a:br>
            <a:r>
              <a:rPr lang="en-US" sz="3100" b="1" dirty="0">
                <a:solidFill>
                  <a:schemeClr val="accent2">
                    <a:lumMod val="75000"/>
                  </a:schemeClr>
                </a:solidFill>
                <a:latin typeface="+mn-lt"/>
              </a:rPr>
              <a:t/>
            </a:r>
            <a:br>
              <a:rPr lang="en-US" sz="3100" b="1" dirty="0">
                <a:solidFill>
                  <a:schemeClr val="accent2">
                    <a:lumMod val="75000"/>
                  </a:schemeClr>
                </a:solidFill>
                <a:latin typeface="+mn-lt"/>
              </a:rPr>
            </a:br>
            <a:r>
              <a:rPr lang="en-US" sz="2700" b="1" dirty="0" smtClean="0">
                <a:solidFill>
                  <a:schemeClr val="accent2">
                    <a:lumMod val="75000"/>
                  </a:schemeClr>
                </a:solidFill>
              </a:rPr>
              <a:t>“</a:t>
            </a:r>
            <a:r>
              <a:rPr lang="en-US" sz="2700" dirty="0">
                <a:solidFill>
                  <a:schemeClr val="accent2">
                    <a:lumMod val="75000"/>
                  </a:schemeClr>
                </a:solidFill>
              </a:rPr>
              <a:t>Alpine Meadows Golf Course, is owned by the City and operated by a private contractor. The course provides a bar and grill, pro shop, cart rentals, and event </a:t>
            </a:r>
            <a:r>
              <a:rPr lang="en-US" sz="2700" dirty="0" smtClean="0">
                <a:solidFill>
                  <a:schemeClr val="accent2">
                    <a:lumMod val="75000"/>
                  </a:schemeClr>
                </a:solidFill>
              </a:rPr>
              <a:t>facilities.” </a:t>
            </a:r>
            <a:br>
              <a:rPr lang="en-US" sz="2700" dirty="0" smtClean="0">
                <a:solidFill>
                  <a:schemeClr val="accent2">
                    <a:lumMod val="75000"/>
                  </a:schemeClr>
                </a:solidFill>
              </a:rPr>
            </a:br>
            <a:r>
              <a:rPr lang="en-US" sz="2700" dirty="0">
                <a:solidFill>
                  <a:schemeClr val="accent2">
                    <a:lumMod val="75000"/>
                  </a:schemeClr>
                </a:solidFill>
              </a:rPr>
              <a:t/>
            </a:r>
            <a:br>
              <a:rPr lang="en-US" sz="2700" dirty="0">
                <a:solidFill>
                  <a:schemeClr val="accent2">
                    <a:lumMod val="75000"/>
                  </a:schemeClr>
                </a:solidFill>
              </a:rPr>
            </a:br>
            <a:r>
              <a:rPr lang="en-US" sz="2700" dirty="0" smtClean="0">
                <a:solidFill>
                  <a:schemeClr val="accent2">
                    <a:lumMod val="75000"/>
                  </a:schemeClr>
                </a:solidFill>
              </a:rPr>
              <a:t>“</a:t>
            </a:r>
            <a:r>
              <a:rPr lang="en-US" sz="2700" dirty="0">
                <a:solidFill>
                  <a:schemeClr val="accent2">
                    <a:lumMod val="75000"/>
                  </a:schemeClr>
                </a:solidFill>
              </a:rPr>
              <a:t>Surrounded by wide-open prairies with mixed conifer forests to the north and the Eagle Cap Wilderness to the south Enterprise is nestled in the historic and scenic Wallowa Valley, ancient home of the Nez </a:t>
            </a:r>
            <a:r>
              <a:rPr lang="en-US" sz="2700" dirty="0" smtClean="0">
                <a:solidFill>
                  <a:schemeClr val="accent2">
                    <a:lumMod val="75000"/>
                  </a:schemeClr>
                </a:solidFill>
              </a:rPr>
              <a:t>Perce.”</a:t>
            </a:r>
            <a:r>
              <a:rPr lang="en-US" sz="2700" dirty="0">
                <a:solidFill>
                  <a:schemeClr val="accent2">
                    <a:lumMod val="75000"/>
                  </a:schemeClr>
                </a:solidFill>
              </a:rPr>
              <a:t/>
            </a:r>
            <a:br>
              <a:rPr lang="en-US" sz="2700" dirty="0">
                <a:solidFill>
                  <a:schemeClr val="accent2">
                    <a:lumMod val="75000"/>
                  </a:schemeClr>
                </a:solidFill>
              </a:rPr>
            </a:br>
            <a:r>
              <a:rPr lang="en-US" sz="2200" dirty="0" smtClean="0">
                <a:solidFill>
                  <a:schemeClr val="accent2">
                    <a:lumMod val="75000"/>
                  </a:schemeClr>
                </a:solidFill>
                <a:latin typeface="+mn-lt"/>
              </a:rPr>
              <a:t/>
            </a:r>
            <a:br>
              <a:rPr lang="en-US" sz="2200" dirty="0" smtClean="0">
                <a:solidFill>
                  <a:schemeClr val="accent2">
                    <a:lumMod val="75000"/>
                  </a:schemeClr>
                </a:solidFill>
                <a:latin typeface="+mn-lt"/>
              </a:rPr>
            </a:br>
            <a:r>
              <a:rPr lang="en-US" sz="3100" b="1" dirty="0" smtClean="0">
                <a:solidFill>
                  <a:schemeClr val="accent2">
                    <a:lumMod val="75000"/>
                  </a:schemeClr>
                </a:solidFill>
                <a:latin typeface="+mn-lt"/>
              </a:rPr>
              <a:t/>
            </a:r>
            <a:br>
              <a:rPr lang="en-US" sz="3100" b="1" dirty="0" smtClean="0">
                <a:solidFill>
                  <a:schemeClr val="accent2">
                    <a:lumMod val="75000"/>
                  </a:schemeClr>
                </a:solidFill>
                <a:latin typeface="+mn-lt"/>
              </a:rPr>
            </a:br>
            <a:r>
              <a:rPr lang="en-US" sz="3100" b="1" dirty="0" smtClean="0">
                <a:solidFill>
                  <a:schemeClr val="accent2">
                    <a:lumMod val="75000"/>
                  </a:schemeClr>
                </a:solidFill>
              </a:rPr>
              <a:t/>
            </a:r>
            <a:br>
              <a:rPr lang="en-US" sz="3100" b="1" dirty="0" smtClean="0">
                <a:solidFill>
                  <a:schemeClr val="accent2">
                    <a:lumMod val="75000"/>
                  </a:schemeClr>
                </a:solidFill>
              </a:rPr>
            </a:br>
            <a:r>
              <a:rPr lang="en-US" sz="3100" b="1" dirty="0" smtClean="0">
                <a:solidFill>
                  <a:schemeClr val="accent2">
                    <a:lumMod val="75000"/>
                  </a:schemeClr>
                </a:solidFill>
              </a:rPr>
              <a:t/>
            </a:r>
            <a:br>
              <a:rPr lang="en-US" sz="3100" b="1" dirty="0" smtClean="0">
                <a:solidFill>
                  <a:schemeClr val="accent2">
                    <a:lumMod val="75000"/>
                  </a:schemeClr>
                </a:solidFill>
              </a:rPr>
            </a:br>
            <a:r>
              <a:rPr lang="en-US" sz="3200" dirty="0" smtClean="0">
                <a:solidFill>
                  <a:schemeClr val="accent2">
                    <a:lumMod val="75000"/>
                  </a:schemeClr>
                </a:solidFill>
              </a:rPr>
              <a:t/>
            </a:r>
            <a:br>
              <a:rPr lang="en-US" sz="3200" dirty="0" smtClean="0">
                <a:solidFill>
                  <a:schemeClr val="accent2">
                    <a:lumMod val="75000"/>
                  </a:schemeClr>
                </a:solidFill>
              </a:rPr>
            </a:br>
            <a:endParaRPr lang="en-US" sz="3200" dirty="0">
              <a:solidFill>
                <a:schemeClr val="accent2">
                  <a:lumMod val="75000"/>
                </a:schemeClr>
              </a:solidFill>
            </a:endParaRPr>
          </a:p>
        </p:txBody>
      </p:sp>
      <p:sp>
        <p:nvSpPr>
          <p:cNvPr id="3" name="Text Placeholder 2"/>
          <p:cNvSpPr>
            <a:spLocks noGrp="1"/>
          </p:cNvSpPr>
          <p:nvPr>
            <p:ph type="body" idx="1"/>
          </p:nvPr>
        </p:nvSpPr>
        <p:spPr>
          <a:xfrm>
            <a:off x="677335" y="462604"/>
            <a:ext cx="8596668" cy="1570962"/>
          </a:xfrm>
        </p:spPr>
        <p:txBody>
          <a:bodyPr>
            <a:normAutofit/>
          </a:bodyPr>
          <a:lstStyle/>
          <a:p>
            <a:pPr algn="ctr"/>
            <a:r>
              <a:rPr lang="en-US" sz="4400" b="1" dirty="0" smtClean="0">
                <a:solidFill>
                  <a:schemeClr val="accent2">
                    <a:lumMod val="75000"/>
                  </a:schemeClr>
                </a:solidFill>
              </a:rPr>
              <a:t>Threats:</a:t>
            </a:r>
            <a:r>
              <a:rPr lang="en-US" sz="4400" dirty="0" smtClean="0">
                <a:solidFill>
                  <a:schemeClr val="accent2">
                    <a:lumMod val="75000"/>
                  </a:schemeClr>
                </a:solidFill>
              </a:rPr>
              <a:t> </a:t>
            </a:r>
            <a:r>
              <a:rPr lang="en-US" sz="3200" b="1" dirty="0" smtClean="0">
                <a:solidFill>
                  <a:schemeClr val="accent2">
                    <a:lumMod val="75000"/>
                  </a:schemeClr>
                </a:solidFill>
              </a:rPr>
              <a:t>Competitors</a:t>
            </a:r>
            <a:endParaRPr lang="en-US" sz="3200" b="1" dirty="0">
              <a:solidFill>
                <a:schemeClr val="accent2">
                  <a:lumMod val="75000"/>
                </a:schemeClr>
              </a:solidFill>
            </a:endParaRPr>
          </a:p>
        </p:txBody>
      </p:sp>
      <p:sp>
        <p:nvSpPr>
          <p:cNvPr id="4" name="Date Placeholder 3"/>
          <p:cNvSpPr>
            <a:spLocks noGrp="1"/>
          </p:cNvSpPr>
          <p:nvPr>
            <p:ph type="dt" sz="half" idx="10"/>
          </p:nvPr>
        </p:nvSpPr>
        <p:spPr>
          <a:xfrm>
            <a:off x="9274003" y="6406486"/>
            <a:ext cx="911939" cy="365125"/>
          </a:xfrm>
        </p:spPr>
        <p:txBody>
          <a:bodyPr/>
          <a:lstStyle/>
          <a:p>
            <a:fld id="{7E3590B4-5B56-4CAD-9F16-09389C453578}"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677335" y="6406486"/>
            <a:ext cx="6297612" cy="365125"/>
          </a:xfrm>
        </p:spPr>
        <p:txBody>
          <a:bodyPr/>
          <a:lstStyle/>
          <a:p>
            <a:r>
              <a:rPr lang="en-US" sz="1200" dirty="0" smtClean="0">
                <a:solidFill>
                  <a:schemeClr val="accent2">
                    <a:lumMod val="75000"/>
                  </a:schemeClr>
                </a:solidFill>
              </a:rPr>
              <a:t>enterpriseoregon.org; alpinemeadows.com).</a:t>
            </a:r>
            <a:endParaRPr lang="en-US" sz="1200" dirty="0">
              <a:solidFill>
                <a:schemeClr val="accent2">
                  <a:lumMod val="75000"/>
                </a:schemeClr>
              </a:solidFill>
            </a:endParaRPr>
          </a:p>
        </p:txBody>
      </p:sp>
      <p:sp>
        <p:nvSpPr>
          <p:cNvPr id="6" name="Slide Number Placeholder 5"/>
          <p:cNvSpPr>
            <a:spLocks noGrp="1"/>
          </p:cNvSpPr>
          <p:nvPr>
            <p:ph type="sldNum" sz="quarter" idx="12"/>
          </p:nvPr>
        </p:nvSpPr>
        <p:spPr>
          <a:xfrm>
            <a:off x="11284436" y="6406487"/>
            <a:ext cx="683339" cy="365125"/>
          </a:xfrm>
        </p:spPr>
        <p:txBody>
          <a:bodyPr/>
          <a:lstStyle/>
          <a:p>
            <a:fld id="{D57F1E4F-1CFF-5643-939E-217C01CDF565}" type="slidenum">
              <a:rPr lang="en-US" sz="1200" smtClean="0">
                <a:solidFill>
                  <a:schemeClr val="bg1"/>
                </a:solidFill>
              </a:rPr>
              <a:pPr/>
              <a:t>39</a:t>
            </a:fld>
            <a:endParaRPr lang="en-US" sz="1200" dirty="0">
              <a:solidFill>
                <a:schemeClr val="bg1"/>
              </a:solidFill>
            </a:endParaRPr>
          </a:p>
        </p:txBody>
      </p:sp>
    </p:spTree>
    <p:extLst>
      <p:ext uri="{BB962C8B-B14F-4D97-AF65-F5344CB8AC3E}">
        <p14:creationId xmlns:p14="http://schemas.microsoft.com/office/powerpoint/2010/main" val="3589114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7963" y="1793665"/>
            <a:ext cx="8857926" cy="4247697"/>
          </a:xfrm>
        </p:spPr>
        <p:txBody>
          <a:bodyPr>
            <a:noAutofit/>
          </a:bodyPr>
          <a:lstStyle/>
          <a:p>
            <a:r>
              <a:rPr lang="en-US" sz="2000" dirty="0" smtClean="0">
                <a:solidFill>
                  <a:schemeClr val="bg1"/>
                </a:solidFill>
                <a:latin typeface="+mn-lt"/>
              </a:rPr>
              <a:t>Mission: “Our goal is to provide an opportunity for all skill levels of golfers to play affordable golf on a quality golf course and create activities that will spur economic development for both Union County and the City of Union. </a:t>
            </a:r>
            <a:br>
              <a:rPr lang="en-US" sz="2000" dirty="0" smtClean="0">
                <a:solidFill>
                  <a:schemeClr val="bg1"/>
                </a:solidFill>
                <a:latin typeface="+mn-lt"/>
              </a:rPr>
            </a:br>
            <a:r>
              <a:rPr lang="en-US" sz="2000" dirty="0" smtClean="0">
                <a:solidFill>
                  <a:schemeClr val="bg1"/>
                </a:solidFill>
                <a:latin typeface="+mn-lt"/>
              </a:rPr>
              <a:t/>
            </a:r>
            <a:br>
              <a:rPr lang="en-US" sz="2000" dirty="0" smtClean="0">
                <a:solidFill>
                  <a:schemeClr val="bg1"/>
                </a:solidFill>
                <a:latin typeface="+mn-lt"/>
              </a:rPr>
            </a:br>
            <a:r>
              <a:rPr lang="en-US" sz="2000" dirty="0" smtClean="0">
                <a:solidFill>
                  <a:schemeClr val="bg1"/>
                </a:solidFill>
                <a:latin typeface="+mn-lt"/>
              </a:rPr>
              <a:t>Program Description: To operate Buffalo Peak Golf course in a manner that will increase play to the extent that will generate the revenue necessary to pay the expenses in an effort to make the facility self-supporting.</a:t>
            </a:r>
            <a:br>
              <a:rPr lang="en-US" sz="2000" dirty="0" smtClean="0">
                <a:solidFill>
                  <a:schemeClr val="bg1"/>
                </a:solidFill>
                <a:latin typeface="+mn-lt"/>
              </a:rPr>
            </a:br>
            <a:r>
              <a:rPr lang="en-US" sz="2000" dirty="0" smtClean="0">
                <a:solidFill>
                  <a:schemeClr val="bg1"/>
                </a:solidFill>
                <a:latin typeface="+mn-lt"/>
              </a:rPr>
              <a:t/>
            </a:r>
            <a:br>
              <a:rPr lang="en-US" sz="2000" dirty="0" smtClean="0">
                <a:solidFill>
                  <a:schemeClr val="bg1"/>
                </a:solidFill>
                <a:latin typeface="+mn-lt"/>
              </a:rPr>
            </a:br>
            <a:r>
              <a:rPr lang="en-US" sz="2000" dirty="0" smtClean="0">
                <a:solidFill>
                  <a:schemeClr val="bg1"/>
                </a:solidFill>
                <a:latin typeface="+mn-lt"/>
              </a:rPr>
              <a:t>Major Objectives for FY 2016-2017: The long term goal is to generate the revenue that matches or exceeds the expenses. Facilitate programs that promote new player development and work toward player retention with an emphasis on more dollars per player.</a:t>
            </a:r>
            <a:endParaRPr lang="en-US" sz="2000" dirty="0">
              <a:solidFill>
                <a:schemeClr val="bg1"/>
              </a:solidFill>
              <a:latin typeface="+mn-lt"/>
            </a:endParaRPr>
          </a:p>
        </p:txBody>
      </p:sp>
      <p:sp>
        <p:nvSpPr>
          <p:cNvPr id="6" name="Text Placeholder 5"/>
          <p:cNvSpPr>
            <a:spLocks noGrp="1"/>
          </p:cNvSpPr>
          <p:nvPr>
            <p:ph type="body" idx="1"/>
          </p:nvPr>
        </p:nvSpPr>
        <p:spPr>
          <a:xfrm>
            <a:off x="938592" y="587828"/>
            <a:ext cx="8596668" cy="1570962"/>
          </a:xfrm>
        </p:spPr>
        <p:txBody>
          <a:bodyPr>
            <a:normAutofit lnSpcReduction="10000"/>
          </a:bodyPr>
          <a:lstStyle/>
          <a:p>
            <a:pPr algn="ctr"/>
            <a:r>
              <a:rPr lang="en-US" sz="4800" dirty="0" smtClean="0">
                <a:solidFill>
                  <a:schemeClr val="bg1"/>
                </a:solidFill>
              </a:rPr>
              <a:t>Buffalo Peak Golf Course </a:t>
            </a:r>
          </a:p>
          <a:p>
            <a:pPr algn="ctr"/>
            <a:r>
              <a:rPr lang="en-US" sz="4800" dirty="0" smtClean="0">
                <a:solidFill>
                  <a:schemeClr val="bg1"/>
                </a:solidFill>
              </a:rPr>
              <a:t>Objectives:</a:t>
            </a:r>
            <a:endParaRPr lang="en-US" sz="4800" dirty="0">
              <a:solidFill>
                <a:schemeClr val="bg1"/>
              </a:solidFill>
            </a:endParaRPr>
          </a:p>
        </p:txBody>
      </p:sp>
      <p:sp>
        <p:nvSpPr>
          <p:cNvPr id="7" name="Date Placeholder 6"/>
          <p:cNvSpPr>
            <a:spLocks noGrp="1"/>
          </p:cNvSpPr>
          <p:nvPr>
            <p:ph type="dt" sz="half" idx="10"/>
          </p:nvPr>
        </p:nvSpPr>
        <p:spPr>
          <a:xfrm>
            <a:off x="9535260" y="6259288"/>
            <a:ext cx="911939" cy="365125"/>
          </a:xfrm>
        </p:spPr>
        <p:txBody>
          <a:bodyPr/>
          <a:lstStyle/>
          <a:p>
            <a:fld id="{51961732-CA4A-4652-8E8D-39896660488D}" type="datetime1">
              <a:rPr lang="en-US" sz="1200" smtClean="0">
                <a:solidFill>
                  <a:schemeClr val="bg1"/>
                </a:solidFill>
              </a:rPr>
              <a:t>8/29/2016</a:t>
            </a:fld>
            <a:endParaRPr lang="en-US" sz="1200" dirty="0">
              <a:solidFill>
                <a:schemeClr val="bg1"/>
              </a:solidFill>
            </a:endParaRPr>
          </a:p>
        </p:txBody>
      </p:sp>
      <p:sp>
        <p:nvSpPr>
          <p:cNvPr id="8" name="Footer Placeholder 7"/>
          <p:cNvSpPr>
            <a:spLocks noGrp="1"/>
          </p:cNvSpPr>
          <p:nvPr>
            <p:ph type="ftr" sz="quarter" idx="11"/>
          </p:nvPr>
        </p:nvSpPr>
        <p:spPr>
          <a:xfrm>
            <a:off x="677334" y="6374994"/>
            <a:ext cx="6297612" cy="365125"/>
          </a:xfrm>
        </p:spPr>
        <p:txBody>
          <a:bodyPr/>
          <a:lstStyle/>
          <a:p>
            <a:r>
              <a:rPr lang="en-US" sz="1200" dirty="0" smtClean="0">
                <a:solidFill>
                  <a:schemeClr val="bg1"/>
                </a:solidFill>
              </a:rPr>
              <a:t>www.buffalocreekgolf.com</a:t>
            </a:r>
            <a:endParaRPr lang="en-US" sz="1200" dirty="0">
              <a:solidFill>
                <a:schemeClr val="bg1"/>
              </a:solidFill>
            </a:endParaRPr>
          </a:p>
        </p:txBody>
      </p:sp>
      <p:sp>
        <p:nvSpPr>
          <p:cNvPr id="9" name="Slide Number Placeholder 8"/>
          <p:cNvSpPr>
            <a:spLocks noGrp="1"/>
          </p:cNvSpPr>
          <p:nvPr>
            <p:ph type="sldNum" sz="quarter" idx="12"/>
          </p:nvPr>
        </p:nvSpPr>
        <p:spPr>
          <a:xfrm>
            <a:off x="11259723" y="6374993"/>
            <a:ext cx="683339" cy="365125"/>
          </a:xfrm>
        </p:spPr>
        <p:txBody>
          <a:bodyPr/>
          <a:lstStyle/>
          <a:p>
            <a:fld id="{D57F1E4F-1CFF-5643-939E-217C01CDF565}" type="slidenum">
              <a:rPr lang="en-US" smtClean="0">
                <a:solidFill>
                  <a:schemeClr val="bg1"/>
                </a:solidFill>
              </a:rPr>
              <a:pPr/>
              <a:t>4</a:t>
            </a:fld>
            <a:endParaRPr lang="en-US" dirty="0">
              <a:solidFill>
                <a:schemeClr val="bg1"/>
              </a:solidFill>
            </a:endParaRPr>
          </a:p>
        </p:txBody>
      </p:sp>
    </p:spTree>
    <p:extLst>
      <p:ext uri="{BB962C8B-B14F-4D97-AF65-F5344CB8AC3E}">
        <p14:creationId xmlns:p14="http://schemas.microsoft.com/office/powerpoint/2010/main" val="520300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9086" y="0"/>
            <a:ext cx="8596668" cy="6858000"/>
          </a:xfrm>
        </p:spPr>
        <p:txBody>
          <a:bodyPr>
            <a:noAutofit/>
          </a:bodyPr>
          <a:lstStyle/>
          <a:p>
            <a:r>
              <a:rPr lang="en-US" b="1" dirty="0" smtClean="0">
                <a:solidFill>
                  <a:schemeClr val="accent2">
                    <a:lumMod val="75000"/>
                  </a:schemeClr>
                </a:solidFill>
              </a:rPr>
              <a:t/>
            </a:r>
            <a:br>
              <a:rPr lang="en-US" b="1" dirty="0" smtClean="0">
                <a:solidFill>
                  <a:schemeClr val="accent2">
                    <a:lumMod val="75000"/>
                  </a:schemeClr>
                </a:solidFill>
              </a:rPr>
            </a:br>
            <a:r>
              <a:rPr lang="en-US" b="1" dirty="0"/>
              <a:t> </a:t>
            </a:r>
            <a:r>
              <a:rPr lang="en-US" sz="3200" dirty="0"/>
              <a:t/>
            </a:r>
            <a:br>
              <a:rPr lang="en-US" sz="3200" dirty="0"/>
            </a:br>
            <a:r>
              <a:rPr lang="en-US" sz="3200" dirty="0">
                <a:solidFill>
                  <a:schemeClr val="accent2">
                    <a:lumMod val="75000"/>
                  </a:schemeClr>
                </a:solidFill>
              </a:rPr>
              <a:t/>
            </a:r>
            <a:br>
              <a:rPr lang="en-US" sz="3200" dirty="0">
                <a:solidFill>
                  <a:schemeClr val="accent2">
                    <a:lumMod val="75000"/>
                  </a:schemeClr>
                </a:solidFill>
              </a:rPr>
            </a:br>
            <a:r>
              <a:rPr lang="en-US" sz="2400" dirty="0">
                <a:solidFill>
                  <a:schemeClr val="accent2">
                    <a:lumMod val="75000"/>
                  </a:schemeClr>
                </a:solidFill>
              </a:rPr>
              <a:t/>
            </a:r>
            <a:br>
              <a:rPr lang="en-US" sz="2400" dirty="0">
                <a:solidFill>
                  <a:schemeClr val="accent2">
                    <a:lumMod val="75000"/>
                  </a:schemeClr>
                </a:solidFill>
              </a:rPr>
            </a:br>
            <a:endParaRPr lang="en-US" sz="2400" dirty="0">
              <a:solidFill>
                <a:schemeClr val="accent2">
                  <a:lumMod val="75000"/>
                </a:schemeClr>
              </a:solidFill>
            </a:endParaRPr>
          </a:p>
        </p:txBody>
      </p:sp>
      <p:sp>
        <p:nvSpPr>
          <p:cNvPr id="2" name="Rectangle 1"/>
          <p:cNvSpPr/>
          <p:nvPr/>
        </p:nvSpPr>
        <p:spPr>
          <a:xfrm>
            <a:off x="0" y="31531"/>
            <a:ext cx="11902914" cy="7465826"/>
          </a:xfrm>
          <a:prstGeom prst="rect">
            <a:avLst/>
          </a:prstGeom>
        </p:spPr>
        <p:txBody>
          <a:bodyPr wrap="square">
            <a:spAutoFit/>
          </a:bodyPr>
          <a:lstStyle/>
          <a:p>
            <a:r>
              <a:rPr lang="en-US" dirty="0">
                <a:solidFill>
                  <a:schemeClr val="accent2">
                    <a:lumMod val="75000"/>
                  </a:schemeClr>
                </a:solidFill>
                <a:latin typeface="+mj-lt"/>
                <a:ea typeface="Calibri" panose="020F0502020204030204" pitchFamily="34" charset="0"/>
                <a:cs typeface="Times New Roman" panose="02020603050405020304" pitchFamily="18" charset="0"/>
              </a:rPr>
              <a:t>									</a:t>
            </a:r>
          </a:p>
          <a:p>
            <a:r>
              <a:rPr lang="en-US" sz="3600" b="1" dirty="0" smtClean="0">
                <a:solidFill>
                  <a:schemeClr val="accent2">
                    <a:lumMod val="75000"/>
                  </a:schemeClr>
                </a:solidFill>
              </a:rPr>
              <a:t>Conclusions:</a:t>
            </a:r>
            <a:endParaRPr lang="en-US" sz="3600" dirty="0">
              <a:solidFill>
                <a:schemeClr val="accent2">
                  <a:lumMod val="75000"/>
                </a:schemeClr>
              </a:solidFill>
            </a:endParaRPr>
          </a:p>
          <a:p>
            <a:r>
              <a:rPr lang="en-US" b="1" dirty="0"/>
              <a:t>									</a:t>
            </a:r>
            <a:endParaRPr lang="en-US" dirty="0"/>
          </a:p>
          <a:p>
            <a:r>
              <a:rPr lang="en-US" sz="1400" b="1" dirty="0">
                <a:solidFill>
                  <a:schemeClr val="accent2">
                    <a:lumMod val="75000"/>
                  </a:schemeClr>
                </a:solidFill>
              </a:rPr>
              <a:t>						</a:t>
            </a:r>
          </a:p>
          <a:p>
            <a:r>
              <a:rPr lang="en-US" sz="1400" b="1" dirty="0">
                <a:solidFill>
                  <a:schemeClr val="accent2">
                    <a:lumMod val="75000"/>
                  </a:schemeClr>
                </a:solidFill>
              </a:rPr>
              <a:t>				</a:t>
            </a:r>
          </a:p>
          <a:p>
            <a:r>
              <a:rPr lang="en-US" sz="3200" dirty="0" smtClean="0">
                <a:solidFill>
                  <a:schemeClr val="accent2">
                    <a:lumMod val="75000"/>
                  </a:schemeClr>
                </a:solidFill>
                <a:ea typeface="Calibri" panose="020F0502020204030204" pitchFamily="34" charset="0"/>
                <a:cs typeface="Times New Roman" panose="02020603050405020304" pitchFamily="18" charset="0"/>
              </a:rPr>
              <a:t>Based on a Spreadsheet Financial Model, operating </a:t>
            </a:r>
          </a:p>
          <a:p>
            <a:r>
              <a:rPr lang="en-US" sz="3200" dirty="0" smtClean="0">
                <a:solidFill>
                  <a:schemeClr val="accent2">
                    <a:lumMod val="75000"/>
                  </a:schemeClr>
                </a:solidFill>
                <a:ea typeface="Calibri" panose="020F0502020204030204" pitchFamily="34" charset="0"/>
                <a:cs typeface="Times New Roman" panose="02020603050405020304" pitchFamily="18" charset="0"/>
              </a:rPr>
              <a:t>profits will be attained if--</a:t>
            </a:r>
          </a:p>
          <a:p>
            <a:r>
              <a:rPr lang="en-US" sz="3200" dirty="0">
                <a:solidFill>
                  <a:schemeClr val="accent2">
                    <a:lumMod val="75000"/>
                  </a:schemeClr>
                </a:solidFill>
                <a:ea typeface="Calibri" panose="020F0502020204030204" pitchFamily="34" charset="0"/>
                <a:cs typeface="Times New Roman" panose="02020603050405020304" pitchFamily="18" charset="0"/>
              </a:rPr>
              <a:t>						</a:t>
            </a:r>
            <a:r>
              <a:rPr lang="en-US" sz="2400" dirty="0">
                <a:solidFill>
                  <a:schemeClr val="accent2">
                    <a:lumMod val="75000"/>
                  </a:schemeClr>
                </a:solidFill>
                <a:ea typeface="Calibri" panose="020F0502020204030204" pitchFamily="34" charset="0"/>
                <a:cs typeface="Times New Roman" panose="02020603050405020304" pitchFamily="18" charset="0"/>
              </a:rPr>
              <a:t>				</a:t>
            </a:r>
          </a:p>
          <a:p>
            <a:r>
              <a:rPr lang="en-US" sz="2400" b="1" dirty="0" smtClean="0">
                <a:solidFill>
                  <a:schemeClr val="accent2">
                    <a:lumMod val="75000"/>
                  </a:schemeClr>
                </a:solidFill>
                <a:ea typeface="Calibri" panose="020F0502020204030204" pitchFamily="34" charset="0"/>
                <a:cs typeface="Times New Roman" panose="02020603050405020304" pitchFamily="18" charset="0"/>
              </a:rPr>
              <a:t>(</a:t>
            </a:r>
            <a:r>
              <a:rPr lang="en-US" sz="2400" b="1" dirty="0">
                <a:solidFill>
                  <a:schemeClr val="accent2">
                    <a:lumMod val="75000"/>
                  </a:schemeClr>
                </a:solidFill>
                <a:ea typeface="Calibri" panose="020F0502020204030204" pitchFamily="34" charset="0"/>
                <a:cs typeface="Times New Roman" panose="02020603050405020304" pitchFamily="18" charset="0"/>
              </a:rPr>
              <a:t>2) Replace the existing clubhouse with one that has a commercially </a:t>
            </a:r>
            <a:endParaRPr lang="en-US" sz="2400" b="1" dirty="0" smtClean="0">
              <a:solidFill>
                <a:schemeClr val="accent2">
                  <a:lumMod val="75000"/>
                </a:schemeClr>
              </a:solidFill>
              <a:ea typeface="Calibri" panose="020F0502020204030204" pitchFamily="34" charset="0"/>
              <a:cs typeface="Times New Roman" panose="02020603050405020304" pitchFamily="18" charset="0"/>
            </a:endParaRPr>
          </a:p>
          <a:p>
            <a:r>
              <a:rPr lang="en-US" sz="2400" b="1" dirty="0" smtClean="0">
                <a:solidFill>
                  <a:schemeClr val="accent2">
                    <a:lumMod val="75000"/>
                  </a:schemeClr>
                </a:solidFill>
                <a:ea typeface="Calibri" panose="020F0502020204030204" pitchFamily="34" charset="0"/>
                <a:cs typeface="Times New Roman" panose="02020603050405020304" pitchFamily="18" charset="0"/>
              </a:rPr>
              <a:t>viable </a:t>
            </a:r>
            <a:r>
              <a:rPr lang="en-US" sz="2400" b="1" dirty="0">
                <a:solidFill>
                  <a:schemeClr val="accent2">
                    <a:lumMod val="75000"/>
                  </a:schemeClr>
                </a:solidFill>
                <a:ea typeface="Calibri" panose="020F0502020204030204" pitchFamily="34" charset="0"/>
                <a:cs typeface="Times New Roman" panose="02020603050405020304" pitchFamily="18" charset="0"/>
              </a:rPr>
              <a:t>restaurant and pro shop</a:t>
            </a:r>
            <a:r>
              <a:rPr lang="en-US" sz="2400" b="1" dirty="0" smtClean="0">
                <a:solidFill>
                  <a:schemeClr val="accent2">
                    <a:lumMod val="75000"/>
                  </a:schemeClr>
                </a:solidFill>
                <a:ea typeface="Calibri" panose="020F0502020204030204" pitchFamily="34" charset="0"/>
                <a:cs typeface="Times New Roman" panose="02020603050405020304" pitchFamily="18" charset="0"/>
              </a:rPr>
              <a:t>: Projected </a:t>
            </a:r>
            <a:r>
              <a:rPr lang="en-US" sz="2400" b="1" dirty="0" smtClean="0">
                <a:solidFill>
                  <a:schemeClr val="accent2">
                    <a:lumMod val="75000"/>
                  </a:schemeClr>
                </a:solidFill>
              </a:rPr>
              <a:t>Costs: $500,000. </a:t>
            </a:r>
          </a:p>
          <a:p>
            <a:r>
              <a:rPr lang="en-US" sz="2400" b="1" dirty="0" smtClean="0">
                <a:solidFill>
                  <a:schemeClr val="accent2">
                    <a:lumMod val="75000"/>
                  </a:schemeClr>
                </a:solidFill>
              </a:rPr>
              <a:t>Life </a:t>
            </a:r>
            <a:r>
              <a:rPr lang="en-US" sz="2400" b="1" dirty="0">
                <a:solidFill>
                  <a:schemeClr val="accent2">
                    <a:lumMod val="75000"/>
                  </a:schemeClr>
                </a:solidFill>
              </a:rPr>
              <a:t>expectancy -/+ 35 years.</a:t>
            </a:r>
            <a:br>
              <a:rPr lang="en-US" sz="2400" b="1" dirty="0">
                <a:solidFill>
                  <a:schemeClr val="accent2">
                    <a:lumMod val="75000"/>
                  </a:schemeClr>
                </a:solidFill>
              </a:rPr>
            </a:br>
            <a:r>
              <a:rPr lang="en-US" sz="2400" dirty="0">
                <a:solidFill>
                  <a:schemeClr val="accent2">
                    <a:lumMod val="75000"/>
                  </a:schemeClr>
                </a:solidFill>
                <a:ea typeface="Calibri" panose="020F0502020204030204" pitchFamily="34" charset="0"/>
                <a:cs typeface="Times New Roman" panose="02020603050405020304" pitchFamily="18" charset="0"/>
              </a:rPr>
              <a:t>	</a:t>
            </a:r>
            <a:r>
              <a:rPr lang="en-US" dirty="0">
                <a:solidFill>
                  <a:schemeClr val="accent2">
                    <a:lumMod val="75000"/>
                  </a:schemeClr>
                </a:solidFill>
                <a:latin typeface="+mj-lt"/>
                <a:ea typeface="Calibri" panose="020F0502020204030204" pitchFamily="34" charset="0"/>
                <a:cs typeface="Times New Roman" panose="02020603050405020304" pitchFamily="18" charset="0"/>
              </a:rPr>
              <a:t>									</a:t>
            </a:r>
            <a:r>
              <a:rPr lang="en-US" sz="2400" b="1" dirty="0" smtClean="0">
                <a:solidFill>
                  <a:schemeClr val="accent2">
                    <a:lumMod val="75000"/>
                  </a:schemeClr>
                </a:solidFill>
                <a:latin typeface="+mj-lt"/>
                <a:ea typeface="Calibri" panose="020F0502020204030204" pitchFamily="34" charset="0"/>
                <a:cs typeface="Times New Roman" panose="02020603050405020304" pitchFamily="18" charset="0"/>
              </a:rPr>
              <a:t>OR</a:t>
            </a:r>
            <a:endParaRPr lang="en-US" sz="2400" b="1" dirty="0">
              <a:solidFill>
                <a:schemeClr val="accent2">
                  <a:lumMod val="75000"/>
                </a:schemeClr>
              </a:solidFill>
              <a:latin typeface="+mj-lt"/>
              <a:ea typeface="Calibri" panose="020F0502020204030204" pitchFamily="34" charset="0"/>
              <a:cs typeface="Times New Roman" panose="02020603050405020304" pitchFamily="18" charset="0"/>
            </a:endParaRPr>
          </a:p>
          <a:p>
            <a:r>
              <a:rPr lang="en-US" sz="2400" b="1" dirty="0" smtClean="0">
                <a:solidFill>
                  <a:schemeClr val="accent2">
                    <a:lumMod val="75000"/>
                  </a:schemeClr>
                </a:solidFill>
                <a:ea typeface="Calibri" panose="020F0502020204030204" pitchFamily="34" charset="0"/>
                <a:cs typeface="Times New Roman" panose="02020603050405020304" pitchFamily="18" charset="0"/>
              </a:rPr>
              <a:t>(</a:t>
            </a:r>
            <a:r>
              <a:rPr lang="en-US" sz="2400" b="1" dirty="0">
                <a:solidFill>
                  <a:schemeClr val="accent2">
                    <a:lumMod val="75000"/>
                  </a:schemeClr>
                </a:solidFill>
                <a:ea typeface="Calibri" panose="020F0502020204030204" pitchFamily="34" charset="0"/>
                <a:cs typeface="Times New Roman" panose="02020603050405020304" pitchFamily="18" charset="0"/>
              </a:rPr>
              <a:t>3) Everything in (2) but it can also serve as a venue </a:t>
            </a:r>
            <a:r>
              <a:rPr lang="en-US" sz="2400" b="1" dirty="0" smtClean="0">
                <a:solidFill>
                  <a:schemeClr val="accent2">
                    <a:lumMod val="75000"/>
                  </a:schemeClr>
                </a:solidFill>
                <a:ea typeface="Calibri" panose="020F0502020204030204" pitchFamily="34" charset="0"/>
                <a:cs typeface="Times New Roman" panose="02020603050405020304" pitchFamily="18" charset="0"/>
              </a:rPr>
              <a:t>for</a:t>
            </a:r>
          </a:p>
          <a:p>
            <a:r>
              <a:rPr lang="en-US" sz="2400" b="1" dirty="0" smtClean="0">
                <a:solidFill>
                  <a:schemeClr val="accent2">
                    <a:lumMod val="75000"/>
                  </a:schemeClr>
                </a:solidFill>
                <a:ea typeface="Calibri" panose="020F0502020204030204" pitchFamily="34" charset="0"/>
                <a:cs typeface="Times New Roman" panose="02020603050405020304" pitchFamily="18" charset="0"/>
              </a:rPr>
              <a:t> </a:t>
            </a:r>
            <a:r>
              <a:rPr lang="en-US" sz="2400" b="1" dirty="0">
                <a:solidFill>
                  <a:schemeClr val="accent2">
                    <a:lumMod val="75000"/>
                  </a:schemeClr>
                </a:solidFill>
                <a:ea typeface="Calibri" panose="020F0502020204030204" pitchFamily="34" charset="0"/>
                <a:cs typeface="Times New Roman" panose="02020603050405020304" pitchFamily="18" charset="0"/>
              </a:rPr>
              <a:t>private events (e.g. wedding receptions, parties, …) and </a:t>
            </a:r>
            <a:endParaRPr lang="en-US" sz="2400" b="1" dirty="0" smtClean="0">
              <a:solidFill>
                <a:schemeClr val="accent2">
                  <a:lumMod val="75000"/>
                </a:schemeClr>
              </a:solidFill>
              <a:ea typeface="Calibri" panose="020F0502020204030204" pitchFamily="34" charset="0"/>
              <a:cs typeface="Times New Roman" panose="02020603050405020304" pitchFamily="18" charset="0"/>
            </a:endParaRPr>
          </a:p>
          <a:p>
            <a:r>
              <a:rPr lang="en-US" sz="2400" b="1" dirty="0" smtClean="0">
                <a:solidFill>
                  <a:schemeClr val="accent2">
                    <a:lumMod val="75000"/>
                  </a:schemeClr>
                </a:solidFill>
                <a:ea typeface="Calibri" panose="020F0502020204030204" pitchFamily="34" charset="0"/>
                <a:cs typeface="Times New Roman" panose="02020603050405020304" pitchFamily="18" charset="0"/>
              </a:rPr>
              <a:t>a </a:t>
            </a:r>
            <a:r>
              <a:rPr lang="en-US" sz="2400" b="1" dirty="0">
                <a:solidFill>
                  <a:schemeClr val="accent2">
                    <a:lumMod val="75000"/>
                  </a:schemeClr>
                </a:solidFill>
                <a:ea typeface="Calibri" panose="020F0502020204030204" pitchFamily="34" charset="0"/>
                <a:cs typeface="Times New Roman" panose="02020603050405020304" pitchFamily="18" charset="0"/>
              </a:rPr>
              <a:t>site for community events: </a:t>
            </a:r>
            <a:r>
              <a:rPr lang="en-US" sz="2400" b="1" dirty="0">
                <a:solidFill>
                  <a:schemeClr val="accent2">
                    <a:lumMod val="75000"/>
                  </a:schemeClr>
                </a:solidFill>
              </a:rPr>
              <a:t>Projected Costs:  $</a:t>
            </a:r>
            <a:r>
              <a:rPr lang="en-US" sz="2400" b="1" dirty="0" smtClean="0">
                <a:solidFill>
                  <a:schemeClr val="accent2">
                    <a:lumMod val="75000"/>
                  </a:schemeClr>
                </a:solidFill>
              </a:rPr>
              <a:t>1,700,000.</a:t>
            </a:r>
          </a:p>
          <a:p>
            <a:r>
              <a:rPr lang="en-US" sz="2400" b="1" dirty="0" smtClean="0">
                <a:solidFill>
                  <a:schemeClr val="accent2">
                    <a:lumMod val="75000"/>
                  </a:schemeClr>
                </a:solidFill>
              </a:rPr>
              <a:t>Life </a:t>
            </a:r>
            <a:r>
              <a:rPr lang="en-US" sz="2400" b="1" dirty="0">
                <a:solidFill>
                  <a:schemeClr val="accent2">
                    <a:lumMod val="75000"/>
                  </a:schemeClr>
                </a:solidFill>
              </a:rPr>
              <a:t>expectancy –75 +/-</a:t>
            </a:r>
            <a:r>
              <a:rPr lang="en-US" sz="2400" b="1" dirty="0" smtClean="0">
                <a:solidFill>
                  <a:schemeClr val="accent2">
                    <a:lumMod val="75000"/>
                  </a:schemeClr>
                </a:solidFill>
              </a:rPr>
              <a:t>years. </a:t>
            </a:r>
            <a:r>
              <a:rPr lang="en-US" sz="4000" dirty="0"/>
              <a:t>	</a:t>
            </a:r>
          </a:p>
          <a:p>
            <a:pPr>
              <a:lnSpc>
                <a:spcPct val="107000"/>
              </a:lnSpc>
              <a:spcAft>
                <a:spcPts val="800"/>
              </a:spcAft>
            </a:pPr>
            <a:r>
              <a:rPr lang="en-US" sz="2400" dirty="0">
                <a:solidFill>
                  <a:schemeClr val="accent2">
                    <a:lumMod val="75000"/>
                  </a:schemeClr>
                </a:solidFill>
                <a:ea typeface="Calibri" panose="020F0502020204030204" pitchFamily="34" charset="0"/>
                <a:cs typeface="Times New Roman" panose="02020603050405020304" pitchFamily="18" charset="0"/>
              </a:rPr>
              <a:t>	</a:t>
            </a:r>
            <a:endParaRPr lang="en-US" sz="2400" b="1" dirty="0">
              <a:solidFill>
                <a:schemeClr val="accent2">
                  <a:lumMod val="75000"/>
                </a:schemeClr>
              </a:solidFill>
              <a:ea typeface="Calibri" panose="020F0502020204030204" pitchFamily="34" charset="0"/>
              <a:cs typeface="Times New Roman" panose="02020603050405020304" pitchFamily="18" charset="0"/>
            </a:endParaRPr>
          </a:p>
          <a:p>
            <a:pPr>
              <a:lnSpc>
                <a:spcPct val="107000"/>
              </a:lnSpc>
              <a:spcAft>
                <a:spcPts val="800"/>
              </a:spcAft>
            </a:pPr>
            <a:endParaRPr lang="en-US" sz="4000" dirty="0">
              <a:solidFill>
                <a:schemeClr val="accent2">
                  <a:lumMod val="75000"/>
                </a:schemeClr>
              </a:solidFill>
              <a:latin typeface="+mj-lt"/>
              <a:ea typeface="Calibri" panose="020F0502020204030204" pitchFamily="34" charset="0"/>
              <a:cs typeface="Times New Roman" panose="02020603050405020304" pitchFamily="18" charset="0"/>
            </a:endParaRPr>
          </a:p>
        </p:txBody>
      </p:sp>
      <p:sp>
        <p:nvSpPr>
          <p:cNvPr id="4" name="Date Placeholder 3"/>
          <p:cNvSpPr>
            <a:spLocks noGrp="1"/>
          </p:cNvSpPr>
          <p:nvPr>
            <p:ph type="dt" sz="half" idx="10"/>
          </p:nvPr>
        </p:nvSpPr>
        <p:spPr>
          <a:xfrm>
            <a:off x="9482394" y="6223924"/>
            <a:ext cx="911939" cy="365125"/>
          </a:xfrm>
        </p:spPr>
        <p:txBody>
          <a:bodyPr/>
          <a:lstStyle/>
          <a:p>
            <a:fld id="{08EF929E-E732-4FAA-95AE-312B592B43D9}" type="datetime1">
              <a:rPr lang="en-US" sz="1200" smtClean="0">
                <a:solidFill>
                  <a:schemeClr val="bg1"/>
                </a:solidFill>
              </a:rPr>
              <a:t>8/29/2016</a:t>
            </a:fld>
            <a:endParaRPr lang="en-US" sz="1200" dirty="0">
              <a:solidFill>
                <a:schemeClr val="bg1"/>
              </a:solidFill>
            </a:endParaRPr>
          </a:p>
        </p:txBody>
      </p:sp>
      <p:sp>
        <p:nvSpPr>
          <p:cNvPr id="6" name="Slide Number Placeholder 5"/>
          <p:cNvSpPr>
            <a:spLocks noGrp="1"/>
          </p:cNvSpPr>
          <p:nvPr>
            <p:ph type="sldNum" sz="quarter" idx="12"/>
          </p:nvPr>
        </p:nvSpPr>
        <p:spPr>
          <a:xfrm>
            <a:off x="11346299" y="6406487"/>
            <a:ext cx="683339" cy="365125"/>
          </a:xfrm>
        </p:spPr>
        <p:txBody>
          <a:bodyPr/>
          <a:lstStyle/>
          <a:p>
            <a:fld id="{D57F1E4F-1CFF-5643-939E-217C01CDF565}" type="slidenum">
              <a:rPr lang="en-US" sz="1200" smtClean="0">
                <a:solidFill>
                  <a:schemeClr val="bg1"/>
                </a:solidFill>
              </a:rPr>
              <a:pPr/>
              <a:t>40</a:t>
            </a:fld>
            <a:endParaRPr lang="en-US" sz="1200" dirty="0">
              <a:solidFill>
                <a:schemeClr val="bg1"/>
              </a:solidFill>
            </a:endParaRPr>
          </a:p>
        </p:txBody>
      </p:sp>
      <p:sp>
        <p:nvSpPr>
          <p:cNvPr id="5" name="Footer Placeholder 4"/>
          <p:cNvSpPr>
            <a:spLocks noGrp="1"/>
          </p:cNvSpPr>
          <p:nvPr>
            <p:ph type="ftr" sz="quarter" idx="11"/>
          </p:nvPr>
        </p:nvSpPr>
        <p:spPr>
          <a:xfrm>
            <a:off x="289086" y="6406487"/>
            <a:ext cx="6297612" cy="365125"/>
          </a:xfrm>
        </p:spPr>
        <p:txBody>
          <a:bodyPr/>
          <a:lstStyle/>
          <a:p>
            <a:r>
              <a:rPr lang="en-US" sz="1200" dirty="0" smtClean="0">
                <a:solidFill>
                  <a:schemeClr val="accent2">
                    <a:lumMod val="75000"/>
                  </a:schemeClr>
                </a:solidFill>
              </a:rPr>
              <a:t>Buffalo Creek Financial Model; www.jamestownri.gov</a:t>
            </a:r>
            <a:endParaRPr lang="en-US" sz="1200" dirty="0">
              <a:solidFill>
                <a:schemeClr val="accent2">
                  <a:lumMod val="75000"/>
                </a:schemeClr>
              </a:solidFill>
            </a:endParaRPr>
          </a:p>
        </p:txBody>
      </p:sp>
    </p:spTree>
    <p:extLst>
      <p:ext uri="{BB962C8B-B14F-4D97-AF65-F5344CB8AC3E}">
        <p14:creationId xmlns:p14="http://schemas.microsoft.com/office/powerpoint/2010/main" val="23884611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362789"/>
            <a:ext cx="10216055" cy="8026621"/>
          </a:xfrm>
          <a:prstGeom prst="rect">
            <a:avLst/>
          </a:prstGeom>
        </p:spPr>
        <p:txBody>
          <a:bodyPr wrap="square">
            <a:spAutoFit/>
          </a:bodyPr>
          <a:lstStyle/>
          <a:p>
            <a:pPr>
              <a:lnSpc>
                <a:spcPct val="107000"/>
              </a:lnSpc>
              <a:spcAft>
                <a:spcPts val="800"/>
              </a:spcAft>
            </a:pPr>
            <a:r>
              <a:rPr lang="en-US" sz="2400" b="1" dirty="0" smtClean="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References</a:t>
            </a:r>
            <a:endParaRPr lang="en-US" sz="24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sz="1600" dirty="0" smtClean="0"/>
          </a:p>
          <a:p>
            <a:pPr>
              <a:lnSpc>
                <a:spcPct val="150000"/>
              </a:lnSpc>
            </a:pPr>
            <a:r>
              <a:rPr lang="en-US" sz="1200" dirty="0" smtClean="0"/>
              <a:t>Buffalo </a:t>
            </a:r>
            <a:r>
              <a:rPr lang="en-US" sz="1200" dirty="0"/>
              <a:t>Creek Golf Course Financials.</a:t>
            </a:r>
          </a:p>
          <a:p>
            <a:pPr>
              <a:lnSpc>
                <a:spcPct val="150000"/>
              </a:lnSpc>
            </a:pPr>
            <a:r>
              <a:rPr lang="en-US" sz="1200" dirty="0"/>
              <a:t>Design. Pdf. </a:t>
            </a:r>
            <a:r>
              <a:rPr lang="en-US" sz="1200" dirty="0">
                <a:hlinkClick r:id="rId3"/>
              </a:rPr>
              <a:t>info@cedengineering.com</a:t>
            </a:r>
            <a:r>
              <a:rPr lang="en-US" sz="1200" dirty="0"/>
              <a:t>.</a:t>
            </a:r>
          </a:p>
          <a:p>
            <a:pPr>
              <a:lnSpc>
                <a:spcPct val="150000"/>
              </a:lnSpc>
            </a:pPr>
            <a:r>
              <a:rPr lang="en-US" sz="1200" dirty="0"/>
              <a:t>Guyer, J. Paul. P.E., R.A. (2009). Introduction to Golf Clubhouse</a:t>
            </a:r>
          </a:p>
          <a:p>
            <a:pPr>
              <a:lnSpc>
                <a:spcPct val="150000"/>
              </a:lnSpc>
            </a:pPr>
            <a:r>
              <a:rPr lang="en-US" sz="1200" dirty="0">
                <a:hlinkClick r:id="rId4"/>
              </a:rPr>
              <a:t>http://24timezones.com/mapa/usa/or_union/union.htm</a:t>
            </a:r>
            <a:r>
              <a:rPr lang="en-US" sz="1200" dirty="0"/>
              <a:t>.</a:t>
            </a:r>
          </a:p>
          <a:p>
            <a:pPr>
              <a:lnSpc>
                <a:spcPct val="150000"/>
              </a:lnSpc>
            </a:pPr>
            <a:r>
              <a:rPr lang="en-US" sz="1200" dirty="0">
                <a:hlinkClick r:id="rId5"/>
              </a:rPr>
              <a:t>http://cityoflagrande.org/muraProjects/muraLAG/lagcity/index.cfm/about-us/#vision</a:t>
            </a:r>
            <a:endParaRPr lang="en-US" sz="1200" dirty="0"/>
          </a:p>
          <a:p>
            <a:pPr>
              <a:lnSpc>
                <a:spcPct val="150000"/>
              </a:lnSpc>
            </a:pPr>
            <a:r>
              <a:rPr lang="en-US" sz="1200" dirty="0">
                <a:hlinkClick r:id="rId6"/>
              </a:rPr>
              <a:t>http://cityoflagrande.org/muraProjects/muraLAG/lagcity/index.cfm/about-us/#vision</a:t>
            </a:r>
            <a:endParaRPr lang="en-US" sz="1200" dirty="0"/>
          </a:p>
          <a:p>
            <a:pPr>
              <a:lnSpc>
                <a:spcPct val="150000"/>
              </a:lnSpc>
            </a:pPr>
            <a:r>
              <a:rPr lang="en-US" sz="1200" dirty="0">
                <a:hlinkClick r:id="rId7"/>
              </a:rPr>
              <a:t>http://media.photobucket.com/user/sarge0946/media/Oregon/NorthofMcKinleyville2.jpg</a:t>
            </a:r>
            <a:r>
              <a:rPr lang="en-US" sz="1200" dirty="0"/>
              <a:t>. </a:t>
            </a:r>
          </a:p>
          <a:p>
            <a:pPr>
              <a:lnSpc>
                <a:spcPct val="150000"/>
              </a:lnSpc>
            </a:pPr>
            <a:r>
              <a:rPr lang="en-US" sz="1200" dirty="0"/>
              <a:t>http://thedallescountryclub.com/contact-us/</a:t>
            </a:r>
          </a:p>
          <a:p>
            <a:pPr>
              <a:lnSpc>
                <a:spcPct val="150000"/>
              </a:lnSpc>
            </a:pPr>
            <a:r>
              <a:rPr lang="en-US" sz="1200" dirty="0">
                <a:hlinkClick r:id="rId8"/>
              </a:rPr>
              <a:t>http://union-county.org/county-history/</a:t>
            </a:r>
            <a:r>
              <a:rPr lang="en-US" sz="1200" dirty="0"/>
              <a:t>. </a:t>
            </a:r>
          </a:p>
          <a:p>
            <a:pPr>
              <a:lnSpc>
                <a:spcPct val="150000"/>
              </a:lnSpc>
            </a:pPr>
            <a:r>
              <a:rPr lang="en-US" sz="1200" dirty="0">
                <a:hlinkClick r:id="rId9"/>
              </a:rPr>
              <a:t>http://union-county.org/mera-maps/</a:t>
            </a:r>
            <a:endParaRPr lang="en-US" sz="1200" dirty="0"/>
          </a:p>
          <a:p>
            <a:pPr>
              <a:lnSpc>
                <a:spcPct val="150000"/>
              </a:lnSpc>
            </a:pPr>
            <a:r>
              <a:rPr lang="en-US" sz="1200" dirty="0">
                <a:hlinkClick r:id="rId10"/>
              </a:rPr>
              <a:t>http: //union-county.org/planning/</a:t>
            </a:r>
            <a:endParaRPr lang="en-US" sz="1200" dirty="0"/>
          </a:p>
          <a:p>
            <a:pPr>
              <a:lnSpc>
                <a:spcPct val="150000"/>
              </a:lnSpc>
            </a:pPr>
            <a:r>
              <a:rPr lang="en-US" sz="1200" dirty="0">
                <a:hlinkClick r:id="rId11"/>
              </a:rPr>
              <a:t>http://union-county.org/surveyor/</a:t>
            </a:r>
            <a:endParaRPr lang="en-US" sz="1200" dirty="0"/>
          </a:p>
          <a:p>
            <a:pPr>
              <a:lnSpc>
                <a:spcPct val="150000"/>
              </a:lnSpc>
            </a:pPr>
            <a:r>
              <a:rPr lang="en-US" sz="1200" dirty="0"/>
              <a:t>http://</a:t>
            </a:r>
            <a:r>
              <a:rPr lang="en-US" sz="1200" dirty="0">
                <a:hlinkClick r:id="rId12"/>
              </a:rPr>
              <a:t>www.buffalopeakgolf.com</a:t>
            </a:r>
            <a:r>
              <a:rPr lang="en-US" sz="1200" dirty="0"/>
              <a:t> </a:t>
            </a:r>
          </a:p>
          <a:p>
            <a:pPr>
              <a:lnSpc>
                <a:spcPct val="150000"/>
              </a:lnSpc>
            </a:pPr>
            <a:r>
              <a:rPr lang="en-US" sz="1200" dirty="0"/>
              <a:t>http://www.buffalopeakgolf.com/course-details/</a:t>
            </a:r>
          </a:p>
          <a:p>
            <a:pPr>
              <a:lnSpc>
                <a:spcPct val="150000"/>
              </a:lnSpc>
            </a:pPr>
            <a:r>
              <a:rPr lang="en-US" sz="1200" dirty="0">
                <a:hlinkClick r:id="rId13"/>
              </a:rPr>
              <a:t>http://www.buffalopeakgolf.com/lessons/</a:t>
            </a:r>
            <a:endParaRPr lang="en-US" sz="1200" dirty="0"/>
          </a:p>
          <a:p>
            <a:pPr>
              <a:lnSpc>
                <a:spcPct val="150000"/>
              </a:lnSpc>
            </a:pPr>
            <a:r>
              <a:rPr lang="en-US" sz="1200" dirty="0">
                <a:hlinkClick r:id="rId14"/>
              </a:rPr>
              <a:t>http://www.bakercity.com/2177/Golf-Course</a:t>
            </a:r>
            <a:endParaRPr lang="en-US" sz="1200" dirty="0"/>
          </a:p>
          <a:p>
            <a:pPr>
              <a:lnSpc>
                <a:spcPct val="150000"/>
              </a:lnSpc>
            </a:pPr>
            <a:r>
              <a:rPr lang="en-US" sz="1200" dirty="0">
                <a:hlinkClick r:id="rId15"/>
              </a:rPr>
              <a:t>http://www.cityofunion.com</a:t>
            </a:r>
            <a:r>
              <a:rPr lang="en-US" sz="1200" dirty="0" smtClean="0">
                <a:hlinkClick r:id="rId15"/>
              </a:rPr>
              <a:t>/</a:t>
            </a:r>
            <a:r>
              <a:rPr lang="en-US" sz="1200" dirty="0" smtClean="0"/>
              <a:t>.</a:t>
            </a:r>
          </a:p>
          <a:p>
            <a:pPr>
              <a:lnSpc>
                <a:spcPct val="150000"/>
              </a:lnSpc>
            </a:pPr>
            <a:r>
              <a:rPr lang="en-US" sz="1200" dirty="0">
                <a:solidFill>
                  <a:schemeClr val="accent2">
                    <a:lumMod val="75000"/>
                  </a:schemeClr>
                </a:solidFill>
              </a:rPr>
              <a:t>http://www.cityofunion.com/city-of-victorian-heritage/</a:t>
            </a:r>
          </a:p>
          <a:p>
            <a:pPr>
              <a:lnSpc>
                <a:spcPct val="150000"/>
              </a:lnSpc>
            </a:pPr>
            <a:r>
              <a:rPr lang="en-US" sz="1200" i="1" dirty="0">
                <a:solidFill>
                  <a:schemeClr val="accent2">
                    <a:lumMod val="75000"/>
                  </a:schemeClr>
                </a:solidFill>
                <a:hlinkClick r:id="rId16"/>
              </a:rPr>
              <a:t>http://www.cityofunion.com/wp-content/uploads/2014/11/A180519.jpg</a:t>
            </a:r>
            <a:r>
              <a:rPr lang="en-US" sz="1200" i="1" dirty="0">
                <a:solidFill>
                  <a:schemeClr val="accent2">
                    <a:lumMod val="75000"/>
                  </a:schemeClr>
                </a:solidFill>
              </a:rPr>
              <a:t>. </a:t>
            </a:r>
            <a:endParaRPr lang="en-US" sz="1200" dirty="0">
              <a:solidFill>
                <a:schemeClr val="accent2">
                  <a:lumMod val="75000"/>
                </a:schemeClr>
              </a:solidFill>
            </a:endParaRPr>
          </a:p>
          <a:p>
            <a:pPr>
              <a:lnSpc>
                <a:spcPct val="150000"/>
              </a:lnSpc>
            </a:pPr>
            <a:r>
              <a:rPr lang="en-US" sz="1200" dirty="0">
                <a:solidFill>
                  <a:schemeClr val="accent2">
                    <a:lumMod val="75000"/>
                  </a:schemeClr>
                </a:solidFill>
                <a:hlinkClick r:id="rId17"/>
              </a:rPr>
              <a:t>http://www.countymapsoregon.com/union.shtml</a:t>
            </a:r>
            <a:endParaRPr lang="en-US" sz="1200" dirty="0">
              <a:solidFill>
                <a:schemeClr val="accent2">
                  <a:lumMod val="75000"/>
                </a:schemeClr>
              </a:solidFill>
            </a:endParaRPr>
          </a:p>
          <a:p>
            <a:pPr>
              <a:lnSpc>
                <a:spcPct val="150000"/>
              </a:lnSpc>
            </a:pPr>
            <a:endParaRPr lang="en-US" sz="1400" dirty="0"/>
          </a:p>
          <a:p>
            <a:pPr>
              <a:spcAft>
                <a:spcPts val="800"/>
              </a:spcAft>
            </a:pPr>
            <a:endParaRPr lang="en-US" sz="1600" dirty="0">
              <a:ea typeface="Calibri" panose="020F0502020204030204" pitchFamily="34" charset="0"/>
              <a:cs typeface="Times New Roman" panose="02020603050405020304" pitchFamily="18" charset="0"/>
            </a:endParaRPr>
          </a:p>
          <a:p>
            <a:pPr>
              <a:spcAft>
                <a:spcPts val="800"/>
              </a:spcAft>
            </a:pPr>
            <a:r>
              <a:rPr lang="en-US" sz="1600" dirty="0">
                <a:ea typeface="Calibri" panose="020F0502020204030204" pitchFamily="34" charset="0"/>
                <a:cs typeface="Times New Roman" panose="02020603050405020304" pitchFamily="18" charset="0"/>
              </a:rPr>
              <a:t> </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Date Placeholder 1"/>
          <p:cNvSpPr>
            <a:spLocks noGrp="1"/>
          </p:cNvSpPr>
          <p:nvPr>
            <p:ph type="dt" sz="half" idx="10"/>
          </p:nvPr>
        </p:nvSpPr>
        <p:spPr>
          <a:xfrm>
            <a:off x="9274002" y="6334043"/>
            <a:ext cx="911939" cy="365125"/>
          </a:xfrm>
        </p:spPr>
        <p:txBody>
          <a:bodyPr/>
          <a:lstStyle/>
          <a:p>
            <a:fld id="{E3F8A621-51EB-46EE-BE93-8C489AEB2D6E}" type="datetime1">
              <a:rPr lang="en-US" sz="1200" smtClean="0">
                <a:solidFill>
                  <a:schemeClr val="bg1"/>
                </a:solidFill>
              </a:rPr>
              <a:t>8/29/2016</a:t>
            </a:fld>
            <a:endParaRPr lang="en-US" sz="1200" dirty="0">
              <a:solidFill>
                <a:schemeClr val="bg1"/>
              </a:solidFill>
            </a:endParaRPr>
          </a:p>
        </p:txBody>
      </p:sp>
      <p:sp>
        <p:nvSpPr>
          <p:cNvPr id="4" name="Slide Number Placeholder 3"/>
          <p:cNvSpPr>
            <a:spLocks noGrp="1"/>
          </p:cNvSpPr>
          <p:nvPr>
            <p:ph type="sldNum" sz="quarter" idx="12"/>
          </p:nvPr>
        </p:nvSpPr>
        <p:spPr>
          <a:xfrm>
            <a:off x="11235009" y="6334043"/>
            <a:ext cx="683339" cy="365125"/>
          </a:xfrm>
        </p:spPr>
        <p:txBody>
          <a:bodyPr/>
          <a:lstStyle/>
          <a:p>
            <a:fld id="{D57F1E4F-1CFF-5643-939E-217C01CDF565}" type="slidenum">
              <a:rPr lang="en-US" sz="1200" smtClean="0">
                <a:solidFill>
                  <a:schemeClr val="bg1"/>
                </a:solidFill>
              </a:rPr>
              <a:pPr/>
              <a:t>41</a:t>
            </a:fld>
            <a:endParaRPr lang="en-US" sz="1200" dirty="0">
              <a:solidFill>
                <a:schemeClr val="bg1"/>
              </a:solidFill>
            </a:endParaRPr>
          </a:p>
        </p:txBody>
      </p:sp>
    </p:spTree>
    <p:extLst>
      <p:ext uri="{BB962C8B-B14F-4D97-AF65-F5344CB8AC3E}">
        <p14:creationId xmlns:p14="http://schemas.microsoft.com/office/powerpoint/2010/main" val="31754643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10216055" cy="5899244"/>
          </a:xfrm>
          <a:prstGeom prst="rect">
            <a:avLst/>
          </a:prstGeom>
        </p:spPr>
        <p:txBody>
          <a:bodyPr wrap="square">
            <a:spAutoFit/>
          </a:bodyPr>
          <a:lstStyle/>
          <a:p>
            <a:pPr>
              <a:lnSpc>
                <a:spcPct val="107000"/>
              </a:lnSpc>
              <a:spcAft>
                <a:spcPts val="800"/>
              </a:spcAft>
            </a:pPr>
            <a:r>
              <a:rPr lang="en-US" sz="24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Reference</a:t>
            </a:r>
            <a:endParaRPr lang="en-US" sz="24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US" sz="1200" dirty="0" smtClean="0">
              <a:solidFill>
                <a:schemeClr val="accent2">
                  <a:lumMod val="75000"/>
                </a:schemeClr>
              </a:solidFill>
            </a:endParaRPr>
          </a:p>
          <a:p>
            <a:pPr>
              <a:lnSpc>
                <a:spcPct val="150000"/>
              </a:lnSpc>
            </a:pPr>
            <a:r>
              <a:rPr lang="en-US" sz="1200" dirty="0" smtClean="0">
                <a:solidFill>
                  <a:schemeClr val="accent2">
                    <a:lumMod val="75000"/>
                  </a:schemeClr>
                </a:solidFill>
              </a:rPr>
              <a:t>http</a:t>
            </a:r>
            <a:r>
              <a:rPr lang="en-US" sz="1200" dirty="0">
                <a:solidFill>
                  <a:schemeClr val="accent2">
                    <a:lumMod val="75000"/>
                  </a:schemeClr>
                </a:solidFill>
              </a:rPr>
              <a:t>://www.emeraldgreensal.com/pages/clubhouse.html</a:t>
            </a:r>
          </a:p>
          <a:p>
            <a:pPr>
              <a:lnSpc>
                <a:spcPct val="150000"/>
              </a:lnSpc>
            </a:pPr>
            <a:r>
              <a:rPr lang="en-US" sz="1200" dirty="0">
                <a:solidFill>
                  <a:schemeClr val="accent2">
                    <a:lumMod val="75000"/>
                  </a:schemeClr>
                </a:solidFill>
                <a:hlinkClick r:id="rId3"/>
              </a:rPr>
              <a:t>http://www.enterpriseoregon.org/</a:t>
            </a:r>
            <a:endParaRPr lang="en-US" sz="1200" dirty="0">
              <a:solidFill>
                <a:schemeClr val="accent2">
                  <a:lumMod val="75000"/>
                </a:schemeClr>
              </a:solidFill>
            </a:endParaRPr>
          </a:p>
          <a:p>
            <a:pPr>
              <a:lnSpc>
                <a:spcPct val="150000"/>
              </a:lnSpc>
            </a:pPr>
            <a:r>
              <a:rPr lang="en-US" sz="1200" dirty="0">
                <a:solidFill>
                  <a:schemeClr val="accent2">
                    <a:lumMod val="75000"/>
                  </a:schemeClr>
                </a:solidFill>
              </a:rPr>
              <a:t>http://www.jamestownri.gov.</a:t>
            </a:r>
          </a:p>
          <a:p>
            <a:pPr>
              <a:lnSpc>
                <a:spcPct val="150000"/>
              </a:lnSpc>
            </a:pPr>
            <a:r>
              <a:rPr lang="en-US" sz="1200" u="sng" dirty="0">
                <a:solidFill>
                  <a:schemeClr val="accent2">
                    <a:lumMod val="75000"/>
                  </a:schemeClr>
                </a:solidFill>
                <a:hlinkClick r:id="rId4"/>
              </a:rPr>
              <a:t>http://www.lagrandecountryclub.com/fairway-grill-menu</a:t>
            </a:r>
            <a:endParaRPr lang="en-US" sz="1200" dirty="0">
              <a:solidFill>
                <a:schemeClr val="accent2">
                  <a:lumMod val="75000"/>
                </a:schemeClr>
              </a:solidFill>
            </a:endParaRPr>
          </a:p>
          <a:p>
            <a:pPr>
              <a:lnSpc>
                <a:spcPct val="150000"/>
              </a:lnSpc>
            </a:pPr>
            <a:r>
              <a:rPr lang="en-US" sz="1200" u="sng" dirty="0">
                <a:solidFill>
                  <a:schemeClr val="accent2">
                    <a:lumMod val="75000"/>
                  </a:schemeClr>
                </a:solidFill>
                <a:hlinkClick r:id="rId5"/>
              </a:rPr>
              <a:t>http://www.quailridgegc.com/homepage/start_page.php</a:t>
            </a:r>
            <a:r>
              <a:rPr lang="en-US" sz="1200" dirty="0">
                <a:solidFill>
                  <a:schemeClr val="accent2">
                    <a:lumMod val="75000"/>
                  </a:schemeClr>
                </a:solidFill>
              </a:rPr>
              <a:t>.</a:t>
            </a:r>
          </a:p>
          <a:p>
            <a:pPr>
              <a:lnSpc>
                <a:spcPct val="150000"/>
              </a:lnSpc>
            </a:pPr>
            <a:r>
              <a:rPr lang="en-US" sz="1200" dirty="0">
                <a:solidFill>
                  <a:schemeClr val="accent2">
                    <a:lumMod val="75000"/>
                  </a:schemeClr>
                </a:solidFill>
                <a:hlinkClick r:id="rId6"/>
              </a:rPr>
              <a:t>http://www.pga.com/golf-courses/details/or/union/buffalo-peak-golf-course</a:t>
            </a:r>
            <a:r>
              <a:rPr lang="en-US" sz="1200" dirty="0">
                <a:solidFill>
                  <a:schemeClr val="accent2">
                    <a:lumMod val="75000"/>
                  </a:schemeClr>
                </a:solidFill>
              </a:rPr>
              <a:t>. </a:t>
            </a:r>
          </a:p>
          <a:p>
            <a:pPr>
              <a:lnSpc>
                <a:spcPct val="150000"/>
              </a:lnSpc>
            </a:pPr>
            <a:r>
              <a:rPr lang="en-US" sz="1200" dirty="0">
                <a:solidFill>
                  <a:schemeClr val="accent2">
                    <a:lumMod val="75000"/>
                  </a:schemeClr>
                </a:solidFill>
                <a:hlinkClick r:id="rId7"/>
              </a:rPr>
              <a:t>http://www.homewyse.com/services/cost_to_paint_house_exterior.html</a:t>
            </a:r>
            <a:endParaRPr lang="en-US" sz="1200" dirty="0">
              <a:solidFill>
                <a:schemeClr val="accent2">
                  <a:lumMod val="75000"/>
                </a:schemeClr>
              </a:solidFill>
            </a:endParaRPr>
          </a:p>
          <a:p>
            <a:pPr>
              <a:lnSpc>
                <a:spcPct val="150000"/>
              </a:lnSpc>
            </a:pPr>
            <a:r>
              <a:rPr lang="en-US" sz="1200" dirty="0">
                <a:solidFill>
                  <a:schemeClr val="accent2">
                    <a:lumMod val="75000"/>
                  </a:schemeClr>
                </a:solidFill>
                <a:hlinkClick r:id="rId8"/>
              </a:rPr>
              <a:t>http://www.improvenet.com/r/costs-and-prices/interior-house-painting-cost-estimator</a:t>
            </a:r>
            <a:endParaRPr lang="en-US" sz="1200" dirty="0">
              <a:solidFill>
                <a:schemeClr val="accent2">
                  <a:lumMod val="75000"/>
                </a:schemeClr>
              </a:solidFill>
            </a:endParaRPr>
          </a:p>
          <a:p>
            <a:pPr>
              <a:lnSpc>
                <a:spcPct val="150000"/>
              </a:lnSpc>
            </a:pPr>
            <a:r>
              <a:rPr lang="en-US" sz="1200" dirty="0">
                <a:solidFill>
                  <a:schemeClr val="accent2">
                    <a:lumMod val="75000"/>
                  </a:schemeClr>
                </a:solidFill>
                <a:hlinkClick r:id="rId9"/>
              </a:rPr>
              <a:t>http://www.improvenet.com/a/how-much-does-it-cost-to-paint-a-house</a:t>
            </a:r>
            <a:endParaRPr lang="en-US" sz="1200" dirty="0">
              <a:solidFill>
                <a:schemeClr val="accent2">
                  <a:lumMod val="75000"/>
                </a:schemeClr>
              </a:solidFill>
            </a:endParaRPr>
          </a:p>
          <a:p>
            <a:pPr>
              <a:lnSpc>
                <a:spcPct val="150000"/>
              </a:lnSpc>
            </a:pPr>
            <a:r>
              <a:rPr lang="en-US" sz="1200" dirty="0">
                <a:solidFill>
                  <a:schemeClr val="accent2">
                    <a:lumMod val="75000"/>
                  </a:schemeClr>
                </a:solidFill>
                <a:hlinkClick r:id="rId10"/>
              </a:rPr>
              <a:t>http://www.improvenet.com/r/costs-and-prices/exterior-painting-cost-estimator</a:t>
            </a:r>
            <a:endParaRPr lang="en-US" sz="1200" dirty="0">
              <a:solidFill>
                <a:schemeClr val="accent2">
                  <a:lumMod val="75000"/>
                </a:schemeClr>
              </a:solidFill>
            </a:endParaRPr>
          </a:p>
          <a:p>
            <a:pPr>
              <a:lnSpc>
                <a:spcPct val="150000"/>
              </a:lnSpc>
            </a:pPr>
            <a:r>
              <a:rPr lang="en-US" sz="1200" dirty="0">
                <a:solidFill>
                  <a:schemeClr val="accent2">
                    <a:lumMod val="75000"/>
                  </a:schemeClr>
                </a:solidFill>
                <a:hlinkClick r:id="rId9"/>
              </a:rPr>
              <a:t>http://www.improvenet.com/a/how-much-does-it-cost-to-paint-a-house</a:t>
            </a:r>
            <a:endParaRPr lang="en-US" sz="1200" dirty="0">
              <a:solidFill>
                <a:schemeClr val="accent2">
                  <a:lumMod val="75000"/>
                </a:schemeClr>
              </a:solidFill>
            </a:endParaRPr>
          </a:p>
          <a:p>
            <a:pPr>
              <a:lnSpc>
                <a:spcPct val="150000"/>
              </a:lnSpc>
            </a:pPr>
            <a:r>
              <a:rPr lang="en-US" sz="1200" dirty="0">
                <a:solidFill>
                  <a:schemeClr val="accent2">
                    <a:lumMod val="75000"/>
                  </a:schemeClr>
                </a:solidFill>
                <a:hlinkClick r:id="rId11"/>
              </a:rPr>
              <a:t>http://www.homewyse.com/services/cost_to_install_carpet.html</a:t>
            </a:r>
            <a:endParaRPr lang="en-US" sz="1200" dirty="0">
              <a:solidFill>
                <a:schemeClr val="accent2">
                  <a:lumMod val="75000"/>
                </a:schemeClr>
              </a:solidFill>
            </a:endParaRPr>
          </a:p>
          <a:p>
            <a:pPr>
              <a:lnSpc>
                <a:spcPct val="150000"/>
              </a:lnSpc>
            </a:pPr>
            <a:r>
              <a:rPr lang="en-US" sz="1200" dirty="0">
                <a:solidFill>
                  <a:schemeClr val="accent2">
                    <a:lumMod val="75000"/>
                  </a:schemeClr>
                </a:solidFill>
                <a:hlinkClick r:id="rId12"/>
              </a:rPr>
              <a:t>http://www.homeadvisor.com/cost/flooring/install-carpeting/</a:t>
            </a:r>
            <a:endParaRPr lang="en-US" sz="1200" dirty="0">
              <a:solidFill>
                <a:schemeClr val="accent2">
                  <a:lumMod val="75000"/>
                </a:schemeClr>
              </a:solidFill>
            </a:endParaRPr>
          </a:p>
          <a:p>
            <a:pPr>
              <a:lnSpc>
                <a:spcPct val="150000"/>
              </a:lnSpc>
            </a:pPr>
            <a:r>
              <a:rPr lang="en-US" sz="1200" dirty="0">
                <a:solidFill>
                  <a:schemeClr val="accent2">
                    <a:lumMod val="75000"/>
                  </a:schemeClr>
                </a:solidFill>
                <a:hlinkClick r:id="rId13"/>
              </a:rPr>
              <a:t>http://</a:t>
            </a:r>
            <a:r>
              <a:rPr lang="en-US" sz="1200" dirty="0" smtClean="0">
                <a:solidFill>
                  <a:schemeClr val="accent2">
                    <a:lumMod val="75000"/>
                  </a:schemeClr>
                </a:solidFill>
                <a:hlinkClick r:id="rId13"/>
              </a:rPr>
              <a:t>www.improvenet.com/r/costs-and-prices/home-staging-cost-estimator</a:t>
            </a:r>
            <a:endParaRPr lang="en-US" sz="1200" dirty="0" smtClean="0">
              <a:solidFill>
                <a:schemeClr val="accent2">
                  <a:lumMod val="75000"/>
                </a:schemeClr>
              </a:solidFill>
            </a:endParaRPr>
          </a:p>
          <a:p>
            <a:pPr>
              <a:lnSpc>
                <a:spcPct val="150000"/>
              </a:lnSpc>
            </a:pPr>
            <a:r>
              <a:rPr lang="en-US" sz="1200" dirty="0">
                <a:solidFill>
                  <a:schemeClr val="accent2">
                    <a:lumMod val="75000"/>
                  </a:schemeClr>
                </a:solidFill>
                <a:hlinkClick r:id="rId14"/>
              </a:rPr>
              <a:t>http://www.improvenet.com/r/costs-and-prices/interior-designer-cost</a:t>
            </a:r>
            <a:endParaRPr lang="en-US" sz="1200" dirty="0">
              <a:solidFill>
                <a:schemeClr val="accent2">
                  <a:lumMod val="75000"/>
                </a:schemeClr>
              </a:solidFill>
            </a:endParaRPr>
          </a:p>
          <a:p>
            <a:pPr>
              <a:lnSpc>
                <a:spcPct val="150000"/>
              </a:lnSpc>
            </a:pPr>
            <a:r>
              <a:rPr lang="en-US" sz="1200" dirty="0">
                <a:solidFill>
                  <a:schemeClr val="accent2">
                    <a:lumMod val="75000"/>
                  </a:schemeClr>
                </a:solidFill>
                <a:hlinkClick r:id="rId15"/>
              </a:rPr>
              <a:t>http://www.improvenet.com/r/costs-and-prices/patio-enclosures-cost</a:t>
            </a:r>
            <a:endParaRPr lang="en-US" sz="1200" dirty="0">
              <a:solidFill>
                <a:schemeClr val="accent2">
                  <a:lumMod val="75000"/>
                </a:schemeClr>
              </a:solidFill>
            </a:endParaRPr>
          </a:p>
          <a:p>
            <a:pPr>
              <a:lnSpc>
                <a:spcPct val="150000"/>
              </a:lnSpc>
            </a:pPr>
            <a:r>
              <a:rPr lang="en-US" sz="1200" dirty="0">
                <a:solidFill>
                  <a:schemeClr val="accent2">
                    <a:lumMod val="75000"/>
                  </a:schemeClr>
                </a:solidFill>
              </a:rPr>
              <a:t>http://www.oregon.gov/business/Pages/financing.aspx	</a:t>
            </a:r>
          </a:p>
          <a:p>
            <a:pPr>
              <a:lnSpc>
                <a:spcPct val="150000"/>
              </a:lnSpc>
            </a:pPr>
            <a:endParaRPr lang="en-US"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Date Placeholder 1"/>
          <p:cNvSpPr>
            <a:spLocks noGrp="1"/>
          </p:cNvSpPr>
          <p:nvPr>
            <p:ph type="dt" sz="half" idx="10"/>
          </p:nvPr>
        </p:nvSpPr>
        <p:spPr>
          <a:xfrm>
            <a:off x="9304116" y="6406486"/>
            <a:ext cx="911939" cy="365125"/>
          </a:xfrm>
        </p:spPr>
        <p:txBody>
          <a:bodyPr/>
          <a:lstStyle/>
          <a:p>
            <a:fld id="{87BF6CAF-D667-4E5D-A512-66944E6468F0}" type="datetime1">
              <a:rPr lang="en-US" sz="1200" smtClean="0">
                <a:solidFill>
                  <a:schemeClr val="bg1"/>
                </a:solidFill>
              </a:rPr>
              <a:t>8/29/2016</a:t>
            </a:fld>
            <a:endParaRPr lang="en-US" sz="1200" dirty="0">
              <a:solidFill>
                <a:schemeClr val="bg1"/>
              </a:solidFill>
            </a:endParaRPr>
          </a:p>
        </p:txBody>
      </p:sp>
      <p:sp>
        <p:nvSpPr>
          <p:cNvPr id="4" name="Slide Number Placeholder 3"/>
          <p:cNvSpPr>
            <a:spLocks noGrp="1"/>
          </p:cNvSpPr>
          <p:nvPr>
            <p:ph type="sldNum" sz="quarter" idx="12"/>
          </p:nvPr>
        </p:nvSpPr>
        <p:spPr>
          <a:xfrm>
            <a:off x="11284436" y="6406487"/>
            <a:ext cx="683339" cy="365125"/>
          </a:xfrm>
        </p:spPr>
        <p:txBody>
          <a:bodyPr/>
          <a:lstStyle/>
          <a:p>
            <a:fld id="{D57F1E4F-1CFF-5643-939E-217C01CDF565}" type="slidenum">
              <a:rPr lang="en-US" sz="1200" smtClean="0">
                <a:solidFill>
                  <a:schemeClr val="bg1"/>
                </a:solidFill>
              </a:rPr>
              <a:pPr/>
              <a:t>42</a:t>
            </a:fld>
            <a:endParaRPr lang="en-US" sz="1200" dirty="0">
              <a:solidFill>
                <a:schemeClr val="bg1"/>
              </a:solidFill>
            </a:endParaRPr>
          </a:p>
        </p:txBody>
      </p:sp>
    </p:spTree>
    <p:extLst>
      <p:ext uri="{BB962C8B-B14F-4D97-AF65-F5344CB8AC3E}">
        <p14:creationId xmlns:p14="http://schemas.microsoft.com/office/powerpoint/2010/main" val="19262047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932276" cy="8590878"/>
          </a:xfrm>
          <a:prstGeom prst="rect">
            <a:avLst/>
          </a:prstGeom>
        </p:spPr>
        <p:txBody>
          <a:bodyPr wrap="square">
            <a:spAutoFit/>
          </a:bodyPr>
          <a:lstStyle/>
          <a:p>
            <a:pPr>
              <a:lnSpc>
                <a:spcPct val="107000"/>
              </a:lnSpc>
              <a:spcAft>
                <a:spcPts val="800"/>
              </a:spcAft>
            </a:pPr>
            <a:r>
              <a:rPr lang="en-US" sz="24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Reference</a:t>
            </a:r>
            <a:endParaRPr lang="en-US" sz="24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US" sz="1200" dirty="0" smtClean="0">
              <a:solidFill>
                <a:schemeClr val="accent2">
                  <a:lumMod val="75000"/>
                </a:schemeClr>
              </a:solidFill>
            </a:endParaRPr>
          </a:p>
          <a:p>
            <a:pPr>
              <a:lnSpc>
                <a:spcPct val="150000"/>
              </a:lnSpc>
            </a:pPr>
            <a:r>
              <a:rPr lang="en-US" sz="1200" dirty="0" smtClean="0">
                <a:solidFill>
                  <a:schemeClr val="accent2">
                    <a:lumMod val="75000"/>
                  </a:schemeClr>
                </a:solidFill>
              </a:rPr>
              <a:t>https</a:t>
            </a:r>
            <a:r>
              <a:rPr lang="en-US" sz="1200" dirty="0">
                <a:solidFill>
                  <a:schemeClr val="accent2">
                    <a:lumMod val="75000"/>
                  </a:schemeClr>
                </a:solidFill>
              </a:rPr>
              <a:t>://www.sba.gov/sbic</a:t>
            </a:r>
          </a:p>
          <a:p>
            <a:pPr>
              <a:lnSpc>
                <a:spcPct val="150000"/>
              </a:lnSpc>
            </a:pPr>
            <a:r>
              <a:rPr lang="en-US" sz="1200" dirty="0">
                <a:solidFill>
                  <a:schemeClr val="accent2">
                    <a:lumMod val="75000"/>
                  </a:schemeClr>
                </a:solidFill>
                <a:hlinkClick r:id="rId3"/>
              </a:rPr>
              <a:t>https://suburbanstats.org/population/oregon/how-many-people-live-in-elgin</a:t>
            </a:r>
            <a:r>
              <a:rPr lang="en-US" sz="1200" dirty="0">
                <a:solidFill>
                  <a:schemeClr val="accent2">
                    <a:lumMod val="75000"/>
                  </a:schemeClr>
                </a:solidFill>
              </a:rPr>
              <a:t>).</a:t>
            </a:r>
          </a:p>
          <a:p>
            <a:pPr>
              <a:lnSpc>
                <a:spcPct val="150000"/>
              </a:lnSpc>
            </a:pPr>
            <a:r>
              <a:rPr lang="en-US" sz="1200" dirty="0">
                <a:solidFill>
                  <a:schemeClr val="accent2">
                    <a:lumMod val="75000"/>
                  </a:schemeClr>
                </a:solidFill>
                <a:hlinkClick r:id="rId4"/>
              </a:rPr>
              <a:t>https://suburbanstats.org/population/oregon/how-many-people-live-in-joseph</a:t>
            </a:r>
            <a:r>
              <a:rPr lang="en-US" sz="1200" dirty="0">
                <a:solidFill>
                  <a:schemeClr val="accent2">
                    <a:lumMod val="75000"/>
                  </a:schemeClr>
                </a:solidFill>
              </a:rPr>
              <a:t>.)</a:t>
            </a:r>
          </a:p>
          <a:p>
            <a:pPr>
              <a:lnSpc>
                <a:spcPct val="150000"/>
              </a:lnSpc>
            </a:pPr>
            <a:r>
              <a:rPr lang="en-US" sz="1200" dirty="0">
                <a:solidFill>
                  <a:schemeClr val="accent2">
                    <a:lumMod val="75000"/>
                  </a:schemeClr>
                </a:solidFill>
              </a:rPr>
              <a:t>https://suburbanstats.org/population/oregon/how-many-people-live-in-baker-city</a:t>
            </a:r>
          </a:p>
          <a:p>
            <a:pPr>
              <a:lnSpc>
                <a:spcPct val="150000"/>
              </a:lnSpc>
            </a:pPr>
            <a:r>
              <a:rPr lang="en-US" sz="1200" u="sng" dirty="0">
                <a:solidFill>
                  <a:schemeClr val="accent2">
                    <a:lumMod val="75000"/>
                  </a:schemeClr>
                </a:solidFill>
                <a:hlinkClick r:id="rId5"/>
              </a:rPr>
              <a:t>http://thedallescountryclub.com/clubhouseswimming-pool/</a:t>
            </a:r>
            <a:endParaRPr lang="en-US" sz="1200" dirty="0">
              <a:solidFill>
                <a:schemeClr val="accent2">
                  <a:lumMod val="75000"/>
                </a:schemeClr>
              </a:solidFill>
            </a:endParaRPr>
          </a:p>
          <a:p>
            <a:pPr>
              <a:lnSpc>
                <a:spcPct val="150000"/>
              </a:lnSpc>
            </a:pPr>
            <a:r>
              <a:rPr lang="en-US" sz="1200" u="sng" dirty="0">
                <a:solidFill>
                  <a:schemeClr val="accent2">
                    <a:lumMod val="75000"/>
                  </a:schemeClr>
                </a:solidFill>
                <a:hlinkClick r:id="rId6"/>
              </a:rPr>
              <a:t>http://www.wideopenspaces.com/wild-game-restaurants-across-country-pics/</a:t>
            </a:r>
            <a:endParaRPr lang="en-US" sz="1200" dirty="0">
              <a:solidFill>
                <a:schemeClr val="accent2">
                  <a:lumMod val="75000"/>
                </a:schemeClr>
              </a:solidFill>
            </a:endParaRPr>
          </a:p>
          <a:p>
            <a:pPr>
              <a:lnSpc>
                <a:spcPct val="150000"/>
              </a:lnSpc>
            </a:pPr>
            <a:r>
              <a:rPr lang="en-US" sz="1200" dirty="0">
                <a:solidFill>
                  <a:schemeClr val="accent2">
                    <a:lumMod val="75000"/>
                  </a:schemeClr>
                </a:solidFill>
                <a:hlinkClick r:id="rId7"/>
              </a:rPr>
              <a:t>http://www.worldgolf.com/features/oregon-golf-courses-wildhorse-resort-la-grande-country-club-buffalo-peak-quail-ridge-9221.htm</a:t>
            </a:r>
            <a:r>
              <a:rPr lang="en-US" sz="1200" dirty="0">
                <a:solidFill>
                  <a:schemeClr val="accent2">
                    <a:lumMod val="75000"/>
                  </a:schemeClr>
                </a:solidFill>
              </a:rPr>
              <a:t>.</a:t>
            </a:r>
          </a:p>
          <a:p>
            <a:pPr>
              <a:lnSpc>
                <a:spcPct val="150000"/>
              </a:lnSpc>
            </a:pPr>
            <a:r>
              <a:rPr lang="en-US" sz="1200" dirty="0">
                <a:solidFill>
                  <a:schemeClr val="accent2">
                    <a:lumMod val="75000"/>
                  </a:schemeClr>
                </a:solidFill>
                <a:hlinkClick r:id="rId8"/>
              </a:rPr>
              <a:t>https://www.cedengineering.com/userfiles/An%20Introduction%20to%20Golf%20Clubhouse%20Design.pdf</a:t>
            </a:r>
            <a:r>
              <a:rPr lang="en-US" sz="1200" dirty="0">
                <a:solidFill>
                  <a:schemeClr val="accent2">
                    <a:lumMod val="75000"/>
                  </a:schemeClr>
                </a:solidFill>
              </a:rPr>
              <a:t>.</a:t>
            </a:r>
          </a:p>
          <a:p>
            <a:pPr>
              <a:lnSpc>
                <a:spcPct val="150000"/>
              </a:lnSpc>
            </a:pPr>
            <a:r>
              <a:rPr lang="en-US" sz="1200" dirty="0">
                <a:solidFill>
                  <a:schemeClr val="accent2">
                    <a:lumMod val="75000"/>
                  </a:schemeClr>
                </a:solidFill>
                <a:hlinkClick r:id="rId9"/>
              </a:rPr>
              <a:t>https://www.mapquest.com/us/or/union-282036518</a:t>
            </a:r>
            <a:endParaRPr lang="en-US" sz="1200" dirty="0">
              <a:solidFill>
                <a:schemeClr val="accent2">
                  <a:lumMod val="75000"/>
                </a:schemeClr>
              </a:solidFill>
            </a:endParaRPr>
          </a:p>
          <a:p>
            <a:pPr>
              <a:lnSpc>
                <a:spcPct val="150000"/>
              </a:lnSpc>
            </a:pPr>
            <a:r>
              <a:rPr lang="en-US" sz="1200" dirty="0">
                <a:solidFill>
                  <a:schemeClr val="accent2">
                    <a:lumMod val="75000"/>
                  </a:schemeClr>
                </a:solidFill>
                <a:hlinkClick r:id="rId10"/>
              </a:rPr>
              <a:t>https://www.youtube.com/watch?v=lChoc_bbNTE</a:t>
            </a:r>
            <a:r>
              <a:rPr lang="en-US" sz="1200" dirty="0">
                <a:solidFill>
                  <a:schemeClr val="accent2">
                    <a:lumMod val="75000"/>
                  </a:schemeClr>
                </a:solidFill>
              </a:rPr>
              <a:t>.</a:t>
            </a:r>
          </a:p>
          <a:p>
            <a:pPr>
              <a:lnSpc>
                <a:spcPct val="150000"/>
              </a:lnSpc>
            </a:pPr>
            <a:r>
              <a:rPr lang="en-US" sz="1200" dirty="0">
                <a:solidFill>
                  <a:schemeClr val="accent2">
                    <a:lumMod val="75000"/>
                  </a:schemeClr>
                </a:solidFill>
              </a:rPr>
              <a:t>La Grande Observer. (Jun 3, 2015). </a:t>
            </a:r>
            <a:r>
              <a:rPr lang="en-US" sz="1200" i="1" dirty="0">
                <a:solidFill>
                  <a:schemeClr val="accent2">
                    <a:lumMod val="75000"/>
                  </a:schemeClr>
                </a:solidFill>
                <a:hlinkClick r:id="rId11" tooltip="Buffalo Peak's future not quite so bleak?; - The Observer"/>
              </a:rPr>
              <a:t>Buffalo Peak's future not quite so bleak?</a:t>
            </a:r>
            <a:r>
              <a:rPr lang="en-US" sz="1200" dirty="0">
                <a:solidFill>
                  <a:schemeClr val="accent2">
                    <a:lumMod val="75000"/>
                  </a:schemeClr>
                </a:solidFill>
              </a:rPr>
              <a:t>www.lagrandeobserver.com/2015060382089/News/Local-News/Buffa... </a:t>
            </a:r>
          </a:p>
          <a:p>
            <a:pPr>
              <a:lnSpc>
                <a:spcPct val="150000"/>
              </a:lnSpc>
            </a:pPr>
            <a:r>
              <a:rPr lang="en-US" sz="1200" dirty="0">
                <a:solidFill>
                  <a:schemeClr val="accent2">
                    <a:lumMod val="75000"/>
                  </a:schemeClr>
                </a:solidFill>
              </a:rPr>
              <a:t>Kpmg. (2014). </a:t>
            </a:r>
            <a:r>
              <a:rPr lang="en-US" sz="1200" i="1" dirty="0">
                <a:solidFill>
                  <a:schemeClr val="accent2">
                    <a:lumMod val="75000"/>
                  </a:schemeClr>
                </a:solidFill>
              </a:rPr>
              <a:t>Golf Course Development Cost Survey 2014. </a:t>
            </a:r>
            <a:r>
              <a:rPr lang="en-US" sz="1200" dirty="0">
                <a:solidFill>
                  <a:schemeClr val="accent2">
                    <a:lumMod val="75000"/>
                  </a:schemeClr>
                </a:solidFill>
              </a:rPr>
              <a:t> PDF. Retrieved From: </a:t>
            </a:r>
            <a:r>
              <a:rPr lang="en-US" sz="1200" dirty="0">
                <a:solidFill>
                  <a:schemeClr val="accent2">
                    <a:lumMod val="75000"/>
                  </a:schemeClr>
                </a:solidFill>
                <a:hlinkClick r:id="rId12"/>
              </a:rPr>
              <a:t>www.kpmg.com/ID/en/IssuesAndInsights/ArticlesPublica</a:t>
            </a:r>
            <a:r>
              <a:rPr lang="en-US" sz="1200" dirty="0">
                <a:solidFill>
                  <a:schemeClr val="accent2">
                    <a:lumMod val="75000"/>
                  </a:schemeClr>
                </a:solidFill>
              </a:rPr>
              <a:t>.   08/22/2016.   </a:t>
            </a:r>
          </a:p>
          <a:p>
            <a:pPr>
              <a:lnSpc>
                <a:spcPct val="150000"/>
              </a:lnSpc>
            </a:pPr>
            <a:r>
              <a:rPr lang="en-US" sz="1200" dirty="0">
                <a:solidFill>
                  <a:schemeClr val="accent2">
                    <a:lumMod val="75000"/>
                  </a:schemeClr>
                </a:solidFill>
              </a:rPr>
              <a:t>Maden, S. &amp; Allphin. J (August 2, 2001).  </a:t>
            </a:r>
            <a:r>
              <a:rPr lang="en-US" sz="1200" i="1" dirty="0">
                <a:solidFill>
                  <a:schemeClr val="accent2">
                    <a:lumMod val="75000"/>
                  </a:schemeClr>
                </a:solidFill>
              </a:rPr>
              <a:t>The Jamestown Golf and Country Club: 1901-2001.</a:t>
            </a:r>
            <a:r>
              <a:rPr lang="en-US" sz="1200" dirty="0">
                <a:solidFill>
                  <a:schemeClr val="accent2">
                    <a:lumMod val="75000"/>
                  </a:schemeClr>
                </a:solidFill>
              </a:rPr>
              <a:t> The Jamestown Press. Jamestown Historical Society. Retrieved From: </a:t>
            </a:r>
          </a:p>
          <a:p>
            <a:pPr>
              <a:lnSpc>
                <a:spcPct val="150000"/>
              </a:lnSpc>
            </a:pPr>
            <a:r>
              <a:rPr lang="en-US" sz="1200" u="sng" dirty="0">
                <a:solidFill>
                  <a:schemeClr val="accent2">
                    <a:lumMod val="75000"/>
                  </a:schemeClr>
                </a:solidFill>
                <a:hlinkClick r:id="rId13"/>
              </a:rPr>
              <a:t>http://www.jamestownri.gov/Home/ShowDocument?id=229</a:t>
            </a:r>
            <a:r>
              <a:rPr lang="en-US" sz="1200" dirty="0">
                <a:solidFill>
                  <a:schemeClr val="accent2">
                    <a:lumMod val="75000"/>
                  </a:schemeClr>
                </a:solidFill>
              </a:rPr>
              <a:t>. 8/22/2016.</a:t>
            </a:r>
          </a:p>
          <a:p>
            <a:pPr>
              <a:lnSpc>
                <a:spcPct val="150000"/>
              </a:lnSpc>
            </a:pPr>
            <a:r>
              <a:rPr lang="en-US" sz="1200" dirty="0">
                <a:solidFill>
                  <a:schemeClr val="accent2">
                    <a:lumMod val="75000"/>
                  </a:schemeClr>
                </a:solidFill>
                <a:hlinkClick r:id="rId14"/>
              </a:rPr>
              <a:t>www.lagrandeonline.com</a:t>
            </a:r>
            <a:endParaRPr lang="en-US" sz="1200" dirty="0">
              <a:solidFill>
                <a:schemeClr val="accent2">
                  <a:lumMod val="75000"/>
                </a:schemeClr>
              </a:solidFill>
            </a:endParaRPr>
          </a:p>
          <a:p>
            <a:pPr>
              <a:lnSpc>
                <a:spcPct val="150000"/>
              </a:lnSpc>
            </a:pPr>
            <a:r>
              <a:rPr lang="en-US" sz="1200" dirty="0">
                <a:solidFill>
                  <a:schemeClr val="accent2">
                    <a:lumMod val="75000"/>
                  </a:schemeClr>
                </a:solidFill>
                <a:hlinkClick r:id="rId15"/>
              </a:rPr>
              <a:t>www.buffalopeakgolf.com</a:t>
            </a:r>
            <a:r>
              <a:rPr lang="en-US" sz="1200" dirty="0">
                <a:solidFill>
                  <a:schemeClr val="accent2">
                    <a:lumMod val="75000"/>
                  </a:schemeClr>
                </a:solidFill>
              </a:rPr>
              <a:t> Jpeg.</a:t>
            </a:r>
          </a:p>
          <a:p>
            <a:pPr>
              <a:lnSpc>
                <a:spcPct val="150000"/>
              </a:lnSpc>
            </a:pPr>
            <a:r>
              <a:rPr lang="en-US" sz="1200" dirty="0">
                <a:solidFill>
                  <a:schemeClr val="accent2">
                    <a:lumMod val="75000"/>
                  </a:schemeClr>
                </a:solidFill>
                <a:hlinkClick r:id="rId16"/>
              </a:rPr>
              <a:t>www.golfingoregon.com</a:t>
            </a:r>
            <a:r>
              <a:rPr lang="en-US" sz="1200" dirty="0">
                <a:solidFill>
                  <a:schemeClr val="accent2">
                    <a:lumMod val="75000"/>
                  </a:schemeClr>
                </a:solidFill>
              </a:rPr>
              <a:t>. Jpeg.</a:t>
            </a:r>
          </a:p>
          <a:p>
            <a:pPr>
              <a:lnSpc>
                <a:spcPct val="150000"/>
              </a:lnSpc>
            </a:pPr>
            <a:r>
              <a:rPr lang="en-US" sz="1400" dirty="0"/>
              <a:t> </a:t>
            </a:r>
          </a:p>
          <a:p>
            <a:r>
              <a:rPr lang="en-US" sz="1600" dirty="0"/>
              <a:t> </a:t>
            </a:r>
          </a:p>
          <a:p>
            <a:r>
              <a:rPr lang="en-US" sz="1600" dirty="0"/>
              <a:t> </a:t>
            </a:r>
          </a:p>
          <a:p>
            <a:pPr>
              <a:lnSpc>
                <a:spcPct val="150000"/>
              </a:lnSpc>
            </a:pPr>
            <a:r>
              <a:rPr lang="en-US" sz="1600" dirty="0">
                <a:solidFill>
                  <a:schemeClr val="accent2">
                    <a:lumMod val="75000"/>
                  </a:schemeClr>
                </a:solidFill>
              </a:rPr>
              <a:t> </a:t>
            </a:r>
          </a:p>
          <a:p>
            <a:r>
              <a:rPr lang="en-US" sz="2400" dirty="0"/>
              <a:t> </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Date Placeholder 2"/>
          <p:cNvSpPr>
            <a:spLocks noGrp="1"/>
          </p:cNvSpPr>
          <p:nvPr>
            <p:ph type="dt" sz="half" idx="10"/>
          </p:nvPr>
        </p:nvSpPr>
        <p:spPr>
          <a:xfrm>
            <a:off x="9476306" y="6406487"/>
            <a:ext cx="911939" cy="365125"/>
          </a:xfrm>
        </p:spPr>
        <p:txBody>
          <a:bodyPr/>
          <a:lstStyle/>
          <a:p>
            <a:fld id="{AD84F503-B9EF-4421-ABB6-578E982C397A}" type="datetime1">
              <a:rPr lang="en-US" sz="1200" smtClean="0">
                <a:solidFill>
                  <a:schemeClr val="bg1"/>
                </a:solidFill>
              </a:rPr>
              <a:t>8/29/2016</a:t>
            </a:fld>
            <a:endParaRPr lang="en-US" sz="1200" dirty="0">
              <a:solidFill>
                <a:schemeClr val="bg1"/>
              </a:solidFill>
            </a:endParaRPr>
          </a:p>
        </p:txBody>
      </p:sp>
      <p:sp>
        <p:nvSpPr>
          <p:cNvPr id="4" name="Slide Number Placeholder 3"/>
          <p:cNvSpPr>
            <a:spLocks noGrp="1"/>
          </p:cNvSpPr>
          <p:nvPr>
            <p:ph type="sldNum" sz="quarter" idx="12"/>
          </p:nvPr>
        </p:nvSpPr>
        <p:spPr>
          <a:xfrm>
            <a:off x="11284436" y="6406486"/>
            <a:ext cx="683339" cy="365125"/>
          </a:xfrm>
        </p:spPr>
        <p:txBody>
          <a:bodyPr/>
          <a:lstStyle/>
          <a:p>
            <a:fld id="{D57F1E4F-1CFF-5643-939E-217C01CDF565}" type="slidenum">
              <a:rPr lang="en-US" sz="1200" smtClean="0">
                <a:solidFill>
                  <a:schemeClr val="bg1"/>
                </a:solidFill>
              </a:rPr>
              <a:pPr/>
              <a:t>43</a:t>
            </a:fld>
            <a:endParaRPr lang="en-US" sz="1200" dirty="0">
              <a:solidFill>
                <a:schemeClr val="bg1"/>
              </a:solidFill>
            </a:endParaRPr>
          </a:p>
        </p:txBody>
      </p:sp>
    </p:spTree>
    <p:extLst>
      <p:ext uri="{BB962C8B-B14F-4D97-AF65-F5344CB8AC3E}">
        <p14:creationId xmlns:p14="http://schemas.microsoft.com/office/powerpoint/2010/main" val="38784369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274002" y="6406487"/>
            <a:ext cx="911939" cy="365125"/>
          </a:xfrm>
        </p:spPr>
        <p:txBody>
          <a:bodyPr/>
          <a:lstStyle/>
          <a:p>
            <a:fld id="{C75F11FB-604A-4122-94F0-E557E9C6EE07}" type="datetime1">
              <a:rPr lang="en-US" sz="1200" smtClean="0">
                <a:solidFill>
                  <a:schemeClr val="bg1"/>
                </a:solidFill>
              </a:rPr>
              <a:t>8/29/2016</a:t>
            </a:fld>
            <a:endParaRPr lang="en-US" sz="1200" dirty="0">
              <a:solidFill>
                <a:schemeClr val="bg1"/>
              </a:solidFill>
            </a:endParaRPr>
          </a:p>
        </p:txBody>
      </p:sp>
      <p:sp>
        <p:nvSpPr>
          <p:cNvPr id="3" name="Footer Placeholder 2"/>
          <p:cNvSpPr>
            <a:spLocks noGrp="1"/>
          </p:cNvSpPr>
          <p:nvPr>
            <p:ph type="ftr" sz="quarter" idx="11"/>
          </p:nvPr>
        </p:nvSpPr>
        <p:spPr>
          <a:xfrm>
            <a:off x="405486" y="6406486"/>
            <a:ext cx="6297612" cy="365125"/>
          </a:xfrm>
        </p:spPr>
        <p:txBody>
          <a:bodyPr/>
          <a:lstStyle/>
          <a:p>
            <a:r>
              <a:rPr lang="en-US" sz="1200" dirty="0" smtClean="0">
                <a:solidFill>
                  <a:schemeClr val="bg1"/>
                </a:solidFill>
              </a:rPr>
              <a:t>www.photobucket.com. Jpg.</a:t>
            </a:r>
            <a:endParaRPr lang="en-US" sz="1200" dirty="0">
              <a:solidFill>
                <a:schemeClr val="bg1"/>
              </a:solidFill>
            </a:endParaRPr>
          </a:p>
        </p:txBody>
      </p:sp>
      <p:sp>
        <p:nvSpPr>
          <p:cNvPr id="4" name="Slide Number Placeholder 3"/>
          <p:cNvSpPr>
            <a:spLocks noGrp="1"/>
          </p:cNvSpPr>
          <p:nvPr>
            <p:ph type="sldNum" sz="quarter" idx="12"/>
          </p:nvPr>
        </p:nvSpPr>
        <p:spPr>
          <a:xfrm>
            <a:off x="11333863" y="6358756"/>
            <a:ext cx="683339" cy="365125"/>
          </a:xfrm>
        </p:spPr>
        <p:txBody>
          <a:bodyPr/>
          <a:lstStyle/>
          <a:p>
            <a:fld id="{D57F1E4F-1CFF-5643-939E-217C01CDF565}" type="slidenum">
              <a:rPr lang="en-US" sz="1200" smtClean="0">
                <a:solidFill>
                  <a:schemeClr val="bg1"/>
                </a:solidFill>
              </a:rPr>
              <a:pPr/>
              <a:t>44</a:t>
            </a:fld>
            <a:endParaRPr lang="en-US" sz="1200" dirty="0">
              <a:solidFill>
                <a:schemeClr val="bg1"/>
              </a:solidFill>
            </a:endParaRPr>
          </a:p>
        </p:txBody>
      </p:sp>
    </p:spTree>
    <p:extLst>
      <p:ext uri="{BB962C8B-B14F-4D97-AF65-F5344CB8AC3E}">
        <p14:creationId xmlns:p14="http://schemas.microsoft.com/office/powerpoint/2010/main" val="1793485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677334" y="1717213"/>
            <a:ext cx="8596668" cy="3880773"/>
          </a:xfrm>
        </p:spPr>
        <p:txBody>
          <a:bodyPr>
            <a:normAutofit/>
          </a:bodyPr>
          <a:lstStyle/>
          <a:p>
            <a:pPr lvl="1"/>
            <a:endParaRPr lang="en-US" sz="2800" dirty="0" smtClean="0">
              <a:solidFill>
                <a:schemeClr val="accent2">
                  <a:lumMod val="75000"/>
                </a:schemeClr>
              </a:solidFill>
            </a:endParaRPr>
          </a:p>
          <a:p>
            <a:pPr lvl="1"/>
            <a:r>
              <a:rPr lang="en-US" sz="2800" dirty="0" smtClean="0">
                <a:solidFill>
                  <a:schemeClr val="accent2">
                    <a:lumMod val="75000"/>
                  </a:schemeClr>
                </a:solidFill>
              </a:rPr>
              <a:t>Union </a:t>
            </a:r>
            <a:r>
              <a:rPr lang="en-US" sz="2800" dirty="0">
                <a:solidFill>
                  <a:schemeClr val="accent2">
                    <a:lumMod val="75000"/>
                  </a:schemeClr>
                </a:solidFill>
              </a:rPr>
              <a:t>County—Diverse, </a:t>
            </a:r>
            <a:r>
              <a:rPr lang="en-US" sz="2800" dirty="0" smtClean="0">
                <a:solidFill>
                  <a:schemeClr val="accent2">
                    <a:lumMod val="75000"/>
                  </a:schemeClr>
                </a:solidFill>
              </a:rPr>
              <a:t>Business Oriented, Industrial</a:t>
            </a:r>
            <a:r>
              <a:rPr lang="en-US" sz="2800" dirty="0">
                <a:solidFill>
                  <a:schemeClr val="accent2">
                    <a:lumMod val="75000"/>
                  </a:schemeClr>
                </a:solidFill>
              </a:rPr>
              <a:t>, Eventful.</a:t>
            </a:r>
          </a:p>
          <a:p>
            <a:pPr lvl="1"/>
            <a:r>
              <a:rPr lang="en-US" sz="2800" dirty="0" smtClean="0">
                <a:solidFill>
                  <a:schemeClr val="accent2">
                    <a:lumMod val="75000"/>
                  </a:schemeClr>
                </a:solidFill>
              </a:rPr>
              <a:t>Union, OR -- Peaceful, relaxing, and calm. </a:t>
            </a:r>
          </a:p>
        </p:txBody>
      </p:sp>
      <p:sp>
        <p:nvSpPr>
          <p:cNvPr id="3" name="Title 2"/>
          <p:cNvSpPr>
            <a:spLocks noGrp="1"/>
          </p:cNvSpPr>
          <p:nvPr>
            <p:ph type="title"/>
          </p:nvPr>
        </p:nvSpPr>
        <p:spPr/>
        <p:txBody>
          <a:bodyPr>
            <a:normAutofit/>
          </a:bodyPr>
          <a:lstStyle/>
          <a:p>
            <a:r>
              <a:rPr lang="en-US" sz="4000" b="1" dirty="0" smtClean="0">
                <a:solidFill>
                  <a:schemeClr val="accent2">
                    <a:lumMod val="75000"/>
                  </a:schemeClr>
                </a:solidFill>
              </a:rPr>
              <a:t>S</a:t>
            </a:r>
            <a:r>
              <a:rPr lang="en-US" sz="3200" b="1" dirty="0" smtClean="0">
                <a:solidFill>
                  <a:schemeClr val="accent2">
                    <a:lumMod val="75000"/>
                  </a:schemeClr>
                </a:solidFill>
              </a:rPr>
              <a:t>trengths: Location, Location, Location</a:t>
            </a:r>
            <a:r>
              <a:rPr lang="en-US" sz="3200" b="1" dirty="0">
                <a:solidFill>
                  <a:schemeClr val="accent2">
                    <a:lumMod val="75000"/>
                  </a:schemeClr>
                </a:solidFill>
              </a:rPr>
              <a:t/>
            </a:r>
            <a:br>
              <a:rPr lang="en-US" sz="3200" b="1" dirty="0">
                <a:solidFill>
                  <a:schemeClr val="accent2">
                    <a:lumMod val="75000"/>
                  </a:schemeClr>
                </a:solidFill>
              </a:rPr>
            </a:br>
            <a:endParaRPr lang="en-US" sz="3200" b="1" dirty="0">
              <a:solidFill>
                <a:schemeClr val="accent2">
                  <a:lumMod val="7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68" y="3903621"/>
            <a:ext cx="9144000" cy="2383762"/>
          </a:xfrm>
          <a:prstGeom prst="rect">
            <a:avLst/>
          </a:prstGeom>
        </p:spPr>
      </p:pic>
      <p:sp>
        <p:nvSpPr>
          <p:cNvPr id="5" name="Date Placeholder 4"/>
          <p:cNvSpPr>
            <a:spLocks noGrp="1"/>
          </p:cNvSpPr>
          <p:nvPr>
            <p:ph type="dt" sz="half" idx="10"/>
          </p:nvPr>
        </p:nvSpPr>
        <p:spPr>
          <a:xfrm>
            <a:off x="9547668" y="6441350"/>
            <a:ext cx="911939" cy="365125"/>
          </a:xfrm>
        </p:spPr>
        <p:txBody>
          <a:bodyPr/>
          <a:lstStyle/>
          <a:p>
            <a:fld id="{11B346E9-62FA-447B-8B8E-F45D01A0D6B9}" type="datetime1">
              <a:rPr lang="en-US" sz="1200" smtClean="0">
                <a:solidFill>
                  <a:schemeClr val="bg1"/>
                </a:solidFill>
              </a:rPr>
              <a:t>8/29/2016</a:t>
            </a:fld>
            <a:endParaRPr lang="en-US" sz="1200" dirty="0">
              <a:solidFill>
                <a:schemeClr val="bg1"/>
              </a:solidFill>
            </a:endParaRPr>
          </a:p>
        </p:txBody>
      </p:sp>
      <p:sp>
        <p:nvSpPr>
          <p:cNvPr id="6" name="Footer Placeholder 5"/>
          <p:cNvSpPr>
            <a:spLocks noGrp="1"/>
          </p:cNvSpPr>
          <p:nvPr>
            <p:ph type="ftr" sz="quarter" idx="11"/>
          </p:nvPr>
        </p:nvSpPr>
        <p:spPr>
          <a:xfrm>
            <a:off x="403668" y="6441351"/>
            <a:ext cx="6297612" cy="365125"/>
          </a:xfrm>
        </p:spPr>
        <p:txBody>
          <a:bodyPr/>
          <a:lstStyle/>
          <a:p>
            <a:r>
              <a:rPr lang="en-US" sz="1200" dirty="0" smtClean="0">
                <a:solidFill>
                  <a:schemeClr val="accent2">
                    <a:lumMod val="75000"/>
                  </a:schemeClr>
                </a:solidFill>
              </a:rPr>
              <a:t>www.unioncounty.org; www.cityofunion.org</a:t>
            </a:r>
            <a:endParaRPr lang="en-US" sz="1200" dirty="0">
              <a:solidFill>
                <a:schemeClr val="accent2">
                  <a:lumMod val="75000"/>
                </a:schemeClr>
              </a:solidFill>
            </a:endParaRPr>
          </a:p>
        </p:txBody>
      </p:sp>
      <p:sp>
        <p:nvSpPr>
          <p:cNvPr id="7" name="Slide Number Placeholder 6"/>
          <p:cNvSpPr>
            <a:spLocks noGrp="1"/>
          </p:cNvSpPr>
          <p:nvPr>
            <p:ph type="sldNum" sz="quarter" idx="12"/>
          </p:nvPr>
        </p:nvSpPr>
        <p:spPr>
          <a:xfrm>
            <a:off x="11252900" y="6406487"/>
            <a:ext cx="683339" cy="365125"/>
          </a:xfrm>
        </p:spPr>
        <p:txBody>
          <a:bodyPr/>
          <a:lstStyle/>
          <a:p>
            <a:fld id="{D57F1E4F-1CFF-5643-939E-217C01CDF565}" type="slidenum">
              <a:rPr lang="en-US" sz="1200" smtClean="0">
                <a:solidFill>
                  <a:schemeClr val="bg1"/>
                </a:solidFill>
              </a:rPr>
              <a:pPr/>
              <a:t>5</a:t>
            </a:fld>
            <a:endParaRPr lang="en-US" sz="1200" dirty="0">
              <a:solidFill>
                <a:schemeClr val="bg1"/>
              </a:solidFill>
            </a:endParaRPr>
          </a:p>
        </p:txBody>
      </p:sp>
    </p:spTree>
    <p:extLst>
      <p:ext uri="{BB962C8B-B14F-4D97-AF65-F5344CB8AC3E}">
        <p14:creationId xmlns:p14="http://schemas.microsoft.com/office/powerpoint/2010/main" val="663991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b="1" dirty="0" smtClean="0">
                <a:solidFill>
                  <a:schemeClr val="accent2">
                    <a:lumMod val="75000"/>
                  </a:schemeClr>
                </a:solidFill>
              </a:rPr>
              <a:t>Strengths: Viable 18-Hole Golf Course</a:t>
            </a:r>
            <a:endParaRPr lang="en-US" sz="3200" b="1" dirty="0"/>
          </a:p>
        </p:txBody>
      </p:sp>
      <p:sp>
        <p:nvSpPr>
          <p:cNvPr id="3" name="Text Placeholder 2"/>
          <p:cNvSpPr>
            <a:spLocks noGrp="1"/>
          </p:cNvSpPr>
          <p:nvPr>
            <p:ph sz="half" idx="1"/>
          </p:nvPr>
        </p:nvSpPr>
        <p:spPr>
          <a:xfrm>
            <a:off x="698894" y="1387367"/>
            <a:ext cx="4184035" cy="5470634"/>
          </a:xfrm>
        </p:spPr>
        <p:txBody>
          <a:bodyPr>
            <a:noAutofit/>
          </a:bodyPr>
          <a:lstStyle/>
          <a:p>
            <a:pPr marL="0" indent="0">
              <a:buNone/>
            </a:pPr>
            <a:r>
              <a:rPr lang="en-US" b="1" dirty="0" smtClean="0">
                <a:solidFill>
                  <a:schemeClr val="accent2">
                    <a:lumMod val="75000"/>
                  </a:schemeClr>
                </a:solidFill>
              </a:rPr>
              <a:t>Revenue Streams:</a:t>
            </a:r>
            <a:br>
              <a:rPr lang="en-US" b="1" dirty="0" smtClean="0">
                <a:solidFill>
                  <a:schemeClr val="accent2">
                    <a:lumMod val="75000"/>
                  </a:schemeClr>
                </a:solidFill>
              </a:rPr>
            </a:br>
            <a:endParaRPr lang="en-US" b="1" dirty="0" smtClean="0">
              <a:solidFill>
                <a:schemeClr val="accent2">
                  <a:lumMod val="75000"/>
                </a:schemeClr>
              </a:solidFill>
            </a:endParaRPr>
          </a:p>
          <a:p>
            <a:pPr marL="0" indent="0">
              <a:buNone/>
            </a:pPr>
            <a:r>
              <a:rPr lang="en-US" b="1" dirty="0" smtClean="0">
                <a:solidFill>
                  <a:schemeClr val="accent2">
                    <a:lumMod val="75000"/>
                  </a:schemeClr>
                </a:solidFill>
              </a:rPr>
              <a:t>Advertising</a:t>
            </a:r>
            <a:endParaRPr lang="en-US" b="1" dirty="0">
              <a:solidFill>
                <a:schemeClr val="accent2">
                  <a:lumMod val="75000"/>
                </a:schemeClr>
              </a:solidFill>
            </a:endParaRPr>
          </a:p>
          <a:p>
            <a:pPr marL="0" indent="0">
              <a:buNone/>
            </a:pPr>
            <a:r>
              <a:rPr lang="en-US" b="1" dirty="0">
                <a:solidFill>
                  <a:schemeClr val="accent2">
                    <a:lumMod val="75000"/>
                  </a:schemeClr>
                </a:solidFill>
              </a:rPr>
              <a:t>Memberships</a:t>
            </a:r>
          </a:p>
          <a:p>
            <a:pPr marL="0" indent="0">
              <a:buNone/>
            </a:pPr>
            <a:r>
              <a:rPr lang="en-US" b="1" dirty="0">
                <a:solidFill>
                  <a:schemeClr val="accent2">
                    <a:lumMod val="75000"/>
                  </a:schemeClr>
                </a:solidFill>
              </a:rPr>
              <a:t>Gift Certificates</a:t>
            </a:r>
          </a:p>
          <a:p>
            <a:pPr marL="0" indent="0">
              <a:buNone/>
            </a:pPr>
            <a:r>
              <a:rPr lang="en-US" b="1" dirty="0">
                <a:solidFill>
                  <a:schemeClr val="accent2">
                    <a:lumMod val="75000"/>
                  </a:schemeClr>
                </a:solidFill>
              </a:rPr>
              <a:t>Pro Shop Sales</a:t>
            </a:r>
          </a:p>
          <a:p>
            <a:pPr marL="0" indent="0">
              <a:buNone/>
            </a:pPr>
            <a:r>
              <a:rPr lang="en-US" b="1" dirty="0">
                <a:solidFill>
                  <a:schemeClr val="accent2">
                    <a:lumMod val="75000"/>
                  </a:schemeClr>
                </a:solidFill>
              </a:rPr>
              <a:t>Misc.</a:t>
            </a:r>
            <a:r>
              <a:rPr lang="en-US" sz="1100" b="1" dirty="0">
                <a:solidFill>
                  <a:schemeClr val="tx1"/>
                </a:solidFill>
              </a:rPr>
              <a:t/>
            </a:r>
            <a:br>
              <a:rPr lang="en-US" sz="1100" b="1" dirty="0">
                <a:solidFill>
                  <a:schemeClr val="tx1"/>
                </a:solidFill>
              </a:rPr>
            </a:br>
            <a:endParaRPr lang="en-US" sz="1100" b="1" dirty="0" smtClean="0">
              <a:solidFill>
                <a:schemeClr val="tx1"/>
              </a:solidFill>
            </a:endParaRPr>
          </a:p>
          <a:p>
            <a:pPr marL="0" indent="0">
              <a:buNone/>
            </a:pPr>
            <a:r>
              <a:rPr lang="en-US" b="1" dirty="0" smtClean="0">
                <a:solidFill>
                  <a:schemeClr val="accent2">
                    <a:lumMod val="75000"/>
                  </a:schemeClr>
                </a:solidFill>
              </a:rPr>
              <a:t>Green </a:t>
            </a:r>
            <a:r>
              <a:rPr lang="en-US" b="1" dirty="0">
                <a:solidFill>
                  <a:schemeClr val="accent2">
                    <a:lumMod val="75000"/>
                  </a:schemeClr>
                </a:solidFill>
              </a:rPr>
              <a:t>Fees</a:t>
            </a:r>
            <a:br>
              <a:rPr lang="en-US" b="1" dirty="0">
                <a:solidFill>
                  <a:schemeClr val="accent2">
                    <a:lumMod val="75000"/>
                  </a:schemeClr>
                </a:solidFill>
              </a:rPr>
            </a:br>
            <a:r>
              <a:rPr lang="en-US" b="1" dirty="0">
                <a:solidFill>
                  <a:schemeClr val="accent2">
                    <a:lumMod val="75000"/>
                  </a:schemeClr>
                </a:solidFill>
              </a:rPr>
              <a:t>	Annual Passes</a:t>
            </a:r>
            <a:br>
              <a:rPr lang="en-US" b="1" dirty="0">
                <a:solidFill>
                  <a:schemeClr val="accent2">
                    <a:lumMod val="75000"/>
                  </a:schemeClr>
                </a:solidFill>
              </a:rPr>
            </a:br>
            <a:r>
              <a:rPr lang="en-US" b="1" dirty="0">
                <a:solidFill>
                  <a:schemeClr val="accent2">
                    <a:lumMod val="75000"/>
                  </a:schemeClr>
                </a:solidFill>
              </a:rPr>
              <a:t>	Carts</a:t>
            </a:r>
            <a:br>
              <a:rPr lang="en-US" b="1" dirty="0">
                <a:solidFill>
                  <a:schemeClr val="accent2">
                    <a:lumMod val="75000"/>
                  </a:schemeClr>
                </a:solidFill>
              </a:rPr>
            </a:br>
            <a:r>
              <a:rPr lang="en-US" b="1" dirty="0">
                <a:solidFill>
                  <a:schemeClr val="accent2">
                    <a:lumMod val="75000"/>
                  </a:schemeClr>
                </a:solidFill>
              </a:rPr>
              <a:t>	Food &amp; Beverage</a:t>
            </a:r>
            <a:br>
              <a:rPr lang="en-US" b="1" dirty="0">
                <a:solidFill>
                  <a:schemeClr val="accent2">
                    <a:lumMod val="75000"/>
                  </a:schemeClr>
                </a:solidFill>
              </a:rPr>
            </a:br>
            <a:r>
              <a:rPr lang="en-US" b="1" dirty="0">
                <a:solidFill>
                  <a:schemeClr val="accent2">
                    <a:lumMod val="75000"/>
                  </a:schemeClr>
                </a:solidFill>
              </a:rPr>
              <a:t>	Beer &amp; Wine</a:t>
            </a:r>
            <a:br>
              <a:rPr lang="en-US" b="1" dirty="0">
                <a:solidFill>
                  <a:schemeClr val="accent2">
                    <a:lumMod val="75000"/>
                  </a:schemeClr>
                </a:solidFill>
              </a:rPr>
            </a:br>
            <a:r>
              <a:rPr lang="en-US" b="1" dirty="0">
                <a:solidFill>
                  <a:schemeClr val="accent2">
                    <a:lumMod val="75000"/>
                  </a:schemeClr>
                </a:solidFill>
              </a:rPr>
              <a:t>	Range Balls</a:t>
            </a:r>
            <a:br>
              <a:rPr lang="en-US" b="1" dirty="0">
                <a:solidFill>
                  <a:schemeClr val="accent2">
                    <a:lumMod val="75000"/>
                  </a:schemeClr>
                </a:solidFill>
              </a:rPr>
            </a:br>
            <a:r>
              <a:rPr lang="en-US" sz="2000" b="1" dirty="0">
                <a:solidFill>
                  <a:schemeClr val="accent2">
                    <a:lumMod val="75000"/>
                  </a:schemeClr>
                </a:solidFill>
              </a:rPr>
              <a:t>	</a:t>
            </a:r>
            <a:endParaRPr lang="en-US" sz="2000" b="1" dirty="0" smtClean="0">
              <a:solidFill>
                <a:schemeClr val="accent2">
                  <a:lumMod val="75000"/>
                </a:schemeClr>
              </a:solidFill>
            </a:endParaRPr>
          </a:p>
          <a:p>
            <a:pPr marL="0" indent="0" algn="ctr">
              <a:buNone/>
            </a:pPr>
            <a:r>
              <a:rPr lang="en-US" sz="3600" b="1" dirty="0">
                <a:solidFill>
                  <a:schemeClr val="accent2">
                    <a:lumMod val="75000"/>
                  </a:schemeClr>
                </a:solidFill>
              </a:rPr>
              <a:t>	</a:t>
            </a:r>
            <a:endParaRPr lang="en-US" sz="3600" dirty="0"/>
          </a:p>
        </p:txBody>
      </p:sp>
      <p:sp>
        <p:nvSpPr>
          <p:cNvPr id="7" name="Content Placeholder 6"/>
          <p:cNvSpPr>
            <a:spLocks noGrp="1"/>
          </p:cNvSpPr>
          <p:nvPr>
            <p:ph sz="half" idx="2"/>
          </p:nvPr>
        </p:nvSpPr>
        <p:spPr>
          <a:xfrm>
            <a:off x="4975668" y="1204804"/>
            <a:ext cx="4184034" cy="5470633"/>
          </a:xfrm>
        </p:spPr>
        <p:txBody>
          <a:bodyPr>
            <a:normAutofit fontScale="25000" lnSpcReduction="20000"/>
          </a:bodyPr>
          <a:lstStyle/>
          <a:p>
            <a:pPr marL="457200" lvl="1" indent="0">
              <a:buNone/>
            </a:pPr>
            <a:r>
              <a:rPr lang="en-US" sz="9600" b="1" dirty="0" smtClean="0">
                <a:solidFill>
                  <a:schemeClr val="accent2">
                    <a:lumMod val="75000"/>
                  </a:schemeClr>
                </a:solidFill>
              </a:rPr>
              <a:t>Flexibility </a:t>
            </a:r>
            <a:r>
              <a:rPr lang="en-US" sz="9600" b="1" dirty="0">
                <a:solidFill>
                  <a:schemeClr val="accent2">
                    <a:lumMod val="75000"/>
                  </a:schemeClr>
                </a:solidFill>
              </a:rPr>
              <a:t>&amp; Variability</a:t>
            </a:r>
            <a:br>
              <a:rPr lang="en-US" sz="9600" b="1" dirty="0">
                <a:solidFill>
                  <a:schemeClr val="accent2">
                    <a:lumMod val="75000"/>
                  </a:schemeClr>
                </a:solidFill>
              </a:rPr>
            </a:br>
            <a:endParaRPr lang="en-US" sz="9600" b="1" dirty="0" smtClean="0">
              <a:solidFill>
                <a:schemeClr val="accent2">
                  <a:lumMod val="75000"/>
                </a:schemeClr>
              </a:solidFill>
            </a:endParaRPr>
          </a:p>
          <a:p>
            <a:pPr marL="457200" lvl="1" indent="0">
              <a:buNone/>
            </a:pPr>
            <a:r>
              <a:rPr lang="en-US" sz="7200" b="1" dirty="0" smtClean="0">
                <a:solidFill>
                  <a:schemeClr val="accent2">
                    <a:lumMod val="75000"/>
                  </a:schemeClr>
                </a:solidFill>
              </a:rPr>
              <a:t>Singles              Dates</a:t>
            </a:r>
            <a:endParaRPr lang="en-US" sz="7200" b="1" dirty="0">
              <a:solidFill>
                <a:schemeClr val="accent2">
                  <a:lumMod val="75000"/>
                </a:schemeClr>
              </a:solidFill>
            </a:endParaRPr>
          </a:p>
          <a:p>
            <a:pPr marL="457200" lvl="1" indent="0">
              <a:buNone/>
            </a:pPr>
            <a:r>
              <a:rPr lang="en-US" sz="7200" b="1" dirty="0" smtClean="0">
                <a:solidFill>
                  <a:schemeClr val="accent2">
                    <a:lumMod val="75000"/>
                  </a:schemeClr>
                </a:solidFill>
              </a:rPr>
              <a:t>Family              Events</a:t>
            </a:r>
            <a:endParaRPr lang="en-US" sz="7200" b="1" dirty="0">
              <a:solidFill>
                <a:schemeClr val="accent2">
                  <a:lumMod val="75000"/>
                </a:schemeClr>
              </a:solidFill>
            </a:endParaRPr>
          </a:p>
          <a:p>
            <a:pPr marL="457200" lvl="1" indent="0">
              <a:buNone/>
            </a:pPr>
            <a:endParaRPr lang="en-US" sz="7200" b="1" dirty="0">
              <a:solidFill>
                <a:schemeClr val="accent2">
                  <a:lumMod val="75000"/>
                </a:schemeClr>
              </a:solidFill>
            </a:endParaRPr>
          </a:p>
          <a:p>
            <a:pPr marL="0" indent="0">
              <a:buNone/>
            </a:pPr>
            <a:r>
              <a:rPr lang="en-US" sz="7200" b="1" dirty="0" smtClean="0">
                <a:solidFill>
                  <a:schemeClr val="accent2">
                    <a:lumMod val="75000"/>
                  </a:schemeClr>
                </a:solidFill>
              </a:rPr>
              <a:t>Groups/Clinics/Camps</a:t>
            </a:r>
            <a:r>
              <a:rPr lang="en-US" sz="7200" b="1" dirty="0">
                <a:solidFill>
                  <a:schemeClr val="accent2">
                    <a:lumMod val="75000"/>
                  </a:schemeClr>
                </a:solidFill>
              </a:rPr>
              <a:t>:</a:t>
            </a:r>
            <a:br>
              <a:rPr lang="en-US" sz="7200" b="1" dirty="0">
                <a:solidFill>
                  <a:schemeClr val="accent2">
                    <a:lumMod val="75000"/>
                  </a:schemeClr>
                </a:solidFill>
              </a:rPr>
            </a:br>
            <a:r>
              <a:rPr lang="en-US" sz="7200" b="1" dirty="0">
                <a:solidFill>
                  <a:schemeClr val="accent2">
                    <a:lumMod val="75000"/>
                  </a:schemeClr>
                </a:solidFill>
              </a:rPr>
              <a:t>		Forest Service Hackers </a:t>
            </a:r>
            <a:br>
              <a:rPr lang="en-US" sz="7200" b="1" dirty="0">
                <a:solidFill>
                  <a:schemeClr val="accent2">
                    <a:lumMod val="75000"/>
                  </a:schemeClr>
                </a:solidFill>
              </a:rPr>
            </a:br>
            <a:r>
              <a:rPr lang="en-US" sz="7200" b="1" dirty="0">
                <a:solidFill>
                  <a:schemeClr val="accent2">
                    <a:lumMod val="75000"/>
                  </a:schemeClr>
                </a:solidFill>
              </a:rPr>
              <a:t>		American Legion 	</a:t>
            </a:r>
            <a:br>
              <a:rPr lang="en-US" sz="7200" b="1" dirty="0">
                <a:solidFill>
                  <a:schemeClr val="accent2">
                    <a:lumMod val="75000"/>
                  </a:schemeClr>
                </a:solidFill>
              </a:rPr>
            </a:br>
            <a:r>
              <a:rPr lang="en-US" sz="7200" b="1" dirty="0">
                <a:solidFill>
                  <a:schemeClr val="accent2">
                    <a:lumMod val="75000"/>
                  </a:schemeClr>
                </a:solidFill>
              </a:rPr>
              <a:t>		Jr Golf Camp</a:t>
            </a:r>
            <a:br>
              <a:rPr lang="en-US" sz="7200" b="1" dirty="0">
                <a:solidFill>
                  <a:schemeClr val="accent2">
                    <a:lumMod val="75000"/>
                  </a:schemeClr>
                </a:solidFill>
              </a:rPr>
            </a:br>
            <a:r>
              <a:rPr lang="en-US" sz="7200" b="1" dirty="0">
                <a:solidFill>
                  <a:schemeClr val="accent2">
                    <a:lumMod val="75000"/>
                  </a:schemeClr>
                </a:solidFill>
              </a:rPr>
              <a:t>		Boys District Golf </a:t>
            </a:r>
            <a:br>
              <a:rPr lang="en-US" sz="7200" b="1" dirty="0">
                <a:solidFill>
                  <a:schemeClr val="accent2">
                    <a:lumMod val="75000"/>
                  </a:schemeClr>
                </a:solidFill>
              </a:rPr>
            </a:br>
            <a:r>
              <a:rPr lang="en-US" sz="7200" b="1" dirty="0">
                <a:solidFill>
                  <a:schemeClr val="accent2">
                    <a:lumMod val="75000"/>
                  </a:schemeClr>
                </a:solidFill>
              </a:rPr>
              <a:t>		couples</a:t>
            </a:r>
            <a:br>
              <a:rPr lang="en-US" sz="7200" b="1" dirty="0">
                <a:solidFill>
                  <a:schemeClr val="accent2">
                    <a:lumMod val="75000"/>
                  </a:schemeClr>
                </a:solidFill>
              </a:rPr>
            </a:br>
            <a:r>
              <a:rPr lang="en-US" sz="7200" b="1" dirty="0">
                <a:solidFill>
                  <a:schemeClr val="accent2">
                    <a:lumMod val="75000"/>
                  </a:schemeClr>
                </a:solidFill>
              </a:rPr>
              <a:t>		High School Invitational </a:t>
            </a:r>
            <a:br>
              <a:rPr lang="en-US" sz="7200" b="1" dirty="0">
                <a:solidFill>
                  <a:schemeClr val="accent2">
                    <a:lumMod val="75000"/>
                  </a:schemeClr>
                </a:solidFill>
              </a:rPr>
            </a:br>
            <a:endParaRPr lang="en-US" sz="7200" b="1" dirty="0">
              <a:solidFill>
                <a:schemeClr val="accent2">
                  <a:lumMod val="75000"/>
                </a:schemeClr>
              </a:solidFill>
            </a:endParaRPr>
          </a:p>
          <a:p>
            <a:pPr marL="0" indent="0">
              <a:buNone/>
            </a:pPr>
            <a:r>
              <a:rPr lang="en-US" sz="7200" b="1" dirty="0" smtClean="0">
                <a:solidFill>
                  <a:schemeClr val="accent2">
                    <a:lumMod val="75000"/>
                  </a:schemeClr>
                </a:solidFill>
              </a:rPr>
              <a:t>Activities/Tournaments: </a:t>
            </a:r>
            <a:br>
              <a:rPr lang="en-US" sz="7200" b="1" dirty="0" smtClean="0">
                <a:solidFill>
                  <a:schemeClr val="accent2">
                    <a:lumMod val="75000"/>
                  </a:schemeClr>
                </a:solidFill>
              </a:rPr>
            </a:br>
            <a:r>
              <a:rPr lang="en-US" sz="7200" b="1" dirty="0" smtClean="0">
                <a:solidFill>
                  <a:schemeClr val="accent2">
                    <a:lumMod val="75000"/>
                  </a:schemeClr>
                </a:solidFill>
              </a:rPr>
              <a:t>     April Fools Scramble</a:t>
            </a:r>
            <a:br>
              <a:rPr lang="en-US" sz="7200" b="1" dirty="0" smtClean="0">
                <a:solidFill>
                  <a:schemeClr val="accent2">
                    <a:lumMod val="75000"/>
                  </a:schemeClr>
                </a:solidFill>
              </a:rPr>
            </a:br>
            <a:r>
              <a:rPr lang="en-US" sz="7200" b="1" dirty="0" smtClean="0">
                <a:solidFill>
                  <a:schemeClr val="accent2">
                    <a:lumMod val="75000"/>
                  </a:schemeClr>
                </a:solidFill>
              </a:rPr>
              <a:t>     Season FUNally Par 3 </a:t>
            </a:r>
            <a:br>
              <a:rPr lang="en-US" sz="7200" b="1" dirty="0" smtClean="0">
                <a:solidFill>
                  <a:schemeClr val="accent2">
                    <a:lumMod val="75000"/>
                  </a:schemeClr>
                </a:solidFill>
              </a:rPr>
            </a:br>
            <a:r>
              <a:rPr lang="en-US" sz="7200" b="1" dirty="0" smtClean="0">
                <a:solidFill>
                  <a:schemeClr val="accent2">
                    <a:lumMod val="75000"/>
                  </a:schemeClr>
                </a:solidFill>
              </a:rPr>
              <a:t>     United Way Scramble</a:t>
            </a:r>
          </a:p>
          <a:p>
            <a:pPr marL="0" indent="0">
              <a:buNone/>
            </a:pPr>
            <a:r>
              <a:rPr lang="en-US" sz="7200" b="1" dirty="0" smtClean="0">
                <a:solidFill>
                  <a:schemeClr val="accent2">
                    <a:lumMod val="75000"/>
                  </a:schemeClr>
                </a:solidFill>
              </a:rPr>
              <a:t>     Eastside Srs.	  </a:t>
            </a:r>
          </a:p>
          <a:p>
            <a:pPr marL="0" indent="0">
              <a:buNone/>
            </a:pPr>
            <a:endParaRPr lang="en-US" sz="7200" b="1" dirty="0" smtClean="0">
              <a:solidFill>
                <a:schemeClr val="accent2">
                  <a:lumMod val="75000"/>
                </a:schemeClr>
              </a:solidFill>
            </a:endParaRPr>
          </a:p>
          <a:p>
            <a:pPr marL="0" indent="0">
              <a:buNone/>
            </a:pPr>
            <a:r>
              <a:rPr lang="en-US" sz="3600" dirty="0" smtClean="0">
                <a:solidFill>
                  <a:schemeClr val="tx1"/>
                </a:solidFill>
                <a:latin typeface="+mj-lt"/>
              </a:rPr>
              <a:t/>
            </a:r>
            <a:br>
              <a:rPr lang="en-US" sz="3600" dirty="0" smtClean="0">
                <a:solidFill>
                  <a:schemeClr val="tx1"/>
                </a:solidFill>
                <a:latin typeface="+mj-lt"/>
              </a:rPr>
            </a:br>
            <a:endParaRPr lang="en-US" sz="3600" dirty="0">
              <a:latin typeface="+mj-lt"/>
            </a:endParaRPr>
          </a:p>
        </p:txBody>
      </p:sp>
      <p:sp>
        <p:nvSpPr>
          <p:cNvPr id="2" name="Date Placeholder 1"/>
          <p:cNvSpPr>
            <a:spLocks noGrp="1"/>
          </p:cNvSpPr>
          <p:nvPr>
            <p:ph type="dt" sz="half" idx="10"/>
          </p:nvPr>
        </p:nvSpPr>
        <p:spPr>
          <a:xfrm>
            <a:off x="9274002" y="6406487"/>
            <a:ext cx="911939" cy="365125"/>
          </a:xfrm>
        </p:spPr>
        <p:txBody>
          <a:bodyPr/>
          <a:lstStyle/>
          <a:p>
            <a:fld id="{16B604C1-C66E-440A-B993-A3D47E6E9505}" type="datetime1">
              <a:rPr lang="en-US" sz="1200" smtClean="0">
                <a:solidFill>
                  <a:schemeClr val="bg1"/>
                </a:solidFill>
              </a:rPr>
              <a:t>8/29/2016</a:t>
            </a:fld>
            <a:endParaRPr lang="en-US" sz="1200" dirty="0">
              <a:solidFill>
                <a:schemeClr val="bg1"/>
              </a:solidFill>
            </a:endParaRPr>
          </a:p>
        </p:txBody>
      </p:sp>
      <p:sp>
        <p:nvSpPr>
          <p:cNvPr id="4" name="Footer Placeholder 3"/>
          <p:cNvSpPr>
            <a:spLocks noGrp="1"/>
          </p:cNvSpPr>
          <p:nvPr>
            <p:ph type="ftr" sz="quarter" idx="11"/>
          </p:nvPr>
        </p:nvSpPr>
        <p:spPr>
          <a:xfrm>
            <a:off x="677334" y="6492875"/>
            <a:ext cx="6297612" cy="365125"/>
          </a:xfrm>
        </p:spPr>
        <p:txBody>
          <a:bodyPr/>
          <a:lstStyle/>
          <a:p>
            <a:r>
              <a:rPr lang="en-US" sz="1200" dirty="0" smtClean="0">
                <a:solidFill>
                  <a:schemeClr val="accent2">
                    <a:lumMod val="75000"/>
                  </a:schemeClr>
                </a:solidFill>
              </a:rPr>
              <a:t>www.buffalocreekgolf.com</a:t>
            </a:r>
            <a:endParaRPr lang="en-US" sz="1200" dirty="0">
              <a:solidFill>
                <a:schemeClr val="accent2">
                  <a:lumMod val="75000"/>
                </a:schemeClr>
              </a:solidFill>
            </a:endParaRPr>
          </a:p>
        </p:txBody>
      </p:sp>
      <p:sp>
        <p:nvSpPr>
          <p:cNvPr id="5" name="Slide Number Placeholder 4"/>
          <p:cNvSpPr>
            <a:spLocks noGrp="1"/>
          </p:cNvSpPr>
          <p:nvPr>
            <p:ph type="sldNum" sz="quarter" idx="12"/>
          </p:nvPr>
        </p:nvSpPr>
        <p:spPr>
          <a:xfrm>
            <a:off x="11366019" y="6445358"/>
            <a:ext cx="683339" cy="326254"/>
          </a:xfrm>
        </p:spPr>
        <p:txBody>
          <a:bodyPr/>
          <a:lstStyle/>
          <a:p>
            <a:fld id="{6FF9F0C5-380F-41C2-899A-BAC0F0927E16}" type="slidenum">
              <a:rPr lang="en-US" sz="1200" smtClean="0">
                <a:solidFill>
                  <a:schemeClr val="bg1"/>
                </a:solidFill>
              </a:rPr>
              <a:t>6</a:t>
            </a:fld>
            <a:endParaRPr lang="en-US" sz="1200" dirty="0">
              <a:solidFill>
                <a:schemeClr val="bg1"/>
              </a:solidFill>
            </a:endParaRPr>
          </a:p>
        </p:txBody>
      </p:sp>
    </p:spTree>
    <p:extLst>
      <p:ext uri="{BB962C8B-B14F-4D97-AF65-F5344CB8AC3E}">
        <p14:creationId xmlns:p14="http://schemas.microsoft.com/office/powerpoint/2010/main" val="17643805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endParaRPr lang="en-US" dirty="0" smtClean="0"/>
          </a:p>
          <a:p>
            <a:pPr lvl="1"/>
            <a:endParaRPr lang="en-US" dirty="0"/>
          </a:p>
          <a:p>
            <a:pPr lvl="1"/>
            <a:endParaRPr lang="en-US" dirty="0" smtClean="0"/>
          </a:p>
          <a:p>
            <a:pPr lvl="1"/>
            <a:r>
              <a:rPr lang="en-US" sz="3200" dirty="0" smtClean="0">
                <a:solidFill>
                  <a:schemeClr val="accent2">
                    <a:lumMod val="75000"/>
                  </a:schemeClr>
                </a:solidFill>
              </a:rPr>
              <a:t>The course offers different prices for different age groups, allowing everyone to have some fun. </a:t>
            </a:r>
          </a:p>
          <a:p>
            <a:endParaRPr lang="en-US" sz="3200" dirty="0">
              <a:solidFill>
                <a:schemeClr val="accent2">
                  <a:lumMod val="75000"/>
                </a:schemeClr>
              </a:solidFill>
            </a:endParaRPr>
          </a:p>
        </p:txBody>
      </p:sp>
      <p:sp>
        <p:nvSpPr>
          <p:cNvPr id="3" name="Title 2"/>
          <p:cNvSpPr>
            <a:spLocks noGrp="1"/>
          </p:cNvSpPr>
          <p:nvPr>
            <p:ph type="title"/>
          </p:nvPr>
        </p:nvSpPr>
        <p:spPr/>
        <p:txBody>
          <a:bodyPr>
            <a:noAutofit/>
          </a:bodyPr>
          <a:lstStyle/>
          <a:p>
            <a:r>
              <a:rPr lang="en-US" sz="3200" b="1" dirty="0">
                <a:solidFill>
                  <a:schemeClr val="accent2">
                    <a:lumMod val="75000"/>
                  </a:schemeClr>
                </a:solidFill>
              </a:rPr>
              <a:t>Strengths</a:t>
            </a:r>
            <a:r>
              <a:rPr lang="en-US" sz="3200" b="1" dirty="0" smtClean="0">
                <a:solidFill>
                  <a:schemeClr val="accent2">
                    <a:lumMod val="75000"/>
                  </a:schemeClr>
                </a:solidFill>
              </a:rPr>
              <a:t>: Buffalo Creek Golf Course is All </a:t>
            </a:r>
            <a:r>
              <a:rPr lang="en-US" sz="3200" b="1" dirty="0">
                <a:solidFill>
                  <a:schemeClr val="accent2">
                    <a:lumMod val="75000"/>
                  </a:schemeClr>
                </a:solidFill>
              </a:rPr>
              <a:t>A</a:t>
            </a:r>
            <a:r>
              <a:rPr lang="en-US" sz="3200" b="1" dirty="0" smtClean="0">
                <a:solidFill>
                  <a:schemeClr val="accent2">
                    <a:lumMod val="75000"/>
                  </a:schemeClr>
                </a:solidFill>
              </a:rPr>
              <a:t>ge Appropriate.</a:t>
            </a:r>
            <a:r>
              <a:rPr lang="en-US" sz="3200" b="1" dirty="0">
                <a:solidFill>
                  <a:schemeClr val="accent2">
                    <a:lumMod val="75000"/>
                  </a:schemeClr>
                </a:solidFill>
              </a:rPr>
              <a:t/>
            </a:r>
            <a:br>
              <a:rPr lang="en-US" sz="3200" b="1" dirty="0">
                <a:solidFill>
                  <a:schemeClr val="accent2">
                    <a:lumMod val="75000"/>
                  </a:schemeClr>
                </a:solidFill>
              </a:rPr>
            </a:br>
            <a:endParaRPr lang="en-US" sz="3200" b="1" dirty="0">
              <a:solidFill>
                <a:schemeClr val="accent2">
                  <a:lumMod val="75000"/>
                </a:schemeClr>
              </a:solidFill>
            </a:endParaRPr>
          </a:p>
        </p:txBody>
      </p:sp>
      <p:sp>
        <p:nvSpPr>
          <p:cNvPr id="4" name="Date Placeholder 3"/>
          <p:cNvSpPr>
            <a:spLocks noGrp="1"/>
          </p:cNvSpPr>
          <p:nvPr>
            <p:ph type="dt" sz="half" idx="10"/>
          </p:nvPr>
        </p:nvSpPr>
        <p:spPr>
          <a:xfrm>
            <a:off x="9274002" y="6442464"/>
            <a:ext cx="911939" cy="365125"/>
          </a:xfrm>
        </p:spPr>
        <p:txBody>
          <a:bodyPr/>
          <a:lstStyle/>
          <a:p>
            <a:fld id="{F4A8B5B4-E8F7-44E5-B784-1ED03032D8C9}"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677334" y="6442465"/>
            <a:ext cx="6297612" cy="365125"/>
          </a:xfrm>
        </p:spPr>
        <p:txBody>
          <a:bodyPr/>
          <a:lstStyle/>
          <a:p>
            <a:r>
              <a:rPr lang="en-US" sz="1200" dirty="0" smtClean="0">
                <a:solidFill>
                  <a:schemeClr val="accent2">
                    <a:lumMod val="75000"/>
                  </a:schemeClr>
                </a:solidFill>
              </a:rPr>
              <a:t>www.buffalocreekgolf.com</a:t>
            </a:r>
            <a:endParaRPr lang="en-US" sz="1200" dirty="0">
              <a:solidFill>
                <a:schemeClr val="accent2">
                  <a:lumMod val="75000"/>
                </a:schemeClr>
              </a:solidFill>
            </a:endParaRPr>
          </a:p>
        </p:txBody>
      </p:sp>
      <p:sp>
        <p:nvSpPr>
          <p:cNvPr id="6" name="Slide Number Placeholder 5"/>
          <p:cNvSpPr>
            <a:spLocks noGrp="1"/>
          </p:cNvSpPr>
          <p:nvPr>
            <p:ph type="sldNum" sz="quarter" idx="12"/>
          </p:nvPr>
        </p:nvSpPr>
        <p:spPr>
          <a:xfrm>
            <a:off x="11086728" y="6442463"/>
            <a:ext cx="683339" cy="365125"/>
          </a:xfrm>
        </p:spPr>
        <p:txBody>
          <a:bodyPr/>
          <a:lstStyle/>
          <a:p>
            <a:fld id="{D57F1E4F-1CFF-5643-939E-217C01CDF565}" type="slidenum">
              <a:rPr lang="en-US" sz="1200" smtClean="0">
                <a:solidFill>
                  <a:schemeClr val="bg1"/>
                </a:solidFill>
              </a:rPr>
              <a:pPr/>
              <a:t>7</a:t>
            </a:fld>
            <a:endParaRPr lang="en-US" sz="1200" dirty="0">
              <a:solidFill>
                <a:schemeClr val="bg1"/>
              </a:solidFill>
            </a:endParaRPr>
          </a:p>
        </p:txBody>
      </p:sp>
    </p:spTree>
    <p:extLst>
      <p:ext uri="{BB962C8B-B14F-4D97-AF65-F5344CB8AC3E}">
        <p14:creationId xmlns:p14="http://schemas.microsoft.com/office/powerpoint/2010/main" val="16619332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1219200"/>
            <a:ext cx="8305800" cy="4953000"/>
          </a:xfrm>
        </p:spPr>
        <p:txBody>
          <a:bodyPr>
            <a:normAutofit fontScale="92500" lnSpcReduction="10000"/>
          </a:bodyPr>
          <a:lstStyle/>
          <a:p>
            <a:endParaRPr lang="en-US" sz="2800" dirty="0" smtClean="0">
              <a:solidFill>
                <a:schemeClr val="accent2">
                  <a:lumMod val="75000"/>
                </a:schemeClr>
              </a:solidFill>
            </a:endParaRPr>
          </a:p>
          <a:p>
            <a:endParaRPr lang="en-US" sz="3200" dirty="0">
              <a:solidFill>
                <a:schemeClr val="accent2">
                  <a:lumMod val="75000"/>
                </a:schemeClr>
              </a:solidFill>
            </a:endParaRPr>
          </a:p>
          <a:p>
            <a:r>
              <a:rPr lang="en-US" sz="3200" dirty="0">
                <a:solidFill>
                  <a:schemeClr val="accent2">
                    <a:lumMod val="75000"/>
                  </a:schemeClr>
                </a:solidFill>
              </a:rPr>
              <a:t>W</a:t>
            </a:r>
            <a:r>
              <a:rPr lang="en-US" sz="3200" dirty="0" smtClean="0">
                <a:solidFill>
                  <a:schemeClr val="accent2">
                    <a:lumMod val="75000"/>
                  </a:schemeClr>
                </a:solidFill>
              </a:rPr>
              <a:t>ebsite to indicate-</a:t>
            </a:r>
          </a:p>
          <a:p>
            <a:pPr lvl="1"/>
            <a:r>
              <a:rPr lang="en-US" sz="3200" dirty="0" smtClean="0">
                <a:solidFill>
                  <a:schemeClr val="accent2">
                    <a:lumMod val="75000"/>
                  </a:schemeClr>
                </a:solidFill>
              </a:rPr>
              <a:t>Hours</a:t>
            </a:r>
          </a:p>
          <a:p>
            <a:pPr lvl="1"/>
            <a:r>
              <a:rPr lang="en-US" sz="3200" dirty="0" smtClean="0">
                <a:solidFill>
                  <a:schemeClr val="accent2">
                    <a:lumMod val="75000"/>
                  </a:schemeClr>
                </a:solidFill>
              </a:rPr>
              <a:t>Pricing</a:t>
            </a:r>
          </a:p>
          <a:p>
            <a:pPr lvl="1"/>
            <a:r>
              <a:rPr lang="en-US" sz="3200" dirty="0" smtClean="0">
                <a:solidFill>
                  <a:schemeClr val="accent2">
                    <a:lumMod val="75000"/>
                  </a:schemeClr>
                </a:solidFill>
              </a:rPr>
              <a:t>Weather diagnostics</a:t>
            </a:r>
          </a:p>
          <a:p>
            <a:pPr lvl="1"/>
            <a:r>
              <a:rPr lang="en-US" sz="3200" dirty="0" smtClean="0">
                <a:solidFill>
                  <a:schemeClr val="accent2">
                    <a:lumMod val="75000"/>
                  </a:schemeClr>
                </a:solidFill>
              </a:rPr>
              <a:t>Connections with social media</a:t>
            </a:r>
          </a:p>
          <a:p>
            <a:pPr lvl="1"/>
            <a:r>
              <a:rPr lang="en-US" sz="3200" dirty="0" smtClean="0">
                <a:solidFill>
                  <a:schemeClr val="accent2">
                    <a:lumMod val="75000"/>
                  </a:schemeClr>
                </a:solidFill>
              </a:rPr>
              <a:t>Golf Course hours of operations</a:t>
            </a:r>
          </a:p>
          <a:p>
            <a:pPr lvl="1"/>
            <a:r>
              <a:rPr lang="en-US" sz="3200" dirty="0" smtClean="0">
                <a:solidFill>
                  <a:schemeClr val="accent2">
                    <a:lumMod val="75000"/>
                  </a:schemeClr>
                </a:solidFill>
              </a:rPr>
              <a:t>Golf Course Contact Info</a:t>
            </a:r>
          </a:p>
          <a:p>
            <a:pPr lvl="1"/>
            <a:endParaRPr lang="en-US" sz="3200" dirty="0" smtClean="0">
              <a:solidFill>
                <a:schemeClr val="accent2">
                  <a:lumMod val="75000"/>
                </a:schemeClr>
              </a:solidFill>
            </a:endParaRPr>
          </a:p>
          <a:p>
            <a:pPr lvl="1"/>
            <a:endParaRPr lang="en-US" dirty="0" smtClean="0"/>
          </a:p>
          <a:p>
            <a:pPr lvl="1"/>
            <a:endParaRPr lang="en-US" dirty="0" smtClean="0"/>
          </a:p>
        </p:txBody>
      </p:sp>
      <p:sp>
        <p:nvSpPr>
          <p:cNvPr id="3" name="Title 2"/>
          <p:cNvSpPr>
            <a:spLocks noGrp="1"/>
          </p:cNvSpPr>
          <p:nvPr>
            <p:ph type="title"/>
          </p:nvPr>
        </p:nvSpPr>
        <p:spPr/>
        <p:txBody>
          <a:bodyPr>
            <a:normAutofit/>
          </a:bodyPr>
          <a:lstStyle/>
          <a:p>
            <a:r>
              <a:rPr lang="en-US" sz="3200" b="1" dirty="0">
                <a:solidFill>
                  <a:schemeClr val="accent2">
                    <a:lumMod val="75000"/>
                  </a:schemeClr>
                </a:solidFill>
              </a:rPr>
              <a:t>Strengths: </a:t>
            </a:r>
            <a:r>
              <a:rPr lang="en-US" sz="3200" b="1" dirty="0" smtClean="0">
                <a:solidFill>
                  <a:schemeClr val="accent2">
                    <a:lumMod val="75000"/>
                  </a:schemeClr>
                </a:solidFill>
              </a:rPr>
              <a:t>Online Website Media</a:t>
            </a:r>
            <a:endParaRPr lang="en-US" sz="3200" b="1" dirty="0">
              <a:solidFill>
                <a:schemeClr val="accent2">
                  <a:lumMod val="75000"/>
                </a:schemeClr>
              </a:solidFill>
            </a:endParaRPr>
          </a:p>
        </p:txBody>
      </p:sp>
      <p:sp>
        <p:nvSpPr>
          <p:cNvPr id="4" name="Date Placeholder 3"/>
          <p:cNvSpPr>
            <a:spLocks noGrp="1"/>
          </p:cNvSpPr>
          <p:nvPr>
            <p:ph type="dt" sz="half" idx="10"/>
          </p:nvPr>
        </p:nvSpPr>
        <p:spPr>
          <a:xfrm>
            <a:off x="9298861" y="6420431"/>
            <a:ext cx="911939" cy="365125"/>
          </a:xfrm>
        </p:spPr>
        <p:txBody>
          <a:bodyPr/>
          <a:lstStyle/>
          <a:p>
            <a:fld id="{AB21E5D2-5A6B-48AE-A218-FBA1F1B38628}" type="datetime1">
              <a:rPr lang="en-US" sz="1200" smtClean="0">
                <a:solidFill>
                  <a:schemeClr val="bg1"/>
                </a:solidFill>
              </a:rPr>
              <a:t>8/29/2016</a:t>
            </a:fld>
            <a:endParaRPr lang="en-US" sz="1200" dirty="0">
              <a:solidFill>
                <a:schemeClr val="bg1"/>
              </a:solidFill>
            </a:endParaRPr>
          </a:p>
        </p:txBody>
      </p:sp>
      <p:sp>
        <p:nvSpPr>
          <p:cNvPr id="5" name="Footer Placeholder 4"/>
          <p:cNvSpPr>
            <a:spLocks noGrp="1"/>
          </p:cNvSpPr>
          <p:nvPr>
            <p:ph type="ftr" sz="quarter" idx="11"/>
          </p:nvPr>
        </p:nvSpPr>
        <p:spPr>
          <a:xfrm>
            <a:off x="677334" y="6492875"/>
            <a:ext cx="6297612" cy="365125"/>
          </a:xfrm>
        </p:spPr>
        <p:txBody>
          <a:bodyPr/>
          <a:lstStyle/>
          <a:p>
            <a:r>
              <a:rPr lang="en-US" sz="1200" dirty="0" smtClean="0">
                <a:solidFill>
                  <a:schemeClr val="accent2">
                    <a:lumMod val="75000"/>
                  </a:schemeClr>
                </a:solidFill>
              </a:rPr>
              <a:t>www.buffalocreekgolf.com</a:t>
            </a:r>
            <a:endParaRPr lang="en-US" sz="1200" dirty="0">
              <a:solidFill>
                <a:schemeClr val="accent2">
                  <a:lumMod val="75000"/>
                </a:schemeClr>
              </a:solidFill>
            </a:endParaRPr>
          </a:p>
        </p:txBody>
      </p:sp>
      <p:sp>
        <p:nvSpPr>
          <p:cNvPr id="6" name="Slide Number Placeholder 5"/>
          <p:cNvSpPr>
            <a:spLocks noGrp="1"/>
          </p:cNvSpPr>
          <p:nvPr>
            <p:ph type="sldNum" sz="quarter" idx="12"/>
          </p:nvPr>
        </p:nvSpPr>
        <p:spPr>
          <a:xfrm>
            <a:off x="11185582" y="6420431"/>
            <a:ext cx="683339" cy="365125"/>
          </a:xfrm>
        </p:spPr>
        <p:txBody>
          <a:bodyPr/>
          <a:lstStyle/>
          <a:p>
            <a:fld id="{D57F1E4F-1CFF-5643-939E-217C01CDF565}" type="slidenum">
              <a:rPr lang="en-US" sz="1200" smtClean="0">
                <a:solidFill>
                  <a:schemeClr val="bg1"/>
                </a:solidFill>
              </a:rPr>
              <a:pPr/>
              <a:t>8</a:t>
            </a:fld>
            <a:endParaRPr lang="en-US" sz="1200" dirty="0">
              <a:solidFill>
                <a:schemeClr val="bg1"/>
              </a:solidFill>
            </a:endParaRPr>
          </a:p>
        </p:txBody>
      </p:sp>
    </p:spTree>
    <p:extLst>
      <p:ext uri="{BB962C8B-B14F-4D97-AF65-F5344CB8AC3E}">
        <p14:creationId xmlns:p14="http://schemas.microsoft.com/office/powerpoint/2010/main" val="3385352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6354087" cy="1718441"/>
          </a:xfrm>
        </p:spPr>
        <p:txBody>
          <a:bodyPr>
            <a:noAutofit/>
          </a:bodyPr>
          <a:lstStyle/>
          <a:p>
            <a:pPr algn="ctr"/>
            <a:r>
              <a:rPr lang="en-US" sz="3600" b="1" dirty="0">
                <a:solidFill>
                  <a:schemeClr val="accent2">
                    <a:lumMod val="75000"/>
                  </a:schemeClr>
                </a:solidFill>
              </a:rPr>
              <a:t>Strengths: Lessons</a:t>
            </a:r>
            <a:br>
              <a:rPr lang="en-US" sz="3600" b="1" dirty="0">
                <a:solidFill>
                  <a:schemeClr val="accent2">
                    <a:lumMod val="75000"/>
                  </a:schemeClr>
                </a:solidFill>
              </a:rPr>
            </a:br>
            <a:endParaRPr lang="en-US" sz="3600" b="1" dirty="0">
              <a:solidFill>
                <a:schemeClr val="accent2">
                  <a:lumMod val="75000"/>
                </a:schemeClr>
              </a:solidFill>
            </a:endParaRPr>
          </a:p>
        </p:txBody>
      </p:sp>
      <p:sp>
        <p:nvSpPr>
          <p:cNvPr id="4" name="Text Placeholder 3"/>
          <p:cNvSpPr>
            <a:spLocks noGrp="1"/>
          </p:cNvSpPr>
          <p:nvPr>
            <p:ph type="body" sz="half" idx="2"/>
          </p:nvPr>
        </p:nvSpPr>
        <p:spPr>
          <a:xfrm>
            <a:off x="0" y="2522483"/>
            <a:ext cx="4531862" cy="4335517"/>
          </a:xfrm>
        </p:spPr>
        <p:txBody>
          <a:bodyPr>
            <a:noAutofit/>
          </a:bodyPr>
          <a:lstStyle/>
          <a:p>
            <a:r>
              <a:rPr lang="en-US" sz="2800" dirty="0">
                <a:solidFill>
                  <a:schemeClr val="accent2">
                    <a:lumMod val="75000"/>
                  </a:schemeClr>
                </a:solidFill>
              </a:rPr>
              <a:t>Golf instruction by </a:t>
            </a:r>
            <a:r>
              <a:rPr lang="en-US" sz="2800" dirty="0">
                <a:solidFill>
                  <a:schemeClr val="accent2">
                    <a:lumMod val="75000"/>
                  </a:schemeClr>
                </a:solidFill>
                <a:hlinkClick r:id="rId3"/>
              </a:rPr>
              <a:t>Scott Marcum</a:t>
            </a:r>
            <a:r>
              <a:rPr lang="en-US" sz="2800" dirty="0">
                <a:solidFill>
                  <a:schemeClr val="accent2">
                    <a:lumMod val="75000"/>
                  </a:schemeClr>
                </a:solidFill>
              </a:rPr>
              <a:t>, PGA Head Professional</a:t>
            </a:r>
            <a:r>
              <a:rPr lang="en-US" sz="2800" dirty="0" smtClean="0">
                <a:solidFill>
                  <a:schemeClr val="accent2">
                    <a:lumMod val="75000"/>
                  </a:schemeClr>
                </a:solidFill>
              </a:rPr>
              <a:t>.</a:t>
            </a:r>
          </a:p>
          <a:p>
            <a:endParaRPr lang="en-US" sz="2800" dirty="0">
              <a:solidFill>
                <a:schemeClr val="accent2">
                  <a:lumMod val="75000"/>
                </a:schemeClr>
              </a:solidFill>
            </a:endParaRPr>
          </a:p>
          <a:p>
            <a:r>
              <a:rPr lang="en-US" sz="2800" dirty="0" smtClean="0">
                <a:solidFill>
                  <a:schemeClr val="accent2">
                    <a:lumMod val="75000"/>
                  </a:schemeClr>
                </a:solidFill>
              </a:rPr>
              <a:t>Contact </a:t>
            </a:r>
            <a:r>
              <a:rPr lang="en-US" sz="2800" dirty="0">
                <a:solidFill>
                  <a:schemeClr val="accent2">
                    <a:lumMod val="75000"/>
                  </a:schemeClr>
                </a:solidFill>
                <a:hlinkClick r:id="rId3"/>
              </a:rPr>
              <a:t>Scott</a:t>
            </a:r>
            <a:r>
              <a:rPr lang="en-US" sz="2800" dirty="0">
                <a:solidFill>
                  <a:schemeClr val="accent2">
                    <a:lumMod val="75000"/>
                  </a:schemeClr>
                </a:solidFill>
              </a:rPr>
              <a:t> today to schedule your lesson </a:t>
            </a:r>
            <a:r>
              <a:rPr lang="en-US" sz="2800" dirty="0" smtClean="0">
                <a:solidFill>
                  <a:schemeClr val="accent2">
                    <a:lumMod val="75000"/>
                  </a:schemeClr>
                </a:solidFill>
              </a:rPr>
              <a:t>541-562-5527.</a:t>
            </a:r>
            <a:endParaRPr lang="en-US" sz="2800" dirty="0">
              <a:solidFill>
                <a:schemeClr val="accent2">
                  <a:lumMod val="75000"/>
                </a:schemeClr>
              </a:solidFill>
            </a:endParaRPr>
          </a:p>
        </p:txBody>
      </p:sp>
      <p:pic>
        <p:nvPicPr>
          <p:cNvPr id="1026" name="Picture 2" descr="http://web.vail.net/news/wp-content/uploads/2013/05/Vail-Golf-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1796" y="316347"/>
            <a:ext cx="5810318" cy="53287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Date Placeholder 4"/>
          <p:cNvSpPr>
            <a:spLocks noGrp="1"/>
          </p:cNvSpPr>
          <p:nvPr>
            <p:ph type="dt" sz="half" idx="10"/>
          </p:nvPr>
        </p:nvSpPr>
        <p:spPr>
          <a:xfrm>
            <a:off x="9262047" y="6406486"/>
            <a:ext cx="911939" cy="365125"/>
          </a:xfrm>
        </p:spPr>
        <p:txBody>
          <a:bodyPr/>
          <a:lstStyle/>
          <a:p>
            <a:fld id="{809EAC86-04A3-472B-9635-D7FF27EB4407}" type="datetime1">
              <a:rPr lang="en-US" sz="1200" smtClean="0">
                <a:solidFill>
                  <a:schemeClr val="bg1"/>
                </a:solidFill>
              </a:rPr>
              <a:t>8/29/2016</a:t>
            </a:fld>
            <a:endParaRPr lang="en-US" sz="1200" dirty="0">
              <a:solidFill>
                <a:schemeClr val="bg1"/>
              </a:solidFill>
            </a:endParaRPr>
          </a:p>
        </p:txBody>
      </p:sp>
      <p:sp>
        <p:nvSpPr>
          <p:cNvPr id="6" name="Footer Placeholder 5"/>
          <p:cNvSpPr>
            <a:spLocks noGrp="1"/>
          </p:cNvSpPr>
          <p:nvPr>
            <p:ph type="ftr" sz="quarter" idx="11"/>
          </p:nvPr>
        </p:nvSpPr>
        <p:spPr>
          <a:xfrm>
            <a:off x="907521" y="6449134"/>
            <a:ext cx="6297612" cy="365125"/>
          </a:xfrm>
        </p:spPr>
        <p:txBody>
          <a:bodyPr/>
          <a:lstStyle/>
          <a:p>
            <a:r>
              <a:rPr lang="en-US" sz="1200" dirty="0" smtClean="0">
                <a:solidFill>
                  <a:schemeClr val="accent2">
                    <a:lumMod val="75000"/>
                  </a:schemeClr>
                </a:solidFill>
              </a:rPr>
              <a:t>buffalopeakgolf/lessons.com</a:t>
            </a:r>
            <a:endParaRPr lang="en-US" sz="1200" dirty="0">
              <a:solidFill>
                <a:schemeClr val="accent2">
                  <a:lumMod val="75000"/>
                </a:schemeClr>
              </a:solidFill>
            </a:endParaRPr>
          </a:p>
        </p:txBody>
      </p:sp>
      <p:sp>
        <p:nvSpPr>
          <p:cNvPr id="7" name="Slide Number Placeholder 6"/>
          <p:cNvSpPr>
            <a:spLocks noGrp="1"/>
          </p:cNvSpPr>
          <p:nvPr>
            <p:ph type="sldNum" sz="quarter" idx="12"/>
          </p:nvPr>
        </p:nvSpPr>
        <p:spPr>
          <a:xfrm>
            <a:off x="11259722" y="6406487"/>
            <a:ext cx="683339" cy="365125"/>
          </a:xfrm>
        </p:spPr>
        <p:txBody>
          <a:bodyPr/>
          <a:lstStyle/>
          <a:p>
            <a:fld id="{519954A3-9DFD-4C44-94BA-B95130A3BA1C}" type="slidenum">
              <a:rPr lang="en-US" sz="1200" smtClean="0">
                <a:solidFill>
                  <a:schemeClr val="bg1"/>
                </a:solidFill>
              </a:rPr>
              <a:t>9</a:t>
            </a:fld>
            <a:endParaRPr lang="en-US" sz="1200" dirty="0">
              <a:solidFill>
                <a:schemeClr val="bg1"/>
              </a:solidFill>
            </a:endParaRPr>
          </a:p>
        </p:txBody>
      </p:sp>
    </p:spTree>
    <p:extLst>
      <p:ext uri="{BB962C8B-B14F-4D97-AF65-F5344CB8AC3E}">
        <p14:creationId xmlns:p14="http://schemas.microsoft.com/office/powerpoint/2010/main" val="3733157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1860</TotalTime>
  <Words>2380</Words>
  <Application>Microsoft Office PowerPoint</Application>
  <PresentationFormat>Widescreen</PresentationFormat>
  <Paragraphs>502</Paragraphs>
  <Slides>44</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FZShuTi</vt:lpstr>
      <vt:lpstr>Georgia</vt:lpstr>
      <vt:lpstr>Times New Roman</vt:lpstr>
      <vt:lpstr>Trebuchet MS</vt:lpstr>
      <vt:lpstr>Wingdings 3</vt:lpstr>
      <vt:lpstr>Facet</vt:lpstr>
      <vt:lpstr> Union, Oregon: City of Victorian Heritage  </vt:lpstr>
      <vt:lpstr>The Buffalo Peak Golf Course</vt:lpstr>
      <vt:lpstr>The Buffalo Peak Golf Course owned and managed by Union  County is seeking to expand and renovate their golf course clubhouse. The land that they are currently occupying is located right at the edge of the city of Union, OR, 15 miles from La Grande. It is an  18-hole golf course for recreational-consumer activities, but was also originally constructed as an extension to the Union City water processing system. </vt:lpstr>
      <vt:lpstr>Mission: “Our goal is to provide an opportunity for all skill levels of golfers to play affordable golf on a quality golf course and create activities that will spur economic development for both Union County and the City of Union.   Program Description: To operate Buffalo Peak Golf course in a manner that will increase play to the extent that will generate the revenue necessary to pay the expenses in an effort to make the facility self-supporting.  Major Objectives for FY 2016-2017: The long term goal is to generate the revenue that matches or exceeds the expenses. Facilitate programs that promote new player development and work toward player retention with an emphasis on more dollars per player.</vt:lpstr>
      <vt:lpstr>Strengths: Location, Location, Location </vt:lpstr>
      <vt:lpstr>Strengths: Viable 18-Hole Golf Course</vt:lpstr>
      <vt:lpstr>Strengths: Buffalo Creek Golf Course is All Age Appropriate. </vt:lpstr>
      <vt:lpstr>Strengths: Online Website Media</vt:lpstr>
      <vt:lpstr>Strengths: Lessons </vt:lpstr>
      <vt:lpstr>PowerPoint Presentation</vt:lpstr>
      <vt:lpstr>Weaknesses: Online Presence</vt:lpstr>
      <vt:lpstr>Weaknesses: Online Presence</vt:lpstr>
      <vt:lpstr> Weaknesses: Monthly Event Planner  Having at least one event on a monthly basis. Keeping your customer’s engaged with more fun and interesting opportunities.  Ideas to Consider:  Kids events:   Get younger generations more involved in golfing  experience.  Fundraisers  Party Reservations  </vt:lpstr>
      <vt:lpstr>Weaknesses: Club Interior  Create menu design (Within the clubhouse interior as  well as the website).  Consider adding more seating within your clubhouse. This would allow more party reservation opportunities. Better and more improved dining experience.  To keep things low budget, you might want to consider more outdoor seating for larger event plans.   </vt:lpstr>
      <vt:lpstr>             Weaknesses: Menu Designs      </vt:lpstr>
      <vt:lpstr>Weaknesses: Buffalo Creek Financials: Expenditures/Revenue Allocation     Please See Attached Spreadsheet Financial Model     </vt:lpstr>
      <vt:lpstr> Opportunities--Market Buffalo Creek as Golf Travel Getaway:   Historic Union Hotel Opportunities--Market Union County As Travel Golf Destination Getaway:  La Grande Country Club and 9-Hole Course: LA Grande, Oregon--Population 13,085 Excursion Train in Elgin, Oregon—Population 1,700 Geiser Grand Hotel &amp; Quail Ridge Golf Course in Baker City, Oregon—population 9,828 Buffalo Creek Golf Course: Union, Oregon--Population 2,100 Alpine Meadows Golf Course: Baker City, Oregon--—Population 9,828 Joseph, Oregon—Population 1,081     White Water Rafting    Pan for Gold on the Oregon Trail    See the Paleontology Museum       </vt:lpstr>
      <vt:lpstr>PowerPoint Presentation</vt:lpstr>
      <vt:lpstr>PowerPoint Presentation</vt:lpstr>
      <vt:lpstr>PowerPoint Presentation</vt:lpstr>
      <vt:lpstr>          Union County has population of 25, 652; this is opportunity for new business and greater revenue streams:    Corporate Events   Weddings &amp; Receptions   Fundraisers Parties and Celebrations        </vt:lpstr>
      <vt:lpstr>We will examine three clubhouse scenarios: (1); (2); and, (3).  What it will cost:  Any where from: $86,000; $339,000; $500,000; to $1,700,000.   How we will fund it:   Capital Assistance Program (CAP)   Credit Enhancement Fund (CEF)   Credit Enhancement Fund (CEF) Application Form   Entrepreneurial Development Loan Fund (EDLF)   Oregon Business Development Fund (OBDF) S  SBA - Loans and Grants   Venture Capital   SBIC Program   SBA Lenders             </vt:lpstr>
      <vt:lpstr>What will be the impact on visitors and the local economy: </vt:lpstr>
      <vt:lpstr> </vt:lpstr>
      <vt:lpstr> </vt:lpstr>
      <vt:lpstr> </vt:lpstr>
      <vt:lpstr> </vt:lpstr>
      <vt:lpstr>   Pros:  The town can continue (and possibly expand) the functions by the Recreation Department and others.  Cons: Rehabilitation might take time putting the building out of service due to replacement.   All code upgrades including complete rewiring should be made to extend the life of the building.   Costs: $339,000; $500,000;$1,200,000. Life expectancy -/+ 35 years.  </vt:lpstr>
      <vt:lpstr>     </vt:lpstr>
      <vt:lpstr>     </vt:lpstr>
      <vt:lpstr>Proposal A</vt:lpstr>
      <vt:lpstr>Proposal B</vt:lpstr>
      <vt:lpstr>Proposal C</vt:lpstr>
      <vt:lpstr>Proposal D</vt:lpstr>
      <vt:lpstr>Proposal E</vt:lpstr>
      <vt:lpstr>Threats: Un-Sustainable Revenues      Expenditures Exceed Revenues—Please See Attached Spreadsheet Financial Model  </vt:lpstr>
      <vt:lpstr>   La Grande Golf Course: population 13,085.  “La Grande Country Club was established in 1924 and opened at its present location in 1928. For 80 years this highly regarded nine-hole layout has been a true test for the best of the best and enjoyable for the beginner. The tree lined fairways, elevated postage stamp greens, and a total yardage of 6500 yards provide a wonderful place for any caliber of player to pursue their passion. Nestled in the Grande Ronde valley of Northeast Oregon with views of the Blue and Eagle Cap mountains La Grande Country Club is truly a golfing value.”        </vt:lpstr>
      <vt:lpstr>    Quail Ridge Golf Course: population 9,828.  “Quail Ridge opened in 1999, and has matured nicely, offering some of the best playing conditions in Western Michigan. There is a nice flow to the layout, with the tougher handicapped holes interspersed amongst the more playable ones.”  – Two Guys Who Golf  “The course which is now known as the Quail Ridge Golf Course provides a relaxing, picturesque backdrop to enjoy while you play your round. The course is owned by the City and operated by a private contractor. The course provides a bar and grill, pro shop, cart rentals, and event facilities. The course is open every day between April and November. For tee times, please call 541-523-2358. The course is located at 2801 Indiana Avenue.”        </vt:lpstr>
      <vt:lpstr>    Enterprise  Alpine Golf Course:  “Alpine Meadows Golf Course, is owned by the City and operated by a private contractor. The course provides a bar and grill, pro shop, cart rentals, and event facilities.”   “Surrounded by wide-open prairies with mixed conifer forests to the north and the Eagle Cap Wilderness to the south Enterprise is nestled in the historic and scenic Wallowa Valley, ancient home of the Nez Perce.”      </vt:lpstr>
      <vt:lpst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c:creator>
  <cp:lastModifiedBy>Randi Sexton</cp:lastModifiedBy>
  <cp:revision>200</cp:revision>
  <dcterms:created xsi:type="dcterms:W3CDTF">2016-07-19T04:23:27Z</dcterms:created>
  <dcterms:modified xsi:type="dcterms:W3CDTF">2016-08-29T22:57:47Z</dcterms:modified>
</cp:coreProperties>
</file>