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41"/>
  </p:notesMasterIdLst>
  <p:sldIdLst>
    <p:sldId id="256" r:id="rId2"/>
    <p:sldId id="257" r:id="rId3"/>
    <p:sldId id="258" r:id="rId4"/>
    <p:sldId id="259" r:id="rId5"/>
    <p:sldId id="295" r:id="rId6"/>
    <p:sldId id="260" r:id="rId7"/>
    <p:sldId id="261" r:id="rId8"/>
    <p:sldId id="262" r:id="rId9"/>
    <p:sldId id="263" r:id="rId10"/>
    <p:sldId id="264" r:id="rId11"/>
    <p:sldId id="265" r:id="rId12"/>
    <p:sldId id="266" r:id="rId13"/>
    <p:sldId id="294" r:id="rId14"/>
    <p:sldId id="293" r:id="rId15"/>
    <p:sldId id="267" r:id="rId16"/>
    <p:sldId id="273" r:id="rId17"/>
    <p:sldId id="268" r:id="rId18"/>
    <p:sldId id="272" r:id="rId19"/>
    <p:sldId id="292" r:id="rId20"/>
    <p:sldId id="275" r:id="rId21"/>
    <p:sldId id="274" r:id="rId22"/>
    <p:sldId id="269" r:id="rId23"/>
    <p:sldId id="276" r:id="rId24"/>
    <p:sldId id="297" r:id="rId25"/>
    <p:sldId id="284" r:id="rId26"/>
    <p:sldId id="286" r:id="rId27"/>
    <p:sldId id="304" r:id="rId28"/>
    <p:sldId id="288" r:id="rId29"/>
    <p:sldId id="277" r:id="rId30"/>
    <p:sldId id="282" r:id="rId31"/>
    <p:sldId id="278" r:id="rId32"/>
    <p:sldId id="279" r:id="rId33"/>
    <p:sldId id="280" r:id="rId34"/>
    <p:sldId id="281" r:id="rId35"/>
    <p:sldId id="298" r:id="rId36"/>
    <p:sldId id="305" r:id="rId37"/>
    <p:sldId id="301" r:id="rId38"/>
    <p:sldId id="290" r:id="rId39"/>
    <p:sldId id="30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63555" autoAdjust="0"/>
  </p:normalViewPr>
  <p:slideViewPr>
    <p:cSldViewPr snapToGrid="0">
      <p:cViewPr varScale="1">
        <p:scale>
          <a:sx n="80" d="100"/>
          <a:sy n="80" d="100"/>
        </p:scale>
        <p:origin x="30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numCol="1"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numCol="1" rtlCol="0"/>
          <a:lstStyle>
            <a:lvl1pPr algn="r">
              <a:defRPr sz="1200"/>
            </a:lvl1pPr>
          </a:lstStyle>
          <a:p>
            <a:fld id="{66FD5AF9-4D79-4EDA-854A-9B3A1621668A}" type="datetimeFigureOut">
              <a:rPr lang="en-US" smtClean="0"/>
              <a:t>3/20/2017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numCol="1"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numCol="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numCol="1"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numCol="1" rtlCol="0" anchor="b"/>
          <a:lstStyle>
            <a:lvl1pPr algn="r">
              <a:defRPr sz="1200"/>
            </a:lvl1pPr>
          </a:lstStyle>
          <a:p>
            <a:fld id="{7B4EBD0D-E248-4154-B90F-E06AD3518309}" type="slidenum">
              <a:rPr lang="en-US" smtClean="0"/>
              <a:t>‹#›</a:t>
            </a:fld>
            <a:endParaRPr lang="en-US"/>
          </a:p>
        </p:txBody>
      </p:sp>
    </p:spTree>
    <p:extLst>
      <p:ext uri="{BB962C8B-B14F-4D97-AF65-F5344CB8AC3E}">
        <p14:creationId xmlns:p14="http://schemas.microsoft.com/office/powerpoint/2010/main" val="3218366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10"/>
          </p:nvPr>
        </p:nvSpPr>
        <p:spPr/>
        <p:txBody>
          <a:bodyPr numCol="1"/>
          <a:lstStyle/>
          <a:p>
            <a:fld id="{7B4EBD0D-E248-4154-B90F-E06AD3518309}" type="slidenum">
              <a:rPr lang="en-US" smtClean="0"/>
              <a:t>2</a:t>
            </a:fld>
            <a:endParaRPr lang="en-US"/>
          </a:p>
        </p:txBody>
      </p:sp>
    </p:spTree>
    <p:extLst>
      <p:ext uri="{BB962C8B-B14F-4D97-AF65-F5344CB8AC3E}">
        <p14:creationId xmlns:p14="http://schemas.microsoft.com/office/powerpoint/2010/main" val="3803609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err="1"/>
              <a:t>Torrefied</a:t>
            </a:r>
            <a:r>
              <a:rPr lang="en-US" dirty="0"/>
              <a:t> Biomass: 10,000- 11,200 BTU/ Ton</a:t>
            </a:r>
          </a:p>
          <a:p>
            <a:r>
              <a:rPr lang="en-US" dirty="0"/>
              <a:t>Fossil Coal: 6,400- 12,500 BTU/ Ton</a:t>
            </a:r>
          </a:p>
          <a:p>
            <a:r>
              <a:rPr lang="en-US" sz="1050" dirty="0"/>
              <a:t>(</a:t>
            </a:r>
            <a:r>
              <a:rPr lang="en-US" sz="1050" dirty="0" err="1"/>
              <a:t>Torrefication</a:t>
            </a:r>
            <a:r>
              <a:rPr lang="en-US" sz="1050" dirty="0"/>
              <a:t> 2017) </a:t>
            </a:r>
          </a:p>
          <a:p>
            <a:endParaRPr lang="en-US" dirty="0"/>
          </a:p>
        </p:txBody>
      </p:sp>
      <p:sp>
        <p:nvSpPr>
          <p:cNvPr id="4" name="Slide Number Placeholder 3"/>
          <p:cNvSpPr>
            <a:spLocks noGrp="1"/>
          </p:cNvSpPr>
          <p:nvPr>
            <p:ph type="sldNum" sz="quarter" idx="10"/>
          </p:nvPr>
        </p:nvSpPr>
        <p:spPr/>
        <p:txBody>
          <a:bodyPr numCol="1"/>
          <a:lstStyle/>
          <a:p>
            <a:fld id="{7B4EBD0D-E248-4154-B90F-E06AD3518309}" type="slidenum">
              <a:rPr lang="en-US" smtClean="0"/>
              <a:t>17</a:t>
            </a:fld>
            <a:endParaRPr lang="en-US"/>
          </a:p>
        </p:txBody>
      </p:sp>
    </p:spTree>
    <p:extLst>
      <p:ext uri="{BB962C8B-B14F-4D97-AF65-F5344CB8AC3E}">
        <p14:creationId xmlns:p14="http://schemas.microsoft.com/office/powerpoint/2010/main" val="316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This slide shows the</a:t>
            </a:r>
            <a:r>
              <a:rPr lang="en-US" baseline="0" dirty="0"/>
              <a:t> raw wood to terrified biomass ratio, which is important because it helps us furcate the amount of raw materials we’d need to supply and power the plant.  This was important because we found that there's a 3:1 ratio from raw wood to terrified biomass which just further goes with our findings that we need a really large amount of raw materials to make our project viable. </a:t>
            </a:r>
          </a:p>
          <a:p>
            <a:r>
              <a:rPr lang="en-US" baseline="0" dirty="0"/>
              <a:t>Green wood 45-50% of water</a:t>
            </a:r>
          </a:p>
          <a:p>
            <a:endParaRPr lang="en-US" dirty="0"/>
          </a:p>
        </p:txBody>
      </p:sp>
      <p:sp>
        <p:nvSpPr>
          <p:cNvPr id="4" name="Slide Number Placeholder 3"/>
          <p:cNvSpPr>
            <a:spLocks noGrp="1"/>
          </p:cNvSpPr>
          <p:nvPr>
            <p:ph type="sldNum" sz="quarter" idx="10"/>
          </p:nvPr>
        </p:nvSpPr>
        <p:spPr/>
        <p:txBody>
          <a:bodyPr numCol="1"/>
          <a:lstStyle/>
          <a:p>
            <a:fld id="{7B4EBD0D-E248-4154-B90F-E06AD3518309}" type="slidenum">
              <a:rPr lang="en-US" smtClean="0"/>
              <a:t>18</a:t>
            </a:fld>
            <a:endParaRPr lang="en-US"/>
          </a:p>
        </p:txBody>
      </p:sp>
    </p:spTree>
    <p:extLst>
      <p:ext uri="{BB962C8B-B14F-4D97-AF65-F5344CB8AC3E}">
        <p14:creationId xmlns:p14="http://schemas.microsoft.com/office/powerpoint/2010/main" val="2645496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EBD0D-E248-4154-B90F-E06AD3518309}" type="slidenum">
              <a:rPr lang="en-US" smtClean="0"/>
              <a:t>21</a:t>
            </a:fld>
            <a:endParaRPr lang="en-US"/>
          </a:p>
        </p:txBody>
      </p:sp>
    </p:spTree>
    <p:extLst>
      <p:ext uri="{BB962C8B-B14F-4D97-AF65-F5344CB8AC3E}">
        <p14:creationId xmlns:p14="http://schemas.microsoft.com/office/powerpoint/2010/main" val="2186337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This slide</a:t>
            </a:r>
            <a:r>
              <a:rPr lang="en-US" baseline="0" dirty="0"/>
              <a:t> shows our calculations for how many clear cut acers we would need to fire the plant </a:t>
            </a:r>
            <a:endParaRPr lang="en-US" dirty="0"/>
          </a:p>
        </p:txBody>
      </p:sp>
      <p:sp>
        <p:nvSpPr>
          <p:cNvPr id="4" name="Slide Number Placeholder 3"/>
          <p:cNvSpPr>
            <a:spLocks noGrp="1"/>
          </p:cNvSpPr>
          <p:nvPr>
            <p:ph type="sldNum" sz="quarter" idx="10"/>
          </p:nvPr>
        </p:nvSpPr>
        <p:spPr/>
        <p:txBody>
          <a:bodyPr numCol="1"/>
          <a:lstStyle/>
          <a:p>
            <a:fld id="{7B4EBD0D-E248-4154-B90F-E06AD3518309}" type="slidenum">
              <a:rPr lang="en-US" smtClean="0"/>
              <a:t>22</a:t>
            </a:fld>
            <a:endParaRPr lang="en-US"/>
          </a:p>
        </p:txBody>
      </p:sp>
    </p:spTree>
    <p:extLst>
      <p:ext uri="{BB962C8B-B14F-4D97-AF65-F5344CB8AC3E}">
        <p14:creationId xmlns:p14="http://schemas.microsoft.com/office/powerpoint/2010/main" val="3183457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This slide talks shows</a:t>
            </a:r>
            <a:r>
              <a:rPr lang="en-US" baseline="0" dirty="0"/>
              <a:t> the amount of terrified pellets needed to run the plant at various levels of energy.</a:t>
            </a:r>
          </a:p>
          <a:p>
            <a:r>
              <a:rPr lang="en-US" baseline="0" dirty="0"/>
              <a:t>If PGE was to follow its original plan of switching to a renewable source and burn less coal its going to need a significantly large amount of pellets to be efficient.</a:t>
            </a:r>
          </a:p>
          <a:p>
            <a:endParaRPr lang="en-US" dirty="0"/>
          </a:p>
          <a:p>
            <a:r>
              <a:rPr lang="en-US" dirty="0"/>
              <a:t>This slid is very important because it helps provide</a:t>
            </a:r>
            <a:r>
              <a:rPr lang="en-US" baseline="0" dirty="0"/>
              <a:t> PGE with a solid graphic that shows them their energy output burning </a:t>
            </a:r>
            <a:r>
              <a:rPr lang="en-US" baseline="0" dirty="0" err="1"/>
              <a:t>torriefied</a:t>
            </a:r>
            <a:r>
              <a:rPr lang="en-US" baseline="0" dirty="0"/>
              <a:t> pellets at various levels.</a:t>
            </a:r>
            <a:endParaRPr lang="en-US" dirty="0"/>
          </a:p>
        </p:txBody>
      </p:sp>
      <p:sp>
        <p:nvSpPr>
          <p:cNvPr id="4" name="Slide Number Placeholder 3"/>
          <p:cNvSpPr>
            <a:spLocks noGrp="1"/>
          </p:cNvSpPr>
          <p:nvPr>
            <p:ph type="sldNum" sz="quarter" idx="10"/>
          </p:nvPr>
        </p:nvSpPr>
        <p:spPr/>
        <p:txBody>
          <a:bodyPr numCol="1"/>
          <a:lstStyle/>
          <a:p>
            <a:fld id="{7B4EBD0D-E248-4154-B90F-E06AD3518309}" type="slidenum">
              <a:rPr lang="en-US" smtClean="0"/>
              <a:t>23</a:t>
            </a:fld>
            <a:endParaRPr lang="en-US"/>
          </a:p>
        </p:txBody>
      </p:sp>
    </p:spTree>
    <p:extLst>
      <p:ext uri="{BB962C8B-B14F-4D97-AF65-F5344CB8AC3E}">
        <p14:creationId xmlns:p14="http://schemas.microsoft.com/office/powerpoint/2010/main" val="1379399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EBD0D-E248-4154-B90F-E06AD3518309}" type="slidenum">
              <a:rPr lang="en-US" smtClean="0"/>
              <a:t>33</a:t>
            </a:fld>
            <a:endParaRPr lang="en-US"/>
          </a:p>
        </p:txBody>
      </p:sp>
    </p:spTree>
    <p:extLst>
      <p:ext uri="{BB962C8B-B14F-4D97-AF65-F5344CB8AC3E}">
        <p14:creationId xmlns:p14="http://schemas.microsoft.com/office/powerpoint/2010/main" val="1578493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EBD0D-E248-4154-B90F-E06AD3518309}" type="slidenum">
              <a:rPr lang="en-US" smtClean="0"/>
              <a:t>3</a:t>
            </a:fld>
            <a:endParaRPr lang="en-US"/>
          </a:p>
        </p:txBody>
      </p:sp>
    </p:spTree>
    <p:extLst>
      <p:ext uri="{BB962C8B-B14F-4D97-AF65-F5344CB8AC3E}">
        <p14:creationId xmlns:p14="http://schemas.microsoft.com/office/powerpoint/2010/main" val="2673075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1. Densified Biomass: Raw biomass materials are usually irregular in shape, contain low energy density, are greatly affected by temperature/ moisture, and can be problematic to transport. As a result to classify and treat biomass as a common fuel it needs to have the characteristics of a common fuel, which can be achieved through the densification process. Densification creates a regular and usable shape, as well as increasing its energy density, reduces the effects of temperature and moisture, and making it easier to transport.  </a:t>
            </a:r>
          </a:p>
          <a:p>
            <a:r>
              <a:rPr lang="en-US" dirty="0"/>
              <a:t>Densification increases the amount of energy stored per unit volume (typically defined as BTU/</a:t>
            </a:r>
            <a:r>
              <a:rPr lang="en-US" dirty="0" err="1"/>
              <a:t>lb</a:t>
            </a:r>
            <a:r>
              <a:rPr lang="en-US" dirty="0"/>
              <a:t>). Wood in its raw form has an energy density of about 7,600-9,600 BTU/</a:t>
            </a:r>
            <a:r>
              <a:rPr lang="en-US" dirty="0" err="1"/>
              <a:t>lb</a:t>
            </a:r>
            <a:r>
              <a:rPr lang="en-US" dirty="0"/>
              <a:t>, wood pellets are about 8,200 BTU/lb. </a:t>
            </a:r>
            <a:r>
              <a:rPr lang="en-US" dirty="0" err="1"/>
              <a:t>Torrefied</a:t>
            </a:r>
            <a:r>
              <a:rPr lang="en-US" dirty="0"/>
              <a:t> pellets have an energy density range of 9,000 -10,800 BTU/lb. </a:t>
            </a:r>
          </a:p>
          <a:p>
            <a:r>
              <a:rPr lang="en-US" dirty="0"/>
              <a:t>3. Biomass Feedstock:</a:t>
            </a:r>
          </a:p>
          <a:p>
            <a:r>
              <a:rPr lang="en-US" dirty="0"/>
              <a:t>Biomass fuel pellets can be manufactured from various types of biomass </a:t>
            </a:r>
            <a:r>
              <a:rPr lang="en-US" dirty="0" err="1"/>
              <a:t>feedstocks</a:t>
            </a:r>
            <a:r>
              <a:rPr lang="en-US" dirty="0"/>
              <a:t>. These inputs range from corn </a:t>
            </a:r>
            <a:r>
              <a:rPr lang="en-US" dirty="0" err="1"/>
              <a:t>stover</a:t>
            </a:r>
            <a:r>
              <a:rPr lang="en-US" dirty="0"/>
              <a:t> and straw like hays to hardwoods and plant materials. Usually inputs used to make wood pellets are derived from an established and well planned biomass waste stream such as sawdust from a mill, trees killed by pine beetles, clean waste wood from construction or furniture making, or etc. In Oregon, joint agency projects such as the Blue Mountains Forest Resiliency Project, and logging and mill residues will help to generate the required </a:t>
            </a:r>
            <a:r>
              <a:rPr lang="en-US" dirty="0" err="1"/>
              <a:t>feedstocks</a:t>
            </a:r>
            <a:r>
              <a:rPr lang="en-US" dirty="0"/>
              <a:t> as well as establish a solid and well planned biomass waste stream. Since the type of raw material determines the amount of grinding and drying needed before the conditioning process. Wood feedstock not in a raw state would require minimal grinding and drying. </a:t>
            </a:r>
          </a:p>
          <a:p>
            <a:endParaRPr lang="en-US" dirty="0"/>
          </a:p>
          <a:p>
            <a:r>
              <a:rPr lang="en-US" dirty="0"/>
              <a:t>Torrefication 1. Process is a closely related to that of charcoal production, but the </a:t>
            </a:r>
            <a:r>
              <a:rPr lang="en-US" dirty="0" err="1"/>
              <a:t>torrefaction</a:t>
            </a:r>
            <a:r>
              <a:rPr lang="en-US" dirty="0"/>
              <a:t> process is handled in a much more controlled environment  </a:t>
            </a:r>
          </a:p>
          <a:p>
            <a:r>
              <a:rPr lang="en-US" dirty="0"/>
              <a:t>2. </a:t>
            </a:r>
            <a:r>
              <a:rPr lang="en-US" dirty="0" err="1"/>
              <a:t>Torrefied</a:t>
            </a:r>
            <a:r>
              <a:rPr lang="en-US" dirty="0"/>
              <a:t> biomass has favorable combustion properties which in most cases include better mechanical properties and higher energy density.</a:t>
            </a:r>
          </a:p>
          <a:p>
            <a:r>
              <a:rPr lang="en-US" dirty="0"/>
              <a:t>BTU: The British thermal unit is a traditional unit of heat; it is defined as the amount of heat required to raise the temperature of one pound of water by one degree Fahrenheit. ... Heat is now known to be equivalent to energy, for which the metric unit is the joule; one BTU is about 1055 joules.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numCol="1"/>
          <a:lstStyle/>
          <a:p>
            <a:fld id="{7B4EBD0D-E248-4154-B90F-E06AD3518309}" type="slidenum">
              <a:rPr lang="en-US" smtClean="0"/>
              <a:t>6</a:t>
            </a:fld>
            <a:endParaRPr lang="en-US"/>
          </a:p>
        </p:txBody>
      </p:sp>
    </p:spTree>
    <p:extLst>
      <p:ext uri="{BB962C8B-B14F-4D97-AF65-F5344CB8AC3E}">
        <p14:creationId xmlns:p14="http://schemas.microsoft.com/office/powerpoint/2010/main" val="294394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Raw biomass is densified to increase the energy content of the per unit weight so it can be comparable to oil, propane, and other fuels. </a:t>
            </a:r>
          </a:p>
          <a:p>
            <a:r>
              <a:rPr lang="en-US" dirty="0"/>
              <a:t>Biomass Densification Includes:</a:t>
            </a:r>
          </a:p>
          <a:p>
            <a:r>
              <a:rPr lang="en-US" dirty="0"/>
              <a:t>Feeding the feedstock into a dryer.</a:t>
            </a:r>
          </a:p>
          <a:p>
            <a:r>
              <a:rPr lang="en-US" dirty="0"/>
              <a:t>Grinding it to the required size.</a:t>
            </a:r>
          </a:p>
          <a:p>
            <a:r>
              <a:rPr lang="en-US" dirty="0"/>
              <a:t>Conditioning the mixture, which involves reducing moisture of the feedstock for efficient use with pellet equipment.</a:t>
            </a:r>
          </a:p>
          <a:p>
            <a:r>
              <a:rPr lang="en-US" dirty="0"/>
              <a:t>Pelletizing, cooling and screening the pellets.</a:t>
            </a:r>
          </a:p>
          <a:p>
            <a:r>
              <a:rPr lang="en-US" dirty="0"/>
              <a:t>Packaging the product for storage, shipping and sales. </a:t>
            </a:r>
          </a:p>
          <a:p>
            <a:endParaRPr lang="en-US" dirty="0"/>
          </a:p>
        </p:txBody>
      </p:sp>
      <p:sp>
        <p:nvSpPr>
          <p:cNvPr id="4" name="Slide Number Placeholder 3"/>
          <p:cNvSpPr>
            <a:spLocks noGrp="1"/>
          </p:cNvSpPr>
          <p:nvPr>
            <p:ph type="sldNum" sz="quarter" idx="10"/>
          </p:nvPr>
        </p:nvSpPr>
        <p:spPr/>
        <p:txBody>
          <a:bodyPr numCol="1"/>
          <a:lstStyle/>
          <a:p>
            <a:fld id="{7B4EBD0D-E248-4154-B90F-E06AD3518309}" type="slidenum">
              <a:rPr lang="en-US" smtClean="0"/>
              <a:t>7</a:t>
            </a:fld>
            <a:endParaRPr lang="en-US"/>
          </a:p>
        </p:txBody>
      </p:sp>
    </p:spTree>
    <p:extLst>
      <p:ext uri="{BB962C8B-B14F-4D97-AF65-F5344CB8AC3E}">
        <p14:creationId xmlns:p14="http://schemas.microsoft.com/office/powerpoint/2010/main" val="1296679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No Harmful Emissions:  Biomass energy, for the most part, creates no harmful carbon dioxide emissions. Many energy sources used today struggle to control their carbon dioxide emissions, as these can cause harm to the ozone layer and increase the effects of greenhouse gases, potentially warming the planet. It is completely natural, has no such carbon dioxide side effects in its use.</a:t>
            </a:r>
          </a:p>
          <a:p>
            <a:endParaRPr lang="en-US" dirty="0"/>
          </a:p>
          <a:p>
            <a:r>
              <a:rPr lang="en-US" dirty="0"/>
              <a:t>Abundant and Renewable: Biomass products are abundant and renewable, since they come from living sources. These products potentially never run out. In the United States and Russia, there are plentiful forests for lumber to be used in the production of biomass energy.</a:t>
            </a:r>
          </a:p>
          <a:p>
            <a:endParaRPr lang="en-US" dirty="0"/>
          </a:p>
          <a:p>
            <a:endParaRPr lang="en-US" dirty="0"/>
          </a:p>
        </p:txBody>
      </p:sp>
      <p:sp>
        <p:nvSpPr>
          <p:cNvPr id="4" name="Slide Number Placeholder 3"/>
          <p:cNvSpPr>
            <a:spLocks noGrp="1"/>
          </p:cNvSpPr>
          <p:nvPr>
            <p:ph type="sldNum" sz="quarter" idx="10"/>
          </p:nvPr>
        </p:nvSpPr>
        <p:spPr/>
        <p:txBody>
          <a:bodyPr numCol="1"/>
          <a:lstStyle/>
          <a:p>
            <a:fld id="{7B4EBD0D-E248-4154-B90F-E06AD3518309}" type="slidenum">
              <a:rPr lang="en-US" smtClean="0"/>
              <a:t>8</a:t>
            </a:fld>
            <a:endParaRPr lang="en-US"/>
          </a:p>
        </p:txBody>
      </p:sp>
    </p:spTree>
    <p:extLst>
      <p:ext uri="{BB962C8B-B14F-4D97-AF65-F5344CB8AC3E}">
        <p14:creationId xmlns:p14="http://schemas.microsoft.com/office/powerpoint/2010/main" val="503914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1. To amass enough lumber to power a power plant, companies would have to clear considerable forest area. This results in major topological changes and could possibly destroys the ecosystems.</a:t>
            </a:r>
          </a:p>
        </p:txBody>
      </p:sp>
      <p:sp>
        <p:nvSpPr>
          <p:cNvPr id="4" name="Slide Number Placeholder 3"/>
          <p:cNvSpPr>
            <a:spLocks noGrp="1"/>
          </p:cNvSpPr>
          <p:nvPr>
            <p:ph type="sldNum" sz="quarter" idx="10"/>
          </p:nvPr>
        </p:nvSpPr>
        <p:spPr/>
        <p:txBody>
          <a:bodyPr numCol="1"/>
          <a:lstStyle/>
          <a:p>
            <a:fld id="{7B4EBD0D-E248-4154-B90F-E06AD3518309}" type="slidenum">
              <a:rPr lang="en-US" smtClean="0"/>
              <a:t>9</a:t>
            </a:fld>
            <a:endParaRPr lang="en-US"/>
          </a:p>
        </p:txBody>
      </p:sp>
    </p:spTree>
    <p:extLst>
      <p:ext uri="{BB962C8B-B14F-4D97-AF65-F5344CB8AC3E}">
        <p14:creationId xmlns:p14="http://schemas.microsoft.com/office/powerpoint/2010/main" val="1728953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10"/>
          </p:nvPr>
        </p:nvSpPr>
        <p:spPr/>
        <p:txBody>
          <a:bodyPr numCol="1"/>
          <a:lstStyle/>
          <a:p>
            <a:fld id="{7B4EBD0D-E248-4154-B90F-E06AD3518309}" type="slidenum">
              <a:rPr lang="en-US" smtClean="0"/>
              <a:t>10</a:t>
            </a:fld>
            <a:endParaRPr lang="en-US"/>
          </a:p>
        </p:txBody>
      </p:sp>
    </p:spTree>
    <p:extLst>
      <p:ext uri="{BB962C8B-B14F-4D97-AF65-F5344CB8AC3E}">
        <p14:creationId xmlns:p14="http://schemas.microsoft.com/office/powerpoint/2010/main" val="3171699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image</a:t>
            </a:r>
            <a:r>
              <a:rPr lang="en-US" baseline="0" dirty="0"/>
              <a:t> is very helpful because not only does it show </a:t>
            </a:r>
            <a:r>
              <a:rPr lang="en-US" dirty="0"/>
              <a:t>The location of the Boardman PGE plant,</a:t>
            </a:r>
            <a:r>
              <a:rPr lang="en-US" baseline="0" dirty="0"/>
              <a:t> but it also </a:t>
            </a:r>
            <a:r>
              <a:rPr lang="en-US" dirty="0"/>
              <a:t>shows the major highways (red line) that go through out the entire state of Oregon,</a:t>
            </a:r>
            <a:r>
              <a:rPr lang="en-US" baseline="0" dirty="0"/>
              <a:t> as well as </a:t>
            </a:r>
            <a:r>
              <a:rPr lang="en-US" dirty="0"/>
              <a:t>Eastern Oregon's Rail ways (Dotted line) and The 3 national forest we intended to pull from (green areas/ circled)</a:t>
            </a:r>
          </a:p>
          <a:p>
            <a:endParaRPr lang="en-US" dirty="0"/>
          </a:p>
        </p:txBody>
      </p:sp>
      <p:sp>
        <p:nvSpPr>
          <p:cNvPr id="4" name="Slide Number Placeholder 3"/>
          <p:cNvSpPr>
            <a:spLocks noGrp="1"/>
          </p:cNvSpPr>
          <p:nvPr>
            <p:ph type="sldNum" sz="quarter" idx="10"/>
          </p:nvPr>
        </p:nvSpPr>
        <p:spPr/>
        <p:txBody>
          <a:bodyPr/>
          <a:lstStyle/>
          <a:p>
            <a:fld id="{7B4EBD0D-E248-4154-B90F-E06AD3518309}" type="slidenum">
              <a:rPr lang="en-US" smtClean="0"/>
              <a:t>12</a:t>
            </a:fld>
            <a:endParaRPr lang="en-US"/>
          </a:p>
        </p:txBody>
      </p:sp>
    </p:spTree>
    <p:extLst>
      <p:ext uri="{BB962C8B-B14F-4D97-AF65-F5344CB8AC3E}">
        <p14:creationId xmlns:p14="http://schemas.microsoft.com/office/powerpoint/2010/main" val="4078943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Mountain Forest Resiliency Project is an effort that the EPA and other agencies have developed in order to protect our national forests from dry, overcrowded and vulnerable to unusual outbreaks of insects, diseases, and wildfires.</a:t>
            </a:r>
          </a:p>
          <a:p>
            <a:endParaRPr lang="en-US" dirty="0"/>
          </a:p>
        </p:txBody>
      </p:sp>
      <p:sp>
        <p:nvSpPr>
          <p:cNvPr id="4" name="Slide Number Placeholder 3"/>
          <p:cNvSpPr>
            <a:spLocks noGrp="1"/>
          </p:cNvSpPr>
          <p:nvPr>
            <p:ph type="sldNum" sz="quarter" idx="10"/>
          </p:nvPr>
        </p:nvSpPr>
        <p:spPr/>
        <p:txBody>
          <a:bodyPr/>
          <a:lstStyle/>
          <a:p>
            <a:fld id="{7B4EBD0D-E248-4154-B90F-E06AD3518309}" type="slidenum">
              <a:rPr lang="en-US" smtClean="0"/>
              <a:t>16</a:t>
            </a:fld>
            <a:endParaRPr lang="en-US"/>
          </a:p>
        </p:txBody>
      </p:sp>
    </p:spTree>
    <p:extLst>
      <p:ext uri="{BB962C8B-B14F-4D97-AF65-F5344CB8AC3E}">
        <p14:creationId xmlns:p14="http://schemas.microsoft.com/office/powerpoint/2010/main" val="2350544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numCol="1"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numCol="1"/>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numCol="1"/>
          <a:lstStyle/>
          <a:p>
            <a:fld id="{EEED5708-2C03-4267-A2F9-4B5A8645F4E3}" type="datetimeFigureOut">
              <a:rPr lang="en-US" smtClean="0"/>
              <a:t>3/20/2017</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B5F220EE-A70E-4861-B849-520B5893443B}" type="slidenum">
              <a:rPr lang="en-US" smtClean="0"/>
              <a:t>‹#›</a:t>
            </a:fld>
            <a:endParaRPr lang="en-US"/>
          </a:p>
        </p:txBody>
      </p:sp>
    </p:spTree>
    <p:extLst>
      <p:ext uri="{BB962C8B-B14F-4D97-AF65-F5344CB8AC3E}">
        <p14:creationId xmlns:p14="http://schemas.microsoft.com/office/powerpoint/2010/main" val="1385920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Vertical Text Placeholder 2"/>
          <p:cNvSpPr>
            <a:spLocks noGrp="1"/>
          </p:cNvSpPr>
          <p:nvPr>
            <p:ph type="body" orient="vert" idx="1"/>
          </p:nvPr>
        </p:nvSpPr>
        <p:spPr/>
        <p:txBody>
          <a:bodyPr vert="eaVert"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EEED5708-2C03-4267-A2F9-4B5A8645F4E3}" type="datetimeFigureOut">
              <a:rPr lang="en-US" smtClean="0"/>
              <a:t>3/20/2017</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B5F220EE-A70E-4861-B849-520B5893443B}" type="slidenum">
              <a:rPr lang="en-US" smtClean="0"/>
              <a:t>‹#›</a:t>
            </a:fld>
            <a:endParaRPr lang="en-US"/>
          </a:p>
        </p:txBody>
      </p:sp>
    </p:spTree>
    <p:extLst>
      <p:ext uri="{BB962C8B-B14F-4D97-AF65-F5344CB8AC3E}">
        <p14:creationId xmlns:p14="http://schemas.microsoft.com/office/powerpoint/2010/main" val="3947689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numCol="1"/>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EEED5708-2C03-4267-A2F9-4B5A8645F4E3}" type="datetimeFigureOut">
              <a:rPr lang="en-US" smtClean="0"/>
              <a:t>3/20/2017</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B5F220EE-A70E-4861-B849-520B5893443B}" type="slidenum">
              <a:rPr lang="en-US" smtClean="0"/>
              <a:t>‹#›</a:t>
            </a:fld>
            <a:endParaRPr lang="en-US"/>
          </a:p>
        </p:txBody>
      </p:sp>
    </p:spTree>
    <p:extLst>
      <p:ext uri="{BB962C8B-B14F-4D97-AF65-F5344CB8AC3E}">
        <p14:creationId xmlns:p14="http://schemas.microsoft.com/office/powerpoint/2010/main" val="3191031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idx="1"/>
          </p:nvPr>
        </p:nvSpPr>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EEED5708-2C03-4267-A2F9-4B5A8645F4E3}" type="datetimeFigureOut">
              <a:rPr lang="en-US" smtClean="0"/>
              <a:t>3/20/2017</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B5F220EE-A70E-4861-B849-520B5893443B}" type="slidenum">
              <a:rPr lang="en-US" smtClean="0"/>
              <a:t>‹#›</a:t>
            </a:fld>
            <a:endParaRPr lang="en-US"/>
          </a:p>
        </p:txBody>
      </p:sp>
    </p:spTree>
    <p:extLst>
      <p:ext uri="{BB962C8B-B14F-4D97-AF65-F5344CB8AC3E}">
        <p14:creationId xmlns:p14="http://schemas.microsoft.com/office/powerpoint/2010/main" val="1665243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numCol="1"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numCol="1"/>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numCol="1"/>
          <a:lstStyle/>
          <a:p>
            <a:fld id="{EEED5708-2C03-4267-A2F9-4B5A8645F4E3}" type="datetimeFigureOut">
              <a:rPr lang="en-US" smtClean="0"/>
              <a:t>3/20/2017</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B5F220EE-A70E-4861-B849-520B5893443B}" type="slidenum">
              <a:rPr lang="en-US" smtClean="0"/>
              <a:t>‹#›</a:t>
            </a:fld>
            <a:endParaRPr lang="en-US"/>
          </a:p>
        </p:txBody>
      </p:sp>
    </p:spTree>
    <p:extLst>
      <p:ext uri="{BB962C8B-B14F-4D97-AF65-F5344CB8AC3E}">
        <p14:creationId xmlns:p14="http://schemas.microsoft.com/office/powerpoint/2010/main" val="3586714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numCol="1"/>
          <a:lstStyle/>
          <a:p>
            <a:fld id="{EEED5708-2C03-4267-A2F9-4B5A8645F4E3}" type="datetimeFigureOut">
              <a:rPr lang="en-US" smtClean="0"/>
              <a:t>3/20/2017</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B5F220EE-A70E-4861-B849-520B5893443B}" type="slidenum">
              <a:rPr lang="en-US" smtClean="0"/>
              <a:t>‹#›</a:t>
            </a:fld>
            <a:endParaRPr lang="en-US"/>
          </a:p>
        </p:txBody>
      </p:sp>
    </p:spTree>
    <p:extLst>
      <p:ext uri="{BB962C8B-B14F-4D97-AF65-F5344CB8AC3E}">
        <p14:creationId xmlns:p14="http://schemas.microsoft.com/office/powerpoint/2010/main" val="1412466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numCol="1"/>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numCol="1"/>
          <a:lstStyle/>
          <a:p>
            <a:fld id="{EEED5708-2C03-4267-A2F9-4B5A8645F4E3}" type="datetimeFigureOut">
              <a:rPr lang="en-US" smtClean="0"/>
              <a:t>3/20/2017</a:t>
            </a:fld>
            <a:endParaRPr lang="en-US"/>
          </a:p>
        </p:txBody>
      </p:sp>
      <p:sp>
        <p:nvSpPr>
          <p:cNvPr id="8" name="Footer Placeholder 7"/>
          <p:cNvSpPr>
            <a:spLocks noGrp="1"/>
          </p:cNvSpPr>
          <p:nvPr>
            <p:ph type="ftr" sz="quarter" idx="11"/>
          </p:nvPr>
        </p:nvSpPr>
        <p:spPr/>
        <p:txBody>
          <a:bodyPr numCol="1"/>
          <a:lstStyle/>
          <a:p>
            <a:endParaRPr lang="en-US"/>
          </a:p>
        </p:txBody>
      </p:sp>
      <p:sp>
        <p:nvSpPr>
          <p:cNvPr id="9" name="Slide Number Placeholder 8"/>
          <p:cNvSpPr>
            <a:spLocks noGrp="1"/>
          </p:cNvSpPr>
          <p:nvPr>
            <p:ph type="sldNum" sz="quarter" idx="12"/>
          </p:nvPr>
        </p:nvSpPr>
        <p:spPr/>
        <p:txBody>
          <a:bodyPr numCol="1"/>
          <a:lstStyle/>
          <a:p>
            <a:fld id="{B5F220EE-A70E-4861-B849-520B5893443B}" type="slidenum">
              <a:rPr lang="en-US" smtClean="0"/>
              <a:t>‹#›</a:t>
            </a:fld>
            <a:endParaRPr lang="en-US"/>
          </a:p>
        </p:txBody>
      </p:sp>
    </p:spTree>
    <p:extLst>
      <p:ext uri="{BB962C8B-B14F-4D97-AF65-F5344CB8AC3E}">
        <p14:creationId xmlns:p14="http://schemas.microsoft.com/office/powerpoint/2010/main" val="2450012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Date Placeholder 2"/>
          <p:cNvSpPr>
            <a:spLocks noGrp="1"/>
          </p:cNvSpPr>
          <p:nvPr>
            <p:ph type="dt" sz="half" idx="10"/>
          </p:nvPr>
        </p:nvSpPr>
        <p:spPr/>
        <p:txBody>
          <a:bodyPr numCol="1"/>
          <a:lstStyle/>
          <a:p>
            <a:fld id="{EEED5708-2C03-4267-A2F9-4B5A8645F4E3}" type="datetimeFigureOut">
              <a:rPr lang="en-US" smtClean="0"/>
              <a:t>3/20/2017</a:t>
            </a:fld>
            <a:endParaRPr lang="en-US"/>
          </a:p>
        </p:txBody>
      </p:sp>
      <p:sp>
        <p:nvSpPr>
          <p:cNvPr id="4" name="Footer Placeholder 3"/>
          <p:cNvSpPr>
            <a:spLocks noGrp="1"/>
          </p:cNvSpPr>
          <p:nvPr>
            <p:ph type="ftr" sz="quarter" idx="11"/>
          </p:nvPr>
        </p:nvSpPr>
        <p:spPr/>
        <p:txBody>
          <a:bodyPr numCol="1"/>
          <a:lstStyle/>
          <a:p>
            <a:endParaRPr lang="en-US"/>
          </a:p>
        </p:txBody>
      </p:sp>
      <p:sp>
        <p:nvSpPr>
          <p:cNvPr id="5" name="Slide Number Placeholder 4"/>
          <p:cNvSpPr>
            <a:spLocks noGrp="1"/>
          </p:cNvSpPr>
          <p:nvPr>
            <p:ph type="sldNum" sz="quarter" idx="12"/>
          </p:nvPr>
        </p:nvSpPr>
        <p:spPr/>
        <p:txBody>
          <a:bodyPr numCol="1"/>
          <a:lstStyle/>
          <a:p>
            <a:fld id="{B5F220EE-A70E-4861-B849-520B5893443B}" type="slidenum">
              <a:rPr lang="en-US" smtClean="0"/>
              <a:t>‹#›</a:t>
            </a:fld>
            <a:endParaRPr lang="en-US"/>
          </a:p>
        </p:txBody>
      </p:sp>
    </p:spTree>
    <p:extLst>
      <p:ext uri="{BB962C8B-B14F-4D97-AF65-F5344CB8AC3E}">
        <p14:creationId xmlns:p14="http://schemas.microsoft.com/office/powerpoint/2010/main" val="2916435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p>
            <a:fld id="{EEED5708-2C03-4267-A2F9-4B5A8645F4E3}" type="datetimeFigureOut">
              <a:rPr lang="en-US" smtClean="0"/>
              <a:t>3/20/2017</a:t>
            </a:fld>
            <a:endParaRPr lang="en-US"/>
          </a:p>
        </p:txBody>
      </p:sp>
      <p:sp>
        <p:nvSpPr>
          <p:cNvPr id="3" name="Footer Placeholder 2"/>
          <p:cNvSpPr>
            <a:spLocks noGrp="1"/>
          </p:cNvSpPr>
          <p:nvPr>
            <p:ph type="ftr" sz="quarter" idx="11"/>
          </p:nvPr>
        </p:nvSpPr>
        <p:spPr/>
        <p:txBody>
          <a:bodyPr numCol="1"/>
          <a:lstStyle/>
          <a:p>
            <a:endParaRPr lang="en-US"/>
          </a:p>
        </p:txBody>
      </p:sp>
      <p:sp>
        <p:nvSpPr>
          <p:cNvPr id="4" name="Slide Number Placeholder 3"/>
          <p:cNvSpPr>
            <a:spLocks noGrp="1"/>
          </p:cNvSpPr>
          <p:nvPr>
            <p:ph type="sldNum" sz="quarter" idx="12"/>
          </p:nvPr>
        </p:nvSpPr>
        <p:spPr/>
        <p:txBody>
          <a:bodyPr numCol="1"/>
          <a:lstStyle/>
          <a:p>
            <a:fld id="{B5F220EE-A70E-4861-B849-520B5893443B}" type="slidenum">
              <a:rPr lang="en-US" smtClean="0"/>
              <a:t>‹#›</a:t>
            </a:fld>
            <a:endParaRPr lang="en-US"/>
          </a:p>
        </p:txBody>
      </p:sp>
    </p:spTree>
    <p:extLst>
      <p:ext uri="{BB962C8B-B14F-4D97-AF65-F5344CB8AC3E}">
        <p14:creationId xmlns:p14="http://schemas.microsoft.com/office/powerpoint/2010/main" val="2007978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numCol="1"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numCol="1"/>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numCol="1"/>
          <a:lstStyle/>
          <a:p>
            <a:fld id="{EEED5708-2C03-4267-A2F9-4B5A8645F4E3}" type="datetimeFigureOut">
              <a:rPr lang="en-US" smtClean="0"/>
              <a:t>3/20/2017</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B5F220EE-A70E-4861-B849-520B5893443B}" type="slidenum">
              <a:rPr lang="en-US" smtClean="0"/>
              <a:t>‹#›</a:t>
            </a:fld>
            <a:endParaRPr lang="en-US"/>
          </a:p>
        </p:txBody>
      </p:sp>
    </p:spTree>
    <p:extLst>
      <p:ext uri="{BB962C8B-B14F-4D97-AF65-F5344CB8AC3E}">
        <p14:creationId xmlns:p14="http://schemas.microsoft.com/office/powerpoint/2010/main" val="39709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numCol="1"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numCol="1"/>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numCol="1"/>
          <a:lstStyle/>
          <a:p>
            <a:fld id="{EEED5708-2C03-4267-A2F9-4B5A8645F4E3}" type="datetimeFigureOut">
              <a:rPr lang="en-US" smtClean="0"/>
              <a:t>3/20/2017</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B5F220EE-A70E-4861-B849-520B5893443B}" type="slidenum">
              <a:rPr lang="en-US" smtClean="0"/>
              <a:t>‹#›</a:t>
            </a:fld>
            <a:endParaRPr lang="en-US"/>
          </a:p>
        </p:txBody>
      </p:sp>
    </p:spTree>
    <p:extLst>
      <p:ext uri="{BB962C8B-B14F-4D97-AF65-F5344CB8AC3E}">
        <p14:creationId xmlns:p14="http://schemas.microsoft.com/office/powerpoint/2010/main" val="1343150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numCol="1"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numCol="1" rtlCol="0" anchor="ctr"/>
          <a:lstStyle>
            <a:lvl1pPr algn="l">
              <a:defRPr sz="1200">
                <a:solidFill>
                  <a:schemeClr val="tx1">
                    <a:tint val="75000"/>
                  </a:schemeClr>
                </a:solidFill>
              </a:defRPr>
            </a:lvl1pPr>
          </a:lstStyle>
          <a:p>
            <a:fld id="{EEED5708-2C03-4267-A2F9-4B5A8645F4E3}" type="datetimeFigureOut">
              <a:rPr lang="en-US" smtClean="0"/>
              <a:t>3/20/2017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numCol="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fld id="{B5F220EE-A70E-4861-B849-520B5893443B}" type="slidenum">
              <a:rPr lang="en-US" smtClean="0"/>
              <a:t>‹#›</a:t>
            </a:fld>
            <a:endParaRPr lang="en-US"/>
          </a:p>
        </p:txBody>
      </p:sp>
    </p:spTree>
    <p:extLst>
      <p:ext uri="{BB962C8B-B14F-4D97-AF65-F5344CB8AC3E}">
        <p14:creationId xmlns:p14="http://schemas.microsoft.com/office/powerpoint/2010/main" val="3642314637"/>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aeonnrg.com/torref.aspx"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lonemountaintruck.com/inventor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gasprices.aaa.com/"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www.fs.fed.us/rm/pubs_other/rmrs_2014_keefe_r001.pdf" TargetMode="External"/><Relationship Id="rId3" Type="http://schemas.openxmlformats.org/officeDocument/2006/relationships/hyperlink" Target="http://www.sciencedirect.com/science/article/pii/S0961953411003473" TargetMode="External"/><Relationship Id="rId7" Type="http://schemas.openxmlformats.org/officeDocument/2006/relationships/hyperlink" Target="https://snrecmitigation.wordpress.com/2009/04/24/pipes-trains-and-trucks-how-to-move-biomass-cost-effectively/" TargetMode="External"/><Relationship Id="rId2" Type="http://schemas.openxmlformats.org/officeDocument/2006/relationships/hyperlink" Target="http://www.dictionary.com/browse/biomass" TargetMode="External"/><Relationship Id="rId1" Type="http://schemas.openxmlformats.org/officeDocument/2006/relationships/slideLayout" Target="../slideLayouts/slideLayout2.xml"/><Relationship Id="rId6" Type="http://schemas.openxmlformats.org/officeDocument/2006/relationships/hyperlink" Target="http://www.forestbioenergy.net/training-materials/fact-sheets/module-4-fact-sheets/fact-sheet-4-5-biomass-transportation-and-delivery/" TargetMode="External"/><Relationship Id="rId5" Type="http://schemas.openxmlformats.org/officeDocument/2006/relationships/hyperlink" Target="http://owic.oregonstate.edu/sites/default/files/pubs/biomass.pdf" TargetMode="External"/><Relationship Id="rId4" Type="http://schemas.openxmlformats.org/officeDocument/2006/relationships/hyperlink" Target="http://www.aeonnrg.com/torref.aspx" TargetMode="External"/><Relationship Id="rId9" Type="http://schemas.openxmlformats.org/officeDocument/2006/relationships/hyperlink" Target="http://oregonforests.org/content/woody-biomas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7963"/>
            <a:ext cx="9698182" cy="1676255"/>
          </a:xfrm>
        </p:spPr>
        <p:txBody>
          <a:bodyPr numCol="1">
            <a:normAutofit fontScale="90000"/>
          </a:bodyPr>
          <a:lstStyle/>
          <a:p>
            <a:r>
              <a:rPr lang="en-US" b="1" dirty="0"/>
              <a:t>Producing </a:t>
            </a:r>
            <a:r>
              <a:rPr lang="en-US" b="1" dirty="0" err="1"/>
              <a:t>Torrefied</a:t>
            </a:r>
            <a:r>
              <a:rPr lang="en-US" b="1" dirty="0"/>
              <a:t> Biomass In Eastern Oregon</a:t>
            </a:r>
          </a:p>
        </p:txBody>
      </p:sp>
      <p:sp>
        <p:nvSpPr>
          <p:cNvPr id="3" name="Subtitle 2"/>
          <p:cNvSpPr>
            <a:spLocks noGrp="1"/>
          </p:cNvSpPr>
          <p:nvPr>
            <p:ph type="subTitle" idx="1"/>
          </p:nvPr>
        </p:nvSpPr>
        <p:spPr>
          <a:xfrm>
            <a:off x="1199147" y="5967662"/>
            <a:ext cx="9144000" cy="589547"/>
          </a:xfrm>
        </p:spPr>
        <p:txBody>
          <a:bodyPr numCol="1"/>
          <a:lstStyle/>
          <a:p>
            <a:r>
              <a:rPr lang="en-US" dirty="0"/>
              <a:t>By: Emma Bergin, Gil Alexander, Taylor Smith, Tyrin Wedlow</a:t>
            </a:r>
          </a:p>
        </p:txBody>
      </p:sp>
      <p:pic>
        <p:nvPicPr>
          <p:cNvPr id="5" name="Picture 4"/>
          <p:cNvPicPr>
            <a:picLocks noChangeAspect="1"/>
          </p:cNvPicPr>
          <p:nvPr/>
        </p:nvPicPr>
        <p:blipFill rotWithShape="1">
          <a:blip r:embed="rId2"/>
          <a:srcRect l="17075" t="12259" r="13183" b="14717"/>
          <a:stretch/>
        </p:blipFill>
        <p:spPr>
          <a:xfrm>
            <a:off x="3831875" y="2074645"/>
            <a:ext cx="4696691" cy="3796147"/>
          </a:xfrm>
          <a:prstGeom prst="rect">
            <a:avLst/>
          </a:prstGeom>
        </p:spPr>
      </p:pic>
    </p:spTree>
    <p:extLst>
      <p:ext uri="{BB962C8B-B14F-4D97-AF65-F5344CB8AC3E}">
        <p14:creationId xmlns:p14="http://schemas.microsoft.com/office/powerpoint/2010/main" val="2817998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134589" y="184666"/>
            <a:ext cx="8207721" cy="6357253"/>
          </a:xfrm>
          <a:prstGeom prst="rect">
            <a:avLst/>
          </a:prstGeom>
        </p:spPr>
      </p:pic>
      <p:sp>
        <p:nvSpPr>
          <p:cNvPr id="3" name="TextBox 2"/>
          <p:cNvSpPr txBox="1"/>
          <p:nvPr/>
        </p:nvSpPr>
        <p:spPr>
          <a:xfrm>
            <a:off x="3424821" y="6519446"/>
            <a:ext cx="6415315" cy="338554"/>
          </a:xfrm>
          <a:prstGeom prst="rect">
            <a:avLst/>
          </a:prstGeom>
          <a:noFill/>
        </p:spPr>
        <p:txBody>
          <a:bodyPr wrap="square" numCol="1" rtlCol="0">
            <a:spAutoFit/>
          </a:bodyPr>
          <a:lstStyle/>
          <a:p>
            <a:r>
              <a:rPr lang="en-US" sz="1600" dirty="0"/>
              <a:t>https://www.wbdg.org/resources/biomass-electricity-generation</a:t>
            </a:r>
          </a:p>
        </p:txBody>
      </p:sp>
    </p:spTree>
    <p:extLst>
      <p:ext uri="{BB962C8B-B14F-4D97-AF65-F5344CB8AC3E}">
        <p14:creationId xmlns:p14="http://schemas.microsoft.com/office/powerpoint/2010/main" val="1027903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463" y="0"/>
            <a:ext cx="11996964" cy="5998482"/>
          </a:xfrm>
          <a:prstGeom prst="rect">
            <a:avLst/>
          </a:prstGeom>
        </p:spPr>
      </p:pic>
      <p:sp>
        <p:nvSpPr>
          <p:cNvPr id="3" name="TextBox 2"/>
          <p:cNvSpPr txBox="1"/>
          <p:nvPr/>
        </p:nvSpPr>
        <p:spPr>
          <a:xfrm>
            <a:off x="529936" y="6400800"/>
            <a:ext cx="10952019" cy="246221"/>
          </a:xfrm>
          <a:prstGeom prst="rect">
            <a:avLst/>
          </a:prstGeom>
          <a:noFill/>
        </p:spPr>
        <p:txBody>
          <a:bodyPr wrap="square" numCol="1" rtlCol="0">
            <a:spAutoFit/>
          </a:bodyPr>
          <a:lstStyle/>
          <a:p>
            <a:r>
              <a:rPr lang="en-US" sz="1000" dirty="0"/>
              <a:t>https://www.google.com/search?q=biomass+in+oregon&amp;espv=2&amp;source=lnms&amp;tbm=isch&amp;sa=X&amp;ved=0ahUKEwiHoIvo4afSAhVJ3mMKHT0nAqgQ_AUICSgC&amp;biw=1440&amp;bih=745#imgrc=rTD95pPBWG-aeM:</a:t>
            </a:r>
          </a:p>
        </p:txBody>
      </p:sp>
      <p:pic>
        <p:nvPicPr>
          <p:cNvPr id="5" name="Picture 4"/>
          <p:cNvPicPr>
            <a:picLocks noChangeAspect="1"/>
          </p:cNvPicPr>
          <p:nvPr/>
        </p:nvPicPr>
        <p:blipFill>
          <a:blip r:embed="rId4"/>
          <a:stretch>
            <a:fillRect/>
          </a:stretch>
        </p:blipFill>
        <p:spPr>
          <a:xfrm>
            <a:off x="4038528" y="118841"/>
            <a:ext cx="3609145" cy="5273497"/>
          </a:xfrm>
          <a:prstGeom prst="rect">
            <a:avLst/>
          </a:prstGeom>
        </p:spPr>
      </p:pic>
      <p:sp>
        <p:nvSpPr>
          <p:cNvPr id="6" name="TextBox 5"/>
          <p:cNvSpPr txBox="1"/>
          <p:nvPr/>
        </p:nvSpPr>
        <p:spPr>
          <a:xfrm>
            <a:off x="721750" y="5510744"/>
            <a:ext cx="6633555" cy="369332"/>
          </a:xfrm>
          <a:prstGeom prst="rect">
            <a:avLst/>
          </a:prstGeom>
          <a:noFill/>
        </p:spPr>
        <p:txBody>
          <a:bodyPr wrap="square" rtlCol="0">
            <a:spAutoFit/>
          </a:bodyPr>
          <a:lstStyle/>
          <a:p>
            <a:r>
              <a:rPr lang="en-US" dirty="0">
                <a:solidFill>
                  <a:srgbClr val="FF0000"/>
                </a:solidFill>
              </a:rPr>
              <a:t>2.7 Billion tons of live and dead trees in the whole state of Oregon</a:t>
            </a:r>
          </a:p>
        </p:txBody>
      </p:sp>
    </p:spTree>
    <p:extLst>
      <p:ext uri="{BB962C8B-B14F-4D97-AF65-F5344CB8AC3E}">
        <p14:creationId xmlns:p14="http://schemas.microsoft.com/office/powerpoint/2010/main" val="494209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79203" y="1356697"/>
            <a:ext cx="7528666" cy="5049998"/>
          </a:xfrm>
          <a:prstGeom prst="rect">
            <a:avLst/>
          </a:prstGeom>
        </p:spPr>
      </p:pic>
      <p:sp>
        <p:nvSpPr>
          <p:cNvPr id="5" name="Oval 4"/>
          <p:cNvSpPr/>
          <p:nvPr/>
        </p:nvSpPr>
        <p:spPr>
          <a:xfrm>
            <a:off x="6695342" y="3623024"/>
            <a:ext cx="1433145"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6" name="Oval 5"/>
          <p:cNvSpPr/>
          <p:nvPr/>
        </p:nvSpPr>
        <p:spPr>
          <a:xfrm>
            <a:off x="7232074" y="1694458"/>
            <a:ext cx="1745644" cy="152182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7" name="Oval 6"/>
          <p:cNvSpPr/>
          <p:nvPr/>
        </p:nvSpPr>
        <p:spPr>
          <a:xfrm>
            <a:off x="8845061" y="1690688"/>
            <a:ext cx="1362808" cy="15009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8" name="Down Arrow 7"/>
          <p:cNvSpPr/>
          <p:nvPr/>
        </p:nvSpPr>
        <p:spPr>
          <a:xfrm>
            <a:off x="7016260" y="579969"/>
            <a:ext cx="395654" cy="1106254"/>
          </a:xfrm>
          <a:prstGeom prst="downArrow">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9" name="TextBox 8"/>
          <p:cNvSpPr txBox="1"/>
          <p:nvPr/>
        </p:nvSpPr>
        <p:spPr>
          <a:xfrm>
            <a:off x="6329981" y="202402"/>
            <a:ext cx="3455857" cy="369332"/>
          </a:xfrm>
          <a:prstGeom prst="rect">
            <a:avLst/>
          </a:prstGeom>
          <a:noFill/>
        </p:spPr>
        <p:txBody>
          <a:bodyPr wrap="square" numCol="1" rtlCol="0">
            <a:spAutoFit/>
          </a:bodyPr>
          <a:lstStyle/>
          <a:p>
            <a:r>
              <a:rPr lang="en-US" dirty="0"/>
              <a:t>Boardman PGE Plant</a:t>
            </a:r>
          </a:p>
        </p:txBody>
      </p:sp>
    </p:spTree>
    <p:extLst>
      <p:ext uri="{BB962C8B-B14F-4D97-AF65-F5344CB8AC3E}">
        <p14:creationId xmlns:p14="http://schemas.microsoft.com/office/powerpoint/2010/main" val="2326260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64107" y="671595"/>
            <a:ext cx="9373250" cy="5814068"/>
          </a:xfrm>
          <a:prstGeom prst="rect">
            <a:avLst/>
          </a:prstGeom>
        </p:spPr>
      </p:pic>
      <p:sp>
        <p:nvSpPr>
          <p:cNvPr id="6" name="Rectangle 5"/>
          <p:cNvSpPr/>
          <p:nvPr/>
        </p:nvSpPr>
        <p:spPr>
          <a:xfrm>
            <a:off x="166254" y="2863735"/>
            <a:ext cx="2804159" cy="1077218"/>
          </a:xfrm>
          <a:prstGeom prst="rect">
            <a:avLst/>
          </a:prstGeom>
        </p:spPr>
        <p:txBody>
          <a:bodyPr wrap="square">
            <a:spAutoFit/>
          </a:bodyPr>
          <a:lstStyle/>
          <a:p>
            <a:r>
              <a:rPr lang="en-US" sz="1600" dirty="0" err="1"/>
              <a:t>Ochoco</a:t>
            </a:r>
            <a:r>
              <a:rPr lang="en-US" sz="1600" dirty="0"/>
              <a:t>: 845,498 acres</a:t>
            </a:r>
          </a:p>
          <a:p>
            <a:r>
              <a:rPr lang="en-US" sz="1600" dirty="0"/>
              <a:t>Umatilla: 1.4 million acres</a:t>
            </a:r>
          </a:p>
          <a:p>
            <a:r>
              <a:rPr lang="en-US" sz="1600" dirty="0"/>
              <a:t>Wallowa: 2.3 million acres</a:t>
            </a:r>
          </a:p>
          <a:p>
            <a:r>
              <a:rPr lang="en-US" sz="1600" dirty="0"/>
              <a:t>Total Acres: 4,545,498 acres</a:t>
            </a:r>
          </a:p>
        </p:txBody>
      </p:sp>
    </p:spTree>
    <p:extLst>
      <p:ext uri="{BB962C8B-B14F-4D97-AF65-F5344CB8AC3E}">
        <p14:creationId xmlns:p14="http://schemas.microsoft.com/office/powerpoint/2010/main" val="3675817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606426"/>
            <a:ext cx="10515600" cy="1325563"/>
          </a:xfrm>
        </p:spPr>
        <p:txBody>
          <a:bodyPr>
            <a:normAutofit fontScale="90000"/>
          </a:bodyPr>
          <a:lstStyle/>
          <a:p>
            <a:pPr algn="ctr"/>
            <a:r>
              <a:rPr lang="en-US" sz="4900" b="1" u="sng" dirty="0"/>
              <a:t>Compound Map </a:t>
            </a:r>
            <a:br>
              <a:rPr lang="en-US" dirty="0"/>
            </a:br>
            <a:br>
              <a:rPr lang="en-US" dirty="0"/>
            </a:br>
            <a:endParaRPr lang="en-US" dirty="0"/>
          </a:p>
        </p:txBody>
      </p:sp>
      <p:sp>
        <p:nvSpPr>
          <p:cNvPr id="4" name="Content Placeholder 3"/>
          <p:cNvSpPr>
            <a:spLocks noGrp="1"/>
          </p:cNvSpPr>
          <p:nvPr>
            <p:ph sz="half" idx="2"/>
          </p:nvPr>
        </p:nvSpPr>
        <p:spPr>
          <a:xfrm>
            <a:off x="839788" y="1574049"/>
            <a:ext cx="5157787" cy="3684588"/>
          </a:xfrm>
        </p:spPr>
        <p:txBody>
          <a:bodyPr>
            <a:normAutofit fontScale="85000" lnSpcReduction="20000"/>
          </a:bodyPr>
          <a:lstStyle/>
          <a:p>
            <a:r>
              <a:rPr lang="en-US" dirty="0"/>
              <a:t>This image shows the government compound where, we would station and operate our mobile units, or accumulate and store the harvested biomass on site. </a:t>
            </a:r>
          </a:p>
          <a:p>
            <a:br>
              <a:rPr lang="en-US" dirty="0"/>
            </a:br>
            <a:r>
              <a:rPr lang="en-US" dirty="0"/>
              <a:t>This could be a very good opportunity because it helps provide PGE with a place to operate their machines, and gives the agency a place to dispose the harvest timber toward a good cause.</a:t>
            </a:r>
          </a:p>
        </p:txBody>
      </p:sp>
      <p:pic>
        <p:nvPicPr>
          <p:cNvPr id="1026" name="Picture 2" descr="https://lh6.googleusercontent.com/kz6sE-a-bamrAAD9T3Y1tzCUYvRixR0D--fBgAsr7-YyZ_fTUarr-fcqQAryJO_wTleJ_lIO3RyRaLg700k9pDtVqYL8tz30iuTKwWqqA0kpJRQZpIt4o3JK-HpO_cZ6eWK6AieTT20"/>
          <p:cNvPicPr>
            <a:picLocks noGrp="1" noChangeAspect="1" noChangeArrowheads="1"/>
          </p:cNvPicPr>
          <p:nvPr>
            <p:ph sz="quarter" idx="4"/>
          </p:nvPr>
        </p:nvPicPr>
        <p:blipFill rotWithShape="1">
          <a:blip r:embed="rId2">
            <a:extLst>
              <a:ext uri="{28A0092B-C50C-407E-A947-70E740481C1C}">
                <a14:useLocalDpi xmlns:a14="http://schemas.microsoft.com/office/drawing/2010/main" val="0"/>
              </a:ext>
            </a:extLst>
          </a:blip>
          <a:srcRect l="6995" t="14134" r="8098" b="10964"/>
          <a:stretch/>
        </p:blipFill>
        <p:spPr bwMode="auto">
          <a:xfrm>
            <a:off x="6097588" y="1574049"/>
            <a:ext cx="5571273"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217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464" y="-70482"/>
            <a:ext cx="10515600" cy="1325563"/>
          </a:xfrm>
        </p:spPr>
        <p:txBody>
          <a:bodyPr numCol="1"/>
          <a:lstStyle/>
          <a:p>
            <a:pPr algn="ctr"/>
            <a:r>
              <a:rPr lang="en-US" b="1" u="sng" dirty="0"/>
              <a:t>Supply Chain</a:t>
            </a:r>
          </a:p>
        </p:txBody>
      </p:sp>
      <p:sp>
        <p:nvSpPr>
          <p:cNvPr id="3" name="Content Placeholder 2"/>
          <p:cNvSpPr>
            <a:spLocks noGrp="1"/>
          </p:cNvSpPr>
          <p:nvPr>
            <p:ph idx="1"/>
          </p:nvPr>
        </p:nvSpPr>
        <p:spPr>
          <a:xfrm>
            <a:off x="765464" y="1075532"/>
            <a:ext cx="10515600" cy="3556866"/>
          </a:xfrm>
        </p:spPr>
        <p:txBody>
          <a:bodyPr numCol="1"/>
          <a:lstStyle/>
          <a:p>
            <a:r>
              <a:rPr lang="en-US" dirty="0"/>
              <a:t>Raw Material</a:t>
            </a:r>
          </a:p>
          <a:p>
            <a:r>
              <a:rPr lang="en-US" dirty="0"/>
              <a:t>Mobile Torrefication Processor On-Site </a:t>
            </a:r>
          </a:p>
          <a:p>
            <a:r>
              <a:rPr lang="en-US" dirty="0"/>
              <a:t>Transport </a:t>
            </a:r>
            <a:r>
              <a:rPr lang="en-US" dirty="0" err="1"/>
              <a:t>Torrefied</a:t>
            </a:r>
            <a:r>
              <a:rPr lang="en-US" dirty="0"/>
              <a:t> Biomass By Truck to Boardman Plant</a:t>
            </a:r>
          </a:p>
        </p:txBody>
      </p:sp>
      <p:pic>
        <p:nvPicPr>
          <p:cNvPr id="4" name="Picture 3"/>
          <p:cNvPicPr>
            <a:picLocks noChangeAspect="1"/>
          </p:cNvPicPr>
          <p:nvPr/>
        </p:nvPicPr>
        <p:blipFill>
          <a:blip r:embed="rId2"/>
          <a:stretch>
            <a:fillRect/>
          </a:stretch>
        </p:blipFill>
        <p:spPr>
          <a:xfrm>
            <a:off x="453404" y="2879942"/>
            <a:ext cx="2553391" cy="1691061"/>
          </a:xfrm>
          <a:prstGeom prst="rect">
            <a:avLst/>
          </a:prstGeom>
        </p:spPr>
      </p:pic>
      <p:sp>
        <p:nvSpPr>
          <p:cNvPr id="5" name="Right Arrow 4"/>
          <p:cNvSpPr/>
          <p:nvPr/>
        </p:nvSpPr>
        <p:spPr>
          <a:xfrm>
            <a:off x="3035553" y="3533238"/>
            <a:ext cx="581891" cy="38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7" name="Right Arrow 6"/>
          <p:cNvSpPr/>
          <p:nvPr/>
        </p:nvSpPr>
        <p:spPr>
          <a:xfrm>
            <a:off x="6779770" y="3575912"/>
            <a:ext cx="613063" cy="3688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pic>
        <p:nvPicPr>
          <p:cNvPr id="9" name="Picture 8"/>
          <p:cNvPicPr>
            <a:picLocks noChangeAspect="1"/>
          </p:cNvPicPr>
          <p:nvPr/>
        </p:nvPicPr>
        <p:blipFill rotWithShape="1">
          <a:blip r:embed="rId3"/>
          <a:srcRect l="209" r="15625"/>
          <a:stretch/>
        </p:blipFill>
        <p:spPr>
          <a:xfrm>
            <a:off x="6768233" y="4738913"/>
            <a:ext cx="2685206" cy="1959353"/>
          </a:xfrm>
          <a:prstGeom prst="rect">
            <a:avLst/>
          </a:prstGeom>
        </p:spPr>
      </p:pic>
      <p:pic>
        <p:nvPicPr>
          <p:cNvPr id="10" name="Picture 9"/>
          <p:cNvPicPr>
            <a:picLocks noChangeAspect="1"/>
          </p:cNvPicPr>
          <p:nvPr/>
        </p:nvPicPr>
        <p:blipFill rotWithShape="1">
          <a:blip r:embed="rId4"/>
          <a:srcRect l="7370" r="10805"/>
          <a:stretch/>
        </p:blipFill>
        <p:spPr>
          <a:xfrm>
            <a:off x="7548863" y="2891306"/>
            <a:ext cx="2869589" cy="1668330"/>
          </a:xfrm>
          <a:prstGeom prst="rect">
            <a:avLst/>
          </a:prstGeom>
        </p:spPr>
      </p:pic>
      <p:sp>
        <p:nvSpPr>
          <p:cNvPr id="17" name="Right Arrow 16"/>
          <p:cNvSpPr/>
          <p:nvPr/>
        </p:nvSpPr>
        <p:spPr>
          <a:xfrm>
            <a:off x="10574482" y="3586971"/>
            <a:ext cx="706582" cy="3578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pic>
        <p:nvPicPr>
          <p:cNvPr id="18" name="Picture 17"/>
          <p:cNvPicPr>
            <a:picLocks noChangeAspect="1"/>
          </p:cNvPicPr>
          <p:nvPr/>
        </p:nvPicPr>
        <p:blipFill rotWithShape="1">
          <a:blip r:embed="rId5"/>
          <a:srcRect t="12507" r="22770" b="19153"/>
          <a:stretch/>
        </p:blipFill>
        <p:spPr>
          <a:xfrm>
            <a:off x="901203" y="4738913"/>
            <a:ext cx="3663023" cy="1823301"/>
          </a:xfrm>
          <a:prstGeom prst="rect">
            <a:avLst/>
          </a:prstGeom>
        </p:spPr>
      </p:pic>
      <p:sp>
        <p:nvSpPr>
          <p:cNvPr id="19" name="Right Arrow 18"/>
          <p:cNvSpPr/>
          <p:nvPr/>
        </p:nvSpPr>
        <p:spPr>
          <a:xfrm>
            <a:off x="5036540" y="5544616"/>
            <a:ext cx="976745" cy="4675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pic>
        <p:nvPicPr>
          <p:cNvPr id="6" name="Picture 5"/>
          <p:cNvPicPr>
            <a:picLocks noChangeAspect="1"/>
          </p:cNvPicPr>
          <p:nvPr/>
        </p:nvPicPr>
        <p:blipFill>
          <a:blip r:embed="rId6"/>
          <a:stretch>
            <a:fillRect/>
          </a:stretch>
        </p:blipFill>
        <p:spPr>
          <a:xfrm>
            <a:off x="3621990" y="3003630"/>
            <a:ext cx="2986246" cy="1443681"/>
          </a:xfrm>
          <a:prstGeom prst="rect">
            <a:avLst/>
          </a:prstGeom>
        </p:spPr>
      </p:pic>
    </p:spTree>
    <p:extLst>
      <p:ext uri="{BB962C8B-B14F-4D97-AF65-F5344CB8AC3E}">
        <p14:creationId xmlns:p14="http://schemas.microsoft.com/office/powerpoint/2010/main" val="1691695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b="1" dirty="0"/>
              <a:t>Harvest Raw Biomass:</a:t>
            </a:r>
          </a:p>
        </p:txBody>
      </p:sp>
      <p:sp>
        <p:nvSpPr>
          <p:cNvPr id="3" name="Content Placeholder 2"/>
          <p:cNvSpPr>
            <a:spLocks noGrp="1"/>
          </p:cNvSpPr>
          <p:nvPr>
            <p:ph idx="1"/>
          </p:nvPr>
        </p:nvSpPr>
        <p:spPr>
          <a:xfrm>
            <a:off x="838200" y="1527464"/>
            <a:ext cx="4887191" cy="4649499"/>
          </a:xfrm>
        </p:spPr>
        <p:txBody>
          <a:bodyPr numCol="1">
            <a:normAutofit/>
          </a:bodyPr>
          <a:lstStyle/>
          <a:p>
            <a:r>
              <a:rPr lang="en-US" dirty="0"/>
              <a:t>Partner with Blue Mountain Resiliency Project</a:t>
            </a:r>
          </a:p>
          <a:p>
            <a:r>
              <a:rPr lang="en-US" dirty="0"/>
              <a:t>Treatments are recommended for 610,000 acres within the three forests</a:t>
            </a:r>
          </a:p>
          <a:p>
            <a:r>
              <a:rPr lang="en-US" dirty="0"/>
              <a:t> Oregon Locations:</a:t>
            </a:r>
          </a:p>
          <a:p>
            <a:pPr lvl="1"/>
            <a:r>
              <a:rPr lang="en-US" dirty="0"/>
              <a:t>Ochoco National Forest</a:t>
            </a:r>
          </a:p>
          <a:p>
            <a:pPr lvl="1"/>
            <a:r>
              <a:rPr lang="en-US" dirty="0"/>
              <a:t>Umatilla National Forest</a:t>
            </a:r>
          </a:p>
          <a:p>
            <a:pPr lvl="1"/>
            <a:r>
              <a:rPr lang="en-US" dirty="0"/>
              <a:t>Wallowa-Whitman National Forest</a:t>
            </a:r>
          </a:p>
          <a:p>
            <a:pPr marL="457200" lvl="1" indent="0">
              <a:buNone/>
            </a:pPr>
            <a:endParaRPr lang="en-US" dirty="0"/>
          </a:p>
        </p:txBody>
      </p:sp>
      <p:pic>
        <p:nvPicPr>
          <p:cNvPr id="4" name="Picture 3"/>
          <p:cNvPicPr>
            <a:picLocks noChangeAspect="1"/>
          </p:cNvPicPr>
          <p:nvPr/>
        </p:nvPicPr>
        <p:blipFill>
          <a:blip r:embed="rId3"/>
          <a:stretch>
            <a:fillRect/>
          </a:stretch>
        </p:blipFill>
        <p:spPr>
          <a:xfrm>
            <a:off x="6118943" y="1527464"/>
            <a:ext cx="5561046" cy="3681412"/>
          </a:xfrm>
          <a:prstGeom prst="rect">
            <a:avLst/>
          </a:prstGeom>
        </p:spPr>
      </p:pic>
      <p:sp>
        <p:nvSpPr>
          <p:cNvPr id="5" name="TextBox 4"/>
          <p:cNvSpPr txBox="1"/>
          <p:nvPr/>
        </p:nvSpPr>
        <p:spPr>
          <a:xfrm>
            <a:off x="6364084" y="5325493"/>
            <a:ext cx="5070763" cy="369332"/>
          </a:xfrm>
          <a:prstGeom prst="rect">
            <a:avLst/>
          </a:prstGeom>
          <a:noFill/>
        </p:spPr>
        <p:txBody>
          <a:bodyPr wrap="square" numCol="1" rtlCol="0">
            <a:spAutoFit/>
          </a:bodyPr>
          <a:lstStyle/>
          <a:p>
            <a:r>
              <a:rPr lang="en-US" sz="900" dirty="0"/>
              <a:t>https://www.google.com/search?q=biomass+in+oregon&amp;espv=2&amp;source=lnms&amp;tbm=isch&amp;sa=X&amp;ved=0ahUKEwiHoIvo4afSAhVJ3mMKHT0nAqgQ_AUICSgC&amp;biw=1440&amp;bih=745#imgrc=A40UW3Cm682NvM:</a:t>
            </a:r>
          </a:p>
        </p:txBody>
      </p:sp>
    </p:spTree>
    <p:extLst>
      <p:ext uri="{BB962C8B-B14F-4D97-AF65-F5344CB8AC3E}">
        <p14:creationId xmlns:p14="http://schemas.microsoft.com/office/powerpoint/2010/main" val="1595099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pPr algn="ctr"/>
            <a:r>
              <a:rPr lang="en-US" b="1" u="sng" dirty="0"/>
              <a:t>Best to Use Mobile Units Closest to Harvest of Raw Material</a:t>
            </a:r>
          </a:p>
        </p:txBody>
      </p:sp>
      <p:sp>
        <p:nvSpPr>
          <p:cNvPr id="3" name="Content Placeholder 2"/>
          <p:cNvSpPr>
            <a:spLocks noGrp="1"/>
          </p:cNvSpPr>
          <p:nvPr>
            <p:ph idx="1"/>
          </p:nvPr>
        </p:nvSpPr>
        <p:spPr>
          <a:xfrm>
            <a:off x="838200" y="1825625"/>
            <a:ext cx="10515600" cy="4292542"/>
          </a:xfrm>
        </p:spPr>
        <p:txBody>
          <a:bodyPr numCol="1">
            <a:normAutofit/>
          </a:bodyPr>
          <a:lstStyle/>
          <a:p>
            <a:r>
              <a:rPr lang="en-US" dirty="0" err="1"/>
              <a:t>Torrefaction</a:t>
            </a:r>
            <a:r>
              <a:rPr lang="en-US" dirty="0"/>
              <a:t> substantially reduces the moisture content of the wood chips used and increases the BTU value per ton.</a:t>
            </a:r>
          </a:p>
          <a:p>
            <a:pPr marL="0" indent="0">
              <a:buNone/>
            </a:pPr>
            <a:endParaRPr lang="en-US" dirty="0"/>
          </a:p>
          <a:p>
            <a:r>
              <a:rPr lang="en-US" dirty="0"/>
              <a:t>If </a:t>
            </a:r>
            <a:r>
              <a:rPr lang="en-US" dirty="0" err="1"/>
              <a:t>Torrefied</a:t>
            </a:r>
            <a:r>
              <a:rPr lang="en-US" dirty="0"/>
              <a:t> Wood is pelletized, the density is doubled and transport costs reduce by 1/3 of the cost/ton mile associated with transporting green wood chips.</a:t>
            </a:r>
          </a:p>
          <a:p>
            <a:endParaRPr lang="en-US" dirty="0"/>
          </a:p>
          <a:p>
            <a:endParaRPr lang="en-US" dirty="0">
              <a:hlinkClick r:id="rId3"/>
            </a:endParaRPr>
          </a:p>
          <a:p>
            <a:endParaRPr lang="en-US" dirty="0"/>
          </a:p>
        </p:txBody>
      </p:sp>
    </p:spTree>
    <p:extLst>
      <p:ext uri="{BB962C8B-B14F-4D97-AF65-F5344CB8AC3E}">
        <p14:creationId xmlns:p14="http://schemas.microsoft.com/office/powerpoint/2010/main" val="5446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435"/>
            <a:ext cx="10515600" cy="1325563"/>
          </a:xfrm>
        </p:spPr>
        <p:txBody>
          <a:bodyPr numCol="1"/>
          <a:lstStyle/>
          <a:p>
            <a:r>
              <a:rPr lang="en-US" dirty="0"/>
              <a:t>Raw Wood       </a:t>
            </a:r>
            <a:r>
              <a:rPr lang="en-US" dirty="0" err="1"/>
              <a:t>Torrefied</a:t>
            </a:r>
            <a:r>
              <a:rPr lang="en-US" dirty="0"/>
              <a:t> Biomass Ratio</a:t>
            </a:r>
          </a:p>
        </p:txBody>
      </p:sp>
      <p:sp>
        <p:nvSpPr>
          <p:cNvPr id="3" name="Content Placeholder 2"/>
          <p:cNvSpPr>
            <a:spLocks noGrp="1"/>
          </p:cNvSpPr>
          <p:nvPr>
            <p:ph idx="1"/>
          </p:nvPr>
        </p:nvSpPr>
        <p:spPr>
          <a:xfrm>
            <a:off x="838200" y="1240124"/>
            <a:ext cx="10515600" cy="4351338"/>
          </a:xfrm>
        </p:spPr>
        <p:txBody>
          <a:bodyPr numCol="1"/>
          <a:lstStyle/>
          <a:p>
            <a:r>
              <a:rPr lang="en-US" dirty="0"/>
              <a:t>3:1 ratio for Fresh wood versus </a:t>
            </a:r>
            <a:r>
              <a:rPr lang="en-US" dirty="0" err="1"/>
              <a:t>torrefied</a:t>
            </a:r>
            <a:r>
              <a:rPr lang="en-US" dirty="0"/>
              <a:t> Biomass</a:t>
            </a:r>
          </a:p>
          <a:p>
            <a:r>
              <a:rPr lang="en-US" dirty="0"/>
              <a:t>.75/.25= 3</a:t>
            </a:r>
          </a:p>
          <a:p>
            <a:r>
              <a:rPr lang="en-US" dirty="0"/>
              <a:t>8,000 tons of </a:t>
            </a:r>
            <a:r>
              <a:rPr lang="en-US" dirty="0" err="1"/>
              <a:t>torrified</a:t>
            </a:r>
            <a:r>
              <a:rPr lang="en-US" dirty="0"/>
              <a:t> Biomass* 3= 24,000 tons of raw material needed daily</a:t>
            </a:r>
          </a:p>
          <a:p>
            <a:endParaRPr lang="en-US" dirty="0"/>
          </a:p>
        </p:txBody>
      </p:sp>
      <p:grpSp>
        <p:nvGrpSpPr>
          <p:cNvPr id="6" name="Group 5"/>
          <p:cNvGrpSpPr/>
          <p:nvPr/>
        </p:nvGrpSpPr>
        <p:grpSpPr>
          <a:xfrm>
            <a:off x="3585481" y="2638916"/>
            <a:ext cx="5429446" cy="3940233"/>
            <a:chOff x="1355075" y="2005069"/>
            <a:chExt cx="4406748" cy="3657601"/>
          </a:xfrm>
        </p:grpSpPr>
        <p:pic>
          <p:nvPicPr>
            <p:cNvPr id="4" name="Picture 3"/>
            <p:cNvPicPr>
              <a:picLocks noChangeAspect="1"/>
            </p:cNvPicPr>
            <p:nvPr/>
          </p:nvPicPr>
          <p:blipFill rotWithShape="1">
            <a:blip r:embed="rId3"/>
            <a:srcRect l="13562" t="27418" r="52567" b="14576"/>
            <a:stretch/>
          </p:blipFill>
          <p:spPr>
            <a:xfrm>
              <a:off x="1355075" y="2005069"/>
              <a:ext cx="4406748" cy="3657601"/>
            </a:xfrm>
            <a:prstGeom prst="rect">
              <a:avLst/>
            </a:prstGeom>
          </p:spPr>
        </p:pic>
        <p:sp>
          <p:nvSpPr>
            <p:cNvPr id="5" name="Rectangle 4"/>
            <p:cNvSpPr/>
            <p:nvPr/>
          </p:nvSpPr>
          <p:spPr>
            <a:xfrm>
              <a:off x="1421178" y="3756751"/>
              <a:ext cx="4263526" cy="52881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grpSp>
      <p:sp>
        <p:nvSpPr>
          <p:cNvPr id="7" name="TextBox 6"/>
          <p:cNvSpPr txBox="1"/>
          <p:nvPr/>
        </p:nvSpPr>
        <p:spPr>
          <a:xfrm>
            <a:off x="3490502" y="6576244"/>
            <a:ext cx="5619404" cy="307777"/>
          </a:xfrm>
          <a:prstGeom prst="rect">
            <a:avLst/>
          </a:prstGeom>
          <a:noFill/>
        </p:spPr>
        <p:txBody>
          <a:bodyPr wrap="square" rtlCol="0">
            <a:spAutoFit/>
          </a:bodyPr>
          <a:lstStyle/>
          <a:p>
            <a:r>
              <a:rPr lang="en-US" sz="1400" dirty="0"/>
              <a:t>https://mail.google.com/mail/u/0/#inbox/15a9c52e99dfc35b?projector=1</a:t>
            </a:r>
          </a:p>
        </p:txBody>
      </p:sp>
      <p:sp>
        <p:nvSpPr>
          <p:cNvPr id="8" name="Right Arrow 7"/>
          <p:cNvSpPr/>
          <p:nvPr/>
        </p:nvSpPr>
        <p:spPr>
          <a:xfrm>
            <a:off x="3490502" y="493225"/>
            <a:ext cx="753539" cy="2012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395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Fire Crew Production Rates</a:t>
            </a:r>
          </a:p>
        </p:txBody>
      </p:sp>
      <p:sp>
        <p:nvSpPr>
          <p:cNvPr id="3" name="Content Placeholder 2"/>
          <p:cNvSpPr>
            <a:spLocks noGrp="1"/>
          </p:cNvSpPr>
          <p:nvPr>
            <p:ph idx="1"/>
          </p:nvPr>
        </p:nvSpPr>
        <p:spPr/>
        <p:txBody>
          <a:bodyPr>
            <a:normAutofit lnSpcReduction="10000"/>
          </a:bodyPr>
          <a:lstStyle/>
          <a:p>
            <a:pPr fontAlgn="base"/>
            <a:r>
              <a:rPr lang="en-US" dirty="0"/>
              <a:t>Production Rates Vary Seasonally </a:t>
            </a:r>
          </a:p>
          <a:p>
            <a:pPr fontAlgn="base"/>
            <a:r>
              <a:rPr lang="en-US" dirty="0"/>
              <a:t>1 Forest Service Crew produces appx. </a:t>
            </a:r>
            <a:r>
              <a:rPr lang="en-US" dirty="0">
                <a:solidFill>
                  <a:srgbClr val="FF0000"/>
                </a:solidFill>
              </a:rPr>
              <a:t>2,000-3,000 tons/raw </a:t>
            </a:r>
            <a:r>
              <a:rPr lang="en-US" dirty="0"/>
              <a:t>material per day </a:t>
            </a:r>
          </a:p>
          <a:p>
            <a:pPr fontAlgn="base"/>
            <a:r>
              <a:rPr lang="en-US" dirty="0"/>
              <a:t>Approximate Number of Fire Crews in 3 Forests: 11 Crews</a:t>
            </a:r>
          </a:p>
          <a:p>
            <a:pPr fontAlgn="base"/>
            <a:r>
              <a:rPr lang="en-US" dirty="0"/>
              <a:t>11 Crews*2,500 tons= </a:t>
            </a:r>
            <a:r>
              <a:rPr lang="en-US" dirty="0">
                <a:solidFill>
                  <a:srgbClr val="FF0000"/>
                </a:solidFill>
              </a:rPr>
              <a:t>27,500 tons</a:t>
            </a:r>
          </a:p>
          <a:p>
            <a:pPr fontAlgn="base"/>
            <a:r>
              <a:rPr lang="en-US" dirty="0"/>
              <a:t>Crews that produce the material would need to have means of transportation and qualified personnel to do so </a:t>
            </a:r>
          </a:p>
          <a:p>
            <a:pPr fontAlgn="base"/>
            <a:r>
              <a:rPr lang="en-US" dirty="0"/>
              <a:t>Material could come from old burns i.e. Tower Burn on Umatilla District (50,000+Acres) </a:t>
            </a:r>
          </a:p>
          <a:p>
            <a:pPr fontAlgn="base"/>
            <a:r>
              <a:rPr lang="en-US" dirty="0"/>
              <a:t>Thinning or Road Clearing</a:t>
            </a:r>
          </a:p>
          <a:p>
            <a:endParaRPr lang="en-US" dirty="0"/>
          </a:p>
        </p:txBody>
      </p:sp>
    </p:spTree>
    <p:extLst>
      <p:ext uri="{BB962C8B-B14F-4D97-AF65-F5344CB8AC3E}">
        <p14:creationId xmlns:p14="http://schemas.microsoft.com/office/powerpoint/2010/main" val="504958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461164" cy="663575"/>
          </a:xfrm>
        </p:spPr>
        <p:txBody>
          <a:bodyPr numCol="1">
            <a:normAutofit fontScale="90000"/>
          </a:bodyPr>
          <a:lstStyle/>
          <a:p>
            <a:pPr algn="ctr"/>
            <a:r>
              <a:rPr lang="en-US" b="1" u="sng" dirty="0"/>
              <a:t>Our Objective </a:t>
            </a:r>
          </a:p>
        </p:txBody>
      </p:sp>
      <p:sp>
        <p:nvSpPr>
          <p:cNvPr id="3" name="Content Placeholder 2"/>
          <p:cNvSpPr>
            <a:spLocks noGrp="1"/>
          </p:cNvSpPr>
          <p:nvPr>
            <p:ph idx="1"/>
          </p:nvPr>
        </p:nvSpPr>
        <p:spPr>
          <a:xfrm>
            <a:off x="765463" y="1337252"/>
            <a:ext cx="10515600" cy="4351338"/>
          </a:xfrm>
        </p:spPr>
        <p:txBody>
          <a:bodyPr numCol="1">
            <a:normAutofit fontScale="92500" lnSpcReduction="10000"/>
          </a:bodyPr>
          <a:lstStyle/>
          <a:p>
            <a:r>
              <a:rPr lang="en-US" dirty="0"/>
              <a:t>Can we develop and establish an efficient supply chain that not only harvest and manipulates </a:t>
            </a:r>
            <a:r>
              <a:rPr lang="en-US" dirty="0" err="1"/>
              <a:t>torrefied</a:t>
            </a:r>
            <a:r>
              <a:rPr lang="en-US" dirty="0"/>
              <a:t> biomass from local state forest  and implement a solid transportation line at/ or under the cost of coal ($450) a ton?</a:t>
            </a:r>
          </a:p>
          <a:p>
            <a:r>
              <a:rPr lang="en-US" dirty="0"/>
              <a:t>Execution: Our team will look into existing and developing markets for Biomass that allows us to develop a plan that meets the expectations PGE has set to convert to a renewable source of energy by 2020. Our team will provide in depth research, collect data, and apply strategic methods that allow us to look at both external and internal factors when using professional judgement to analyze the cost of producing </a:t>
            </a:r>
            <a:r>
              <a:rPr lang="en-US" dirty="0" err="1"/>
              <a:t>torrefied</a:t>
            </a:r>
            <a:r>
              <a:rPr lang="en-US" dirty="0"/>
              <a:t> biomass (onsite) in three major National Forests(</a:t>
            </a:r>
            <a:r>
              <a:rPr lang="en-US" dirty="0" err="1"/>
              <a:t>Ochoco</a:t>
            </a:r>
            <a:r>
              <a:rPr lang="en-US" dirty="0"/>
              <a:t> NF, Umatilla NF, and Wallowa-Whitman NF) along with the transportation costs of shipping the </a:t>
            </a:r>
            <a:r>
              <a:rPr lang="en-US" dirty="0" err="1"/>
              <a:t>torrefied</a:t>
            </a:r>
            <a:r>
              <a:rPr lang="en-US" dirty="0"/>
              <a:t> biomass to the Boardman Plant. </a:t>
            </a:r>
          </a:p>
        </p:txBody>
      </p:sp>
    </p:spTree>
    <p:extLst>
      <p:ext uri="{BB962C8B-B14F-4D97-AF65-F5344CB8AC3E}">
        <p14:creationId xmlns:p14="http://schemas.microsoft.com/office/powerpoint/2010/main" val="3377908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pPr algn="ctr"/>
            <a:r>
              <a:rPr lang="en-US" b="1" u="sng" dirty="0"/>
              <a:t>Cost of Labor to Extract Enough Raw Biomass to Fuel Boardman Plant Daily</a:t>
            </a:r>
          </a:p>
        </p:txBody>
      </p:sp>
      <p:sp>
        <p:nvSpPr>
          <p:cNvPr id="3" name="Content Placeholder 2"/>
          <p:cNvSpPr>
            <a:spLocks noGrp="1"/>
          </p:cNvSpPr>
          <p:nvPr>
            <p:ph idx="1"/>
          </p:nvPr>
        </p:nvSpPr>
        <p:spPr>
          <a:xfrm>
            <a:off x="838200" y="1841013"/>
            <a:ext cx="10515600" cy="4351338"/>
          </a:xfrm>
        </p:spPr>
        <p:txBody>
          <a:bodyPr numCol="1">
            <a:normAutofit fontScale="85000" lnSpcReduction="20000"/>
          </a:bodyPr>
          <a:lstStyle/>
          <a:p>
            <a:r>
              <a:rPr lang="en-US" dirty="0"/>
              <a:t>Forest Service Rates: </a:t>
            </a:r>
          </a:p>
          <a:p>
            <a:pPr fontAlgn="base"/>
            <a:r>
              <a:rPr lang="en-US" dirty="0"/>
              <a:t>GS-03 / GS-04 employees (seasonal May-October) make $12.65 - $13.45 per hour. </a:t>
            </a:r>
          </a:p>
          <a:p>
            <a:pPr fontAlgn="base"/>
            <a:r>
              <a:rPr lang="en-US" dirty="0"/>
              <a:t>GS-05 + (permanents) make $14.00 + an hour but would only supervise project work during seasonal hours. </a:t>
            </a:r>
          </a:p>
          <a:p>
            <a:r>
              <a:rPr lang="en-US" dirty="0"/>
              <a:t>Gas Costs for Labor Varies </a:t>
            </a:r>
          </a:p>
          <a:p>
            <a:r>
              <a:rPr lang="en-US" dirty="0"/>
              <a:t>1 Crew</a:t>
            </a:r>
          </a:p>
          <a:p>
            <a:pPr lvl="1"/>
            <a:r>
              <a:rPr lang="en-US" dirty="0"/>
              <a:t>Approximately 8 gallons of gas for saws</a:t>
            </a:r>
          </a:p>
          <a:p>
            <a:pPr lvl="1"/>
            <a:r>
              <a:rPr lang="en-US" dirty="0"/>
              <a:t>12 gallons of gas for vehicles</a:t>
            </a:r>
          </a:p>
          <a:p>
            <a:pPr lvl="1"/>
            <a:r>
              <a:rPr lang="en-US" dirty="0"/>
              <a:t>Gas $2.75*20*11= </a:t>
            </a:r>
            <a:r>
              <a:rPr lang="en-US" dirty="0">
                <a:solidFill>
                  <a:srgbClr val="FF0000"/>
                </a:solidFill>
              </a:rPr>
              <a:t>$605</a:t>
            </a:r>
          </a:p>
          <a:p>
            <a:pPr lvl="1"/>
            <a:endParaRPr lang="en-US" dirty="0"/>
          </a:p>
          <a:p>
            <a:r>
              <a:rPr lang="en-US" dirty="0"/>
              <a:t>Oil, fuel, maintenance costs for Saws. </a:t>
            </a:r>
          </a:p>
          <a:p>
            <a:r>
              <a:rPr lang="en-US" dirty="0"/>
              <a:t>11 crews*10 people*13.00/</a:t>
            </a:r>
            <a:r>
              <a:rPr lang="en-US" dirty="0" err="1"/>
              <a:t>hr</a:t>
            </a:r>
            <a:r>
              <a:rPr lang="en-US" dirty="0"/>
              <a:t>= </a:t>
            </a:r>
            <a:r>
              <a:rPr lang="en-US" dirty="0">
                <a:solidFill>
                  <a:srgbClr val="FF0000"/>
                </a:solidFill>
              </a:rPr>
              <a:t>$15,730</a:t>
            </a:r>
          </a:p>
        </p:txBody>
      </p:sp>
      <p:sp>
        <p:nvSpPr>
          <p:cNvPr id="4" name="TextBox 3"/>
          <p:cNvSpPr txBox="1"/>
          <p:nvPr/>
        </p:nvSpPr>
        <p:spPr>
          <a:xfrm>
            <a:off x="7298575" y="3764965"/>
            <a:ext cx="3408218" cy="769441"/>
          </a:xfrm>
          <a:prstGeom prst="rect">
            <a:avLst/>
          </a:prstGeom>
          <a:noFill/>
        </p:spPr>
        <p:txBody>
          <a:bodyPr wrap="square" rtlCol="0">
            <a:spAutoFit/>
          </a:bodyPr>
          <a:lstStyle/>
          <a:p>
            <a:r>
              <a:rPr lang="en-US" sz="4400" dirty="0">
                <a:solidFill>
                  <a:srgbClr val="FF0000"/>
                </a:solidFill>
              </a:rPr>
              <a:t>Total: $16,335</a:t>
            </a:r>
          </a:p>
        </p:txBody>
      </p:sp>
    </p:spTree>
    <p:extLst>
      <p:ext uri="{BB962C8B-B14F-4D97-AF65-F5344CB8AC3E}">
        <p14:creationId xmlns:p14="http://schemas.microsoft.com/office/powerpoint/2010/main" val="545895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29930"/>
          </a:xfrm>
        </p:spPr>
        <p:txBody>
          <a:bodyPr numCol="1">
            <a:normAutofit/>
          </a:bodyPr>
          <a:lstStyle/>
          <a:p>
            <a:pPr algn="ctr"/>
            <a:r>
              <a:rPr lang="en-US" sz="3600" b="1" u="sng" dirty="0"/>
              <a:t>Approximate Amount of Raw Biomass Harvested for Fire Reduction in Eastern Oregon National Forests</a:t>
            </a:r>
          </a:p>
        </p:txBody>
      </p:sp>
      <p:sp>
        <p:nvSpPr>
          <p:cNvPr id="3" name="Content Placeholder 2"/>
          <p:cNvSpPr>
            <a:spLocks noGrp="1"/>
          </p:cNvSpPr>
          <p:nvPr>
            <p:ph idx="1"/>
          </p:nvPr>
        </p:nvSpPr>
        <p:spPr/>
        <p:txBody>
          <a:bodyPr numCol="1"/>
          <a:lstStyle/>
          <a:p>
            <a:pPr lvl="1" fontAlgn="base"/>
            <a:r>
              <a:rPr lang="en-US" dirty="0" err="1"/>
              <a:t>Ochoco</a:t>
            </a:r>
            <a:r>
              <a:rPr lang="en-US" dirty="0"/>
              <a:t> 3 crews* 2,500</a:t>
            </a:r>
          </a:p>
          <a:p>
            <a:pPr lvl="1" fontAlgn="base"/>
            <a:r>
              <a:rPr lang="en-US" dirty="0"/>
              <a:t>Umatilla </a:t>
            </a:r>
          </a:p>
          <a:p>
            <a:pPr lvl="1" fontAlgn="base"/>
            <a:r>
              <a:rPr lang="en-US" dirty="0"/>
              <a:t>Wallowa-Whitman 5 crews*2,500 </a:t>
            </a:r>
          </a:p>
          <a:p>
            <a:pPr lvl="1" fontAlgn="base"/>
            <a:r>
              <a:rPr lang="en-US" dirty="0">
                <a:solidFill>
                  <a:srgbClr val="FF0000"/>
                </a:solidFill>
              </a:rPr>
              <a:t>27,500 tons</a:t>
            </a:r>
          </a:p>
          <a:p>
            <a:pPr marL="457200" lvl="1" indent="0" fontAlgn="base">
              <a:buNone/>
            </a:pPr>
            <a:endParaRPr lang="en-US" dirty="0"/>
          </a:p>
          <a:p>
            <a:pPr fontAlgn="base"/>
            <a:r>
              <a:rPr lang="en-US" dirty="0"/>
              <a:t>Based on consistent “project work” FS style with 3-10 Saws running</a:t>
            </a:r>
          </a:p>
          <a:p>
            <a:pPr fontAlgn="base"/>
            <a:r>
              <a:rPr lang="en-US" dirty="0"/>
              <a:t>Possibility of already burned material to be harvested </a:t>
            </a:r>
          </a:p>
          <a:p>
            <a:endParaRPr lang="en-US" dirty="0"/>
          </a:p>
        </p:txBody>
      </p:sp>
    </p:spTree>
    <p:extLst>
      <p:ext uri="{BB962C8B-B14F-4D97-AF65-F5344CB8AC3E}">
        <p14:creationId xmlns:p14="http://schemas.microsoft.com/office/powerpoint/2010/main" val="1690653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pPr algn="ctr"/>
            <a:r>
              <a:rPr lang="en-US" b="1" u="sng" dirty="0"/>
              <a:t>Clear Cut Acres</a:t>
            </a:r>
            <a:endParaRPr lang="en-US" b="1" dirty="0"/>
          </a:p>
        </p:txBody>
      </p:sp>
      <p:sp>
        <p:nvSpPr>
          <p:cNvPr id="3" name="Content Placeholder 2"/>
          <p:cNvSpPr>
            <a:spLocks noGrp="1"/>
          </p:cNvSpPr>
          <p:nvPr>
            <p:ph idx="1"/>
          </p:nvPr>
        </p:nvSpPr>
        <p:spPr/>
        <p:txBody>
          <a:bodyPr numCol="1">
            <a:normAutofit fontScale="92500" lnSpcReduction="10000"/>
          </a:bodyPr>
          <a:lstStyle/>
          <a:p>
            <a:pPr marL="0" indent="0">
              <a:buNone/>
            </a:pPr>
            <a:r>
              <a:rPr lang="en-US" b="1" u="sng" dirty="0"/>
              <a:t>1 year </a:t>
            </a:r>
          </a:p>
          <a:p>
            <a:r>
              <a:rPr lang="en-US" dirty="0"/>
              <a:t>Running 15% of PGE plant would require 500,000 tons of biomass pellets </a:t>
            </a:r>
          </a:p>
          <a:p>
            <a:r>
              <a:rPr lang="en-US" dirty="0"/>
              <a:t>100% switchover would require 3.3 million tons of biomass pellets.</a:t>
            </a:r>
          </a:p>
          <a:p>
            <a:r>
              <a:rPr lang="en-US" dirty="0"/>
              <a:t>55 million tons of wood= 650,000 clear-cut acres assuming average forest biomass per acre in the US </a:t>
            </a:r>
            <a:r>
              <a:rPr lang="en-US" sz="1700" dirty="0"/>
              <a:t>(http://www.pfpi.net/biomass-basics-2)</a:t>
            </a:r>
          </a:p>
          <a:p>
            <a:r>
              <a:rPr lang="en-US" dirty="0"/>
              <a:t>55 million tons of wood/ 3 (ratio from raw to </a:t>
            </a:r>
            <a:r>
              <a:rPr lang="en-US" dirty="0" err="1"/>
              <a:t>torrefied</a:t>
            </a:r>
            <a:r>
              <a:rPr lang="en-US" dirty="0"/>
              <a:t> biomass)= 18.3 million tons of </a:t>
            </a:r>
            <a:r>
              <a:rPr lang="en-US" dirty="0" err="1"/>
              <a:t>torrefied</a:t>
            </a:r>
            <a:r>
              <a:rPr lang="en-US" dirty="0"/>
              <a:t> biomass</a:t>
            </a:r>
          </a:p>
          <a:p>
            <a:r>
              <a:rPr lang="en-US" dirty="0"/>
              <a:t>18.3 million tons of </a:t>
            </a:r>
            <a:r>
              <a:rPr lang="en-US" dirty="0" err="1"/>
              <a:t>torrefied</a:t>
            </a:r>
            <a:r>
              <a:rPr lang="en-US" dirty="0"/>
              <a:t> biomass/3.3 million tons of </a:t>
            </a:r>
            <a:r>
              <a:rPr lang="en-US" dirty="0" err="1"/>
              <a:t>torrefied</a:t>
            </a:r>
            <a:r>
              <a:rPr lang="en-US" dirty="0"/>
              <a:t> biomass (100% switchover) = 5.5</a:t>
            </a:r>
          </a:p>
          <a:p>
            <a:r>
              <a:rPr lang="en-US" dirty="0"/>
              <a:t>650,000 clear cut acres/ 5.5= </a:t>
            </a:r>
            <a:r>
              <a:rPr lang="en-US" dirty="0">
                <a:solidFill>
                  <a:srgbClr val="FF0000"/>
                </a:solidFill>
              </a:rPr>
              <a:t>118,181 clear cut acres needed to fire plant for 1 year </a:t>
            </a:r>
          </a:p>
          <a:p>
            <a:endParaRPr lang="en-US" dirty="0"/>
          </a:p>
          <a:p>
            <a:endParaRPr lang="en-US" dirty="0"/>
          </a:p>
        </p:txBody>
      </p:sp>
    </p:spTree>
    <p:extLst>
      <p:ext uri="{BB962C8B-B14F-4D97-AF65-F5344CB8AC3E}">
        <p14:creationId xmlns:p14="http://schemas.microsoft.com/office/powerpoint/2010/main" val="3023889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6328" y="593725"/>
            <a:ext cx="9384657" cy="5650346"/>
          </a:xfrm>
        </p:spPr>
      </p:pic>
    </p:spTree>
    <p:extLst>
      <p:ext uri="{BB962C8B-B14F-4D97-AF65-F5344CB8AC3E}">
        <p14:creationId xmlns:p14="http://schemas.microsoft.com/office/powerpoint/2010/main" val="2459336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Clear Cut Forest</a:t>
            </a:r>
          </a:p>
        </p:txBody>
      </p:sp>
      <p:pic>
        <p:nvPicPr>
          <p:cNvPr id="4" name="Content Placeholder 3"/>
          <p:cNvPicPr>
            <a:picLocks noGrp="1" noChangeAspect="1"/>
          </p:cNvPicPr>
          <p:nvPr>
            <p:ph idx="1"/>
          </p:nvPr>
        </p:nvPicPr>
        <p:blipFill>
          <a:blip r:embed="rId2"/>
          <a:stretch>
            <a:fillRect/>
          </a:stretch>
        </p:blipFill>
        <p:spPr>
          <a:xfrm>
            <a:off x="2676698" y="1543471"/>
            <a:ext cx="6882938" cy="5164490"/>
          </a:xfrm>
          <a:prstGeom prst="rect">
            <a:avLst/>
          </a:prstGeom>
        </p:spPr>
      </p:pic>
    </p:spTree>
    <p:extLst>
      <p:ext uri="{BB962C8B-B14F-4D97-AF65-F5344CB8AC3E}">
        <p14:creationId xmlns:p14="http://schemas.microsoft.com/office/powerpoint/2010/main" val="2310626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4" y="198871"/>
            <a:ext cx="10515600" cy="767484"/>
          </a:xfrm>
        </p:spPr>
        <p:txBody>
          <a:bodyPr numCol="1"/>
          <a:lstStyle/>
          <a:p>
            <a:pPr algn="ctr"/>
            <a:r>
              <a:rPr lang="en-US" b="1" u="sng" dirty="0" err="1"/>
              <a:t>Torrefication</a:t>
            </a:r>
            <a:r>
              <a:rPr lang="en-US" b="1" u="sng" dirty="0"/>
              <a:t> Machines </a:t>
            </a:r>
          </a:p>
        </p:txBody>
      </p:sp>
      <p:sp>
        <p:nvSpPr>
          <p:cNvPr id="3" name="Content Placeholder 2"/>
          <p:cNvSpPr>
            <a:spLocks noGrp="1"/>
          </p:cNvSpPr>
          <p:nvPr>
            <p:ph idx="1"/>
          </p:nvPr>
        </p:nvSpPr>
        <p:spPr>
          <a:xfrm>
            <a:off x="703118" y="1087871"/>
            <a:ext cx="10515600" cy="5437620"/>
          </a:xfrm>
        </p:spPr>
        <p:txBody>
          <a:bodyPr numCol="1">
            <a:normAutofit fontScale="92500" lnSpcReduction="20000"/>
          </a:bodyPr>
          <a:lstStyle/>
          <a:p>
            <a:endParaRPr lang="en-US" dirty="0"/>
          </a:p>
          <a:p>
            <a:r>
              <a:rPr lang="en-US" u="sng" dirty="0"/>
              <a:t>Mobile Unit Cost</a:t>
            </a:r>
            <a:r>
              <a:rPr lang="en-US" dirty="0"/>
              <a:t>: $850,000</a:t>
            </a:r>
          </a:p>
          <a:p>
            <a:pPr lvl="1"/>
            <a:r>
              <a:rPr lang="en-US" dirty="0"/>
              <a:t>Moveable</a:t>
            </a:r>
          </a:p>
          <a:p>
            <a:pPr lvl="1"/>
            <a:r>
              <a:rPr lang="en-US" dirty="0" err="1"/>
              <a:t>Torrefied</a:t>
            </a:r>
            <a:r>
              <a:rPr lang="en-US" dirty="0"/>
              <a:t> Biomass Production</a:t>
            </a:r>
          </a:p>
          <a:p>
            <a:pPr lvl="2"/>
            <a:r>
              <a:rPr lang="en-US" dirty="0"/>
              <a:t>4 Tons Hourly</a:t>
            </a:r>
          </a:p>
          <a:p>
            <a:pPr lvl="2"/>
            <a:r>
              <a:rPr lang="en-US" dirty="0"/>
              <a:t>96 Tons Daily</a:t>
            </a:r>
          </a:p>
          <a:p>
            <a:endParaRPr lang="en-US" dirty="0"/>
          </a:p>
          <a:p>
            <a:r>
              <a:rPr lang="en-US" u="sng" dirty="0"/>
              <a:t>Stationary Plant Cost</a:t>
            </a:r>
            <a:r>
              <a:rPr lang="en-US" dirty="0"/>
              <a:t>: $9,000,000</a:t>
            </a:r>
          </a:p>
          <a:p>
            <a:pPr lvl="1"/>
            <a:r>
              <a:rPr lang="en-US" dirty="0" err="1"/>
              <a:t>Torrefied</a:t>
            </a:r>
            <a:r>
              <a:rPr lang="en-US" dirty="0"/>
              <a:t> Biomass Production</a:t>
            </a:r>
          </a:p>
          <a:p>
            <a:pPr lvl="2"/>
            <a:r>
              <a:rPr lang="en-US" dirty="0"/>
              <a:t>15,000- 20,000 Tons Hourly</a:t>
            </a:r>
          </a:p>
          <a:p>
            <a:pPr lvl="2"/>
            <a:r>
              <a:rPr lang="en-US" dirty="0"/>
              <a:t>360,000- 480,000 Tons Daily</a:t>
            </a:r>
          </a:p>
          <a:p>
            <a:pPr lvl="1"/>
            <a:endParaRPr lang="en-US" dirty="0"/>
          </a:p>
          <a:p>
            <a:pPr marL="457200" lvl="1" indent="0">
              <a:buNone/>
            </a:pPr>
            <a:endParaRPr lang="en-US" dirty="0"/>
          </a:p>
          <a:p>
            <a:pPr marL="457200" lvl="1" indent="0">
              <a:buNone/>
            </a:pPr>
            <a:endParaRPr lang="en-US" dirty="0"/>
          </a:p>
          <a:p>
            <a:pPr marL="457200" lvl="1" indent="0" algn="ctr">
              <a:buNone/>
            </a:pPr>
            <a:r>
              <a:rPr lang="en-US" dirty="0"/>
              <a:t>Our team recommends starting out with mobile units positioned closest to the harvest site and then investing in a Stationary Torrefication Plant after gaining insight on the supply chain process. </a:t>
            </a:r>
          </a:p>
        </p:txBody>
      </p:sp>
      <p:pic>
        <p:nvPicPr>
          <p:cNvPr id="4" name="Picture 3"/>
          <p:cNvPicPr>
            <a:picLocks noChangeAspect="1"/>
          </p:cNvPicPr>
          <p:nvPr/>
        </p:nvPicPr>
        <p:blipFill rotWithShape="1">
          <a:blip r:embed="rId2"/>
          <a:srcRect t="12577" b="13384"/>
          <a:stretch/>
        </p:blipFill>
        <p:spPr>
          <a:xfrm>
            <a:off x="6572923" y="990601"/>
            <a:ext cx="4471556" cy="1766730"/>
          </a:xfrm>
          <a:prstGeom prst="rect">
            <a:avLst/>
          </a:prstGeom>
        </p:spPr>
      </p:pic>
      <p:pic>
        <p:nvPicPr>
          <p:cNvPr id="5" name="Picture 4"/>
          <p:cNvPicPr>
            <a:picLocks noChangeAspect="1"/>
          </p:cNvPicPr>
          <p:nvPr/>
        </p:nvPicPr>
        <p:blipFill>
          <a:blip r:embed="rId3"/>
          <a:stretch>
            <a:fillRect/>
          </a:stretch>
        </p:blipFill>
        <p:spPr>
          <a:xfrm>
            <a:off x="6572923" y="2949793"/>
            <a:ext cx="4471555" cy="2259067"/>
          </a:xfrm>
          <a:prstGeom prst="rect">
            <a:avLst/>
          </a:prstGeom>
        </p:spPr>
      </p:pic>
    </p:spTree>
    <p:extLst>
      <p:ext uri="{BB962C8B-B14F-4D97-AF65-F5344CB8AC3E}">
        <p14:creationId xmlns:p14="http://schemas.microsoft.com/office/powerpoint/2010/main" val="3371195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pPr algn="ctr"/>
            <a:r>
              <a:rPr lang="en-US" b="1" u="sng" dirty="0"/>
              <a:t>Mobile Units </a:t>
            </a:r>
          </a:p>
        </p:txBody>
      </p:sp>
      <p:sp>
        <p:nvSpPr>
          <p:cNvPr id="3" name="Content Placeholder 2"/>
          <p:cNvSpPr>
            <a:spLocks noGrp="1"/>
          </p:cNvSpPr>
          <p:nvPr>
            <p:ph idx="1"/>
          </p:nvPr>
        </p:nvSpPr>
        <p:spPr/>
        <p:txBody>
          <a:bodyPr numCol="1"/>
          <a:lstStyle/>
          <a:p>
            <a:r>
              <a:rPr lang="en-US" dirty="0"/>
              <a:t>8,000 Tons/ 96 Tons (How much a mobile unit is able to produce per day)= Would Need 84 Mobile Units Operating At Full Capacity.</a:t>
            </a:r>
          </a:p>
          <a:p>
            <a:r>
              <a:rPr lang="en-US" dirty="0"/>
              <a:t>In order to Produce enough </a:t>
            </a:r>
            <a:r>
              <a:rPr lang="en-US" dirty="0" err="1"/>
              <a:t>Torrefied</a:t>
            </a:r>
            <a:r>
              <a:rPr lang="en-US" dirty="0"/>
              <a:t> Biomass to Fuel the Boardman Plant 100% it would be necessary to build a Stationary Torrefication Processing Plant. </a:t>
            </a:r>
          </a:p>
          <a:p>
            <a:r>
              <a:rPr lang="en-US" dirty="0"/>
              <a:t>Hard to meet the biomass fuel expectation- would take more than just thinning forests. </a:t>
            </a:r>
          </a:p>
          <a:p>
            <a:endParaRPr lang="en-US" dirty="0"/>
          </a:p>
          <a:p>
            <a:endParaRPr lang="en-US" dirty="0"/>
          </a:p>
        </p:txBody>
      </p:sp>
    </p:spTree>
    <p:extLst>
      <p:ext uri="{BB962C8B-B14F-4D97-AF65-F5344CB8AC3E}">
        <p14:creationId xmlns:p14="http://schemas.microsoft.com/office/powerpoint/2010/main" val="1543027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Unit Operation Cost</a:t>
            </a:r>
          </a:p>
        </p:txBody>
      </p:sp>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2273" t="32271" r="22334" b="45816"/>
          <a:stretch/>
        </p:blipFill>
        <p:spPr>
          <a:xfrm>
            <a:off x="230071" y="2536006"/>
            <a:ext cx="11731857" cy="2248266"/>
          </a:xfrm>
          <a:prstGeom prst="rect">
            <a:avLst/>
          </a:prstGeom>
        </p:spPr>
      </p:pic>
    </p:spTree>
    <p:extLst>
      <p:ext uri="{BB962C8B-B14F-4D97-AF65-F5344CB8AC3E}">
        <p14:creationId xmlns:p14="http://schemas.microsoft.com/office/powerpoint/2010/main" val="3352235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z="3600" b="1" u="sng" dirty="0"/>
              <a:t>Mobile Plant Production Costs</a:t>
            </a:r>
            <a:endParaRPr sz="3600" b="1" u="sng" dirty="0"/>
          </a:p>
        </p:txBody>
      </p:sp>
      <p:sp>
        <p:nvSpPr>
          <p:cNvPr id="6" name="Text Placeholder 5"/>
          <p:cNvSpPr>
            <a:spLocks noGrp="1"/>
          </p:cNvSpPr>
          <p:nvPr>
            <p:ph type="body" idx="1"/>
          </p:nvPr>
        </p:nvSpPr>
        <p:spPr/>
        <p:txBody>
          <a:bodyPr/>
          <a:lstStyle/>
          <a:p>
            <a:r>
              <a:rPr lang="en-US" dirty="0"/>
              <a:t>Fixed Cost</a:t>
            </a:r>
          </a:p>
        </p:txBody>
      </p:sp>
      <p:sp>
        <p:nvSpPr>
          <p:cNvPr id="3" name="Content Placeholder 2"/>
          <p:cNvSpPr>
            <a:spLocks noGrp="1"/>
          </p:cNvSpPr>
          <p:nvPr>
            <p:ph sz="half" idx="2"/>
          </p:nvPr>
        </p:nvSpPr>
        <p:spPr/>
        <p:txBody>
          <a:bodyPr numCol="1">
            <a:normAutofit/>
          </a:bodyPr>
          <a:lstStyle/>
          <a:p>
            <a:pPr lvl="1"/>
            <a:r>
              <a:rPr lang="en-US" dirty="0"/>
              <a:t>Fixed Cost (Annual Depreciation+ Fixed Operational and Maintenance Costs)</a:t>
            </a:r>
          </a:p>
          <a:p>
            <a:pPr lvl="1"/>
            <a:r>
              <a:rPr lang="en-US" dirty="0"/>
              <a:t>$22.41 /ton pellet: $5.00/ ton pellet= </a:t>
            </a:r>
            <a:r>
              <a:rPr lang="en-US" dirty="0">
                <a:solidFill>
                  <a:srgbClr val="FF0000"/>
                </a:solidFill>
              </a:rPr>
              <a:t>$27.41</a:t>
            </a:r>
          </a:p>
          <a:p>
            <a:pPr marL="457200" lvl="1" indent="0">
              <a:buNone/>
            </a:pPr>
            <a:endParaRPr lang="en-US" dirty="0">
              <a:solidFill>
                <a:srgbClr val="FF0000"/>
              </a:solidFill>
            </a:endParaRPr>
          </a:p>
          <a:p>
            <a:pPr lvl="1"/>
            <a:r>
              <a:rPr lang="en-US" dirty="0">
                <a:solidFill>
                  <a:srgbClr val="FF0000"/>
                </a:solidFill>
              </a:rPr>
              <a:t>6,808 tons* $27.41= $186,607.28</a:t>
            </a:r>
          </a:p>
          <a:p>
            <a:pPr lvl="1"/>
            <a:endParaRPr lang="en-US" dirty="0">
              <a:solidFill>
                <a:srgbClr val="FF0000"/>
              </a:solidFill>
            </a:endParaRPr>
          </a:p>
          <a:p>
            <a:pPr lvl="1"/>
            <a:endParaRPr lang="en-US" dirty="0">
              <a:solidFill>
                <a:srgbClr val="FF0000"/>
              </a:solidFill>
            </a:endParaRPr>
          </a:p>
          <a:p>
            <a:pPr lvl="1"/>
            <a:endParaRPr lang="en-US" dirty="0">
              <a:solidFill>
                <a:srgbClr val="FF0000"/>
              </a:solidFill>
            </a:endParaRPr>
          </a:p>
          <a:p>
            <a:pPr lvl="1"/>
            <a:endParaRPr dirty="0">
              <a:solidFill>
                <a:srgbClr val="FF0000"/>
              </a:solidFill>
            </a:endParaRPr>
          </a:p>
        </p:txBody>
      </p:sp>
      <p:sp>
        <p:nvSpPr>
          <p:cNvPr id="7" name="Text Placeholder 6"/>
          <p:cNvSpPr>
            <a:spLocks noGrp="1"/>
          </p:cNvSpPr>
          <p:nvPr>
            <p:ph type="body" sz="quarter" idx="3"/>
          </p:nvPr>
        </p:nvSpPr>
        <p:spPr/>
        <p:txBody>
          <a:bodyPr/>
          <a:lstStyle/>
          <a:p>
            <a:r>
              <a:rPr lang="en-US" dirty="0"/>
              <a:t>Variable Cost</a:t>
            </a:r>
          </a:p>
        </p:txBody>
      </p:sp>
      <p:sp>
        <p:nvSpPr>
          <p:cNvPr id="8" name="Content Placeholder 7"/>
          <p:cNvSpPr>
            <a:spLocks noGrp="1"/>
          </p:cNvSpPr>
          <p:nvPr>
            <p:ph sz="quarter" idx="4"/>
          </p:nvPr>
        </p:nvSpPr>
        <p:spPr/>
        <p:txBody>
          <a:bodyPr/>
          <a:lstStyle/>
          <a:p>
            <a:r>
              <a:rPr lang="en-US" dirty="0"/>
              <a:t>1 ton of pellets we need 400-600 Kilowatts hours of energy </a:t>
            </a:r>
          </a:p>
          <a:p>
            <a:r>
              <a:rPr lang="en-US" dirty="0"/>
              <a:t>(1kilowat= 9.8 cents in Oregon)</a:t>
            </a:r>
          </a:p>
          <a:p>
            <a:r>
              <a:rPr lang="en-US" dirty="0"/>
              <a:t>9.8 cents*600KW= </a:t>
            </a:r>
            <a:r>
              <a:rPr lang="en-US" dirty="0">
                <a:solidFill>
                  <a:srgbClr val="FF0000"/>
                </a:solidFill>
              </a:rPr>
              <a:t>$58.80</a:t>
            </a:r>
          </a:p>
          <a:p>
            <a:r>
              <a:rPr lang="en-US" dirty="0">
                <a:solidFill>
                  <a:srgbClr val="FF0000"/>
                </a:solidFill>
              </a:rPr>
              <a:t>$58.80*6,808 tons= $400,310.40</a:t>
            </a:r>
          </a:p>
          <a:p>
            <a:endParaRPr lang="en-US" dirty="0"/>
          </a:p>
        </p:txBody>
      </p:sp>
      <p:sp>
        <p:nvSpPr>
          <p:cNvPr id="9" name="TextBox 8"/>
          <p:cNvSpPr txBox="1"/>
          <p:nvPr/>
        </p:nvSpPr>
        <p:spPr>
          <a:xfrm>
            <a:off x="3447806" y="5134708"/>
            <a:ext cx="5099538" cy="1569660"/>
          </a:xfrm>
          <a:prstGeom prst="rect">
            <a:avLst/>
          </a:prstGeom>
          <a:noFill/>
        </p:spPr>
        <p:txBody>
          <a:bodyPr wrap="square" rtlCol="0">
            <a:spAutoFit/>
          </a:bodyPr>
          <a:lstStyle/>
          <a:p>
            <a:r>
              <a:rPr lang="en-US" sz="4800" dirty="0">
                <a:solidFill>
                  <a:srgbClr val="FF0000"/>
                </a:solidFill>
              </a:rPr>
              <a:t>Total Operation Cost: $586,917.68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pPr algn="ctr"/>
            <a:r>
              <a:rPr lang="en-US" u="sng" dirty="0"/>
              <a:t>Transportation</a:t>
            </a:r>
          </a:p>
        </p:txBody>
      </p:sp>
      <p:pic>
        <p:nvPicPr>
          <p:cNvPr id="7" name="Content Placeholder 6"/>
          <p:cNvPicPr>
            <a:picLocks noGrp="1" noChangeAspect="1"/>
          </p:cNvPicPr>
          <p:nvPr>
            <p:ph idx="1"/>
          </p:nvPr>
        </p:nvPicPr>
        <p:blipFill>
          <a:blip r:embed="rId2"/>
          <a:stretch>
            <a:fillRect/>
          </a:stretch>
        </p:blipFill>
        <p:spPr>
          <a:xfrm>
            <a:off x="504430" y="1644083"/>
            <a:ext cx="4810511" cy="3196317"/>
          </a:xfrm>
          <a:prstGeom prst="rect">
            <a:avLst/>
          </a:prstGeom>
        </p:spPr>
      </p:pic>
      <p:pic>
        <p:nvPicPr>
          <p:cNvPr id="8" name="Picture 7"/>
          <p:cNvPicPr>
            <a:picLocks noChangeAspect="1"/>
          </p:cNvPicPr>
          <p:nvPr/>
        </p:nvPicPr>
        <p:blipFill>
          <a:blip r:embed="rId3"/>
          <a:stretch>
            <a:fillRect/>
          </a:stretch>
        </p:blipFill>
        <p:spPr>
          <a:xfrm>
            <a:off x="6347278" y="1644083"/>
            <a:ext cx="5340292" cy="3196546"/>
          </a:xfrm>
          <a:prstGeom prst="rect">
            <a:avLst/>
          </a:prstGeom>
        </p:spPr>
      </p:pic>
      <p:sp>
        <p:nvSpPr>
          <p:cNvPr id="3" name="Oval 2"/>
          <p:cNvSpPr/>
          <p:nvPr/>
        </p:nvSpPr>
        <p:spPr>
          <a:xfrm>
            <a:off x="300981" y="906364"/>
            <a:ext cx="5013960" cy="467175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48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pPr algn="ctr"/>
            <a:r>
              <a:rPr lang="en-US" b="1" u="sng" dirty="0"/>
              <a:t>Overview</a:t>
            </a:r>
          </a:p>
        </p:txBody>
      </p:sp>
      <p:sp>
        <p:nvSpPr>
          <p:cNvPr id="3" name="Content Placeholder 2"/>
          <p:cNvSpPr>
            <a:spLocks noGrp="1"/>
          </p:cNvSpPr>
          <p:nvPr>
            <p:ph idx="1"/>
          </p:nvPr>
        </p:nvSpPr>
        <p:spPr/>
        <p:txBody>
          <a:bodyPr numCol="1">
            <a:normAutofit fontScale="85000" lnSpcReduction="20000"/>
          </a:bodyPr>
          <a:lstStyle/>
          <a:p>
            <a:r>
              <a:rPr lang="en-US" sz="3500" dirty="0"/>
              <a:t>PGE- Boardman Plant</a:t>
            </a:r>
          </a:p>
          <a:p>
            <a:r>
              <a:rPr lang="en-US" sz="3500" dirty="0"/>
              <a:t>Advantages &amp; Disadvantages of Switching to </a:t>
            </a:r>
            <a:r>
              <a:rPr lang="en-US" sz="3500" dirty="0" err="1"/>
              <a:t>Torrefied</a:t>
            </a:r>
            <a:r>
              <a:rPr lang="en-US" sz="3500" dirty="0"/>
              <a:t> Biomass</a:t>
            </a:r>
          </a:p>
          <a:p>
            <a:r>
              <a:rPr lang="en-US" sz="3500" dirty="0"/>
              <a:t>Biomass Resources in United States/ Oregon/ 3 National Forests</a:t>
            </a:r>
          </a:p>
          <a:p>
            <a:r>
              <a:rPr lang="en-US" sz="3500" dirty="0"/>
              <a:t>Supply Chain Costs</a:t>
            </a:r>
          </a:p>
          <a:p>
            <a:pPr lvl="1"/>
            <a:r>
              <a:rPr lang="en-US" sz="3500" dirty="0"/>
              <a:t>Labor</a:t>
            </a:r>
          </a:p>
          <a:p>
            <a:pPr lvl="1"/>
            <a:r>
              <a:rPr lang="en-US" sz="3500" dirty="0"/>
              <a:t>Mobile Units</a:t>
            </a:r>
          </a:p>
          <a:p>
            <a:pPr lvl="1"/>
            <a:r>
              <a:rPr lang="en-US" sz="3500" dirty="0"/>
              <a:t>Transportation</a:t>
            </a:r>
          </a:p>
          <a:p>
            <a:r>
              <a:rPr lang="en-US" sz="3500" dirty="0"/>
              <a:t>Total Costs</a:t>
            </a:r>
          </a:p>
          <a:p>
            <a:r>
              <a:rPr lang="en-US" sz="3500" dirty="0"/>
              <a:t>Conclusion</a:t>
            </a:r>
          </a:p>
          <a:p>
            <a:r>
              <a:rPr lang="en-US" sz="3500" dirty="0"/>
              <a:t>Recommendations</a:t>
            </a:r>
          </a:p>
          <a:p>
            <a:pPr marL="0" indent="0">
              <a:buNone/>
            </a:pPr>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2739309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numCol="1">
            <a:normAutofit/>
          </a:bodyPr>
          <a:lstStyle/>
          <a:p>
            <a:pPr algn="ctr"/>
            <a:r>
              <a:rPr lang="en-US" sz="4800" b="1" u="sng" dirty="0"/>
              <a:t>Semi Truck Versus Railroad Containers</a:t>
            </a:r>
          </a:p>
        </p:txBody>
      </p:sp>
      <p:sp>
        <p:nvSpPr>
          <p:cNvPr id="5" name="Text Placeholder 4"/>
          <p:cNvSpPr>
            <a:spLocks noGrp="1"/>
          </p:cNvSpPr>
          <p:nvPr>
            <p:ph type="body" idx="1"/>
          </p:nvPr>
        </p:nvSpPr>
        <p:spPr/>
        <p:txBody>
          <a:bodyPr numCol="1"/>
          <a:lstStyle/>
          <a:p>
            <a:r>
              <a:rPr lang="en-US" dirty="0"/>
              <a:t>Semi-Trucks</a:t>
            </a:r>
          </a:p>
        </p:txBody>
      </p:sp>
      <p:sp>
        <p:nvSpPr>
          <p:cNvPr id="3" name="Content Placeholder 2"/>
          <p:cNvSpPr>
            <a:spLocks noGrp="1"/>
          </p:cNvSpPr>
          <p:nvPr>
            <p:ph sz="half" idx="2"/>
          </p:nvPr>
        </p:nvSpPr>
        <p:spPr/>
        <p:txBody>
          <a:bodyPr numCol="1"/>
          <a:lstStyle/>
          <a:p>
            <a:r>
              <a:rPr lang="en-US" dirty="0"/>
              <a:t>Ideal for Shorter distances</a:t>
            </a:r>
          </a:p>
          <a:p>
            <a:r>
              <a:rPr lang="en-US" dirty="0"/>
              <a:t>Faster Mean of Transportation</a:t>
            </a:r>
          </a:p>
        </p:txBody>
      </p:sp>
      <p:sp>
        <p:nvSpPr>
          <p:cNvPr id="6" name="Text Placeholder 5"/>
          <p:cNvSpPr>
            <a:spLocks noGrp="1"/>
          </p:cNvSpPr>
          <p:nvPr>
            <p:ph type="body" sz="quarter" idx="3"/>
          </p:nvPr>
        </p:nvSpPr>
        <p:spPr/>
        <p:txBody>
          <a:bodyPr numCol="1"/>
          <a:lstStyle/>
          <a:p>
            <a:r>
              <a:rPr lang="en-US" dirty="0"/>
              <a:t>Railroad</a:t>
            </a:r>
          </a:p>
        </p:txBody>
      </p:sp>
      <p:sp>
        <p:nvSpPr>
          <p:cNvPr id="7" name="Content Placeholder 6"/>
          <p:cNvSpPr>
            <a:spLocks noGrp="1"/>
          </p:cNvSpPr>
          <p:nvPr>
            <p:ph sz="quarter" idx="4"/>
          </p:nvPr>
        </p:nvSpPr>
        <p:spPr/>
        <p:txBody>
          <a:bodyPr numCol="1"/>
          <a:lstStyle/>
          <a:p>
            <a:r>
              <a:rPr lang="en-US" dirty="0"/>
              <a:t>Longer Distances</a:t>
            </a:r>
          </a:p>
          <a:p>
            <a:r>
              <a:rPr lang="en-US" dirty="0"/>
              <a:t>Economies of Scale</a:t>
            </a:r>
          </a:p>
        </p:txBody>
      </p:sp>
      <p:sp>
        <p:nvSpPr>
          <p:cNvPr id="2" name="TextBox 1"/>
          <p:cNvSpPr txBox="1"/>
          <p:nvPr/>
        </p:nvSpPr>
        <p:spPr>
          <a:xfrm>
            <a:off x="1611024" y="3821113"/>
            <a:ext cx="8773102" cy="523220"/>
          </a:xfrm>
          <a:prstGeom prst="rect">
            <a:avLst/>
          </a:prstGeom>
          <a:noFill/>
        </p:spPr>
        <p:txBody>
          <a:bodyPr wrap="square" numCol="1" rtlCol="0">
            <a:spAutoFit/>
          </a:bodyPr>
          <a:lstStyle/>
          <a:p>
            <a:endParaRPr lang="en-US" sz="2800" dirty="0"/>
          </a:p>
        </p:txBody>
      </p:sp>
    </p:spTree>
    <p:extLst>
      <p:ext uri="{BB962C8B-B14F-4D97-AF65-F5344CB8AC3E}">
        <p14:creationId xmlns:p14="http://schemas.microsoft.com/office/powerpoint/2010/main" val="952121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034" y="0"/>
            <a:ext cx="10515600" cy="1325563"/>
          </a:xfrm>
        </p:spPr>
        <p:txBody>
          <a:bodyPr numCol="1"/>
          <a:lstStyle/>
          <a:p>
            <a:pPr algn="ctr"/>
            <a:r>
              <a:rPr lang="en-US" b="1" u="sng" dirty="0"/>
              <a:t>National Forests &amp; Distances to PGE</a:t>
            </a:r>
          </a:p>
        </p:txBody>
      </p:sp>
      <p:sp>
        <p:nvSpPr>
          <p:cNvPr id="3" name="Content Placeholder 2"/>
          <p:cNvSpPr>
            <a:spLocks noGrp="1"/>
          </p:cNvSpPr>
          <p:nvPr>
            <p:ph idx="1"/>
          </p:nvPr>
        </p:nvSpPr>
        <p:spPr>
          <a:xfrm>
            <a:off x="382387" y="2707236"/>
            <a:ext cx="2641658" cy="2097520"/>
          </a:xfrm>
        </p:spPr>
        <p:txBody>
          <a:bodyPr numCol="1">
            <a:normAutofit/>
          </a:bodyPr>
          <a:lstStyle/>
          <a:p>
            <a:r>
              <a:rPr lang="en-US" sz="1800" dirty="0"/>
              <a:t>Ochoco National Forest: 179 Miles </a:t>
            </a:r>
          </a:p>
          <a:p>
            <a:r>
              <a:rPr lang="en-US" sz="1800" dirty="0"/>
              <a:t>Umatilla National Forest: 150 miles</a:t>
            </a:r>
          </a:p>
          <a:p>
            <a:r>
              <a:rPr lang="en-US" sz="1800" dirty="0"/>
              <a:t>Wallowa-Whitman National Forest: 149 miles</a:t>
            </a:r>
          </a:p>
        </p:txBody>
      </p:sp>
      <p:pic>
        <p:nvPicPr>
          <p:cNvPr id="4" name="Picture 3"/>
          <p:cNvPicPr>
            <a:picLocks noChangeAspect="1"/>
          </p:cNvPicPr>
          <p:nvPr/>
        </p:nvPicPr>
        <p:blipFill>
          <a:blip r:embed="rId2"/>
          <a:stretch>
            <a:fillRect/>
          </a:stretch>
        </p:blipFill>
        <p:spPr>
          <a:xfrm>
            <a:off x="3288337" y="1325563"/>
            <a:ext cx="8582055" cy="5158364"/>
          </a:xfrm>
          <a:prstGeom prst="rect">
            <a:avLst/>
          </a:prstGeom>
        </p:spPr>
      </p:pic>
    </p:spTree>
    <p:extLst>
      <p:ext uri="{BB962C8B-B14F-4D97-AF65-F5344CB8AC3E}">
        <p14:creationId xmlns:p14="http://schemas.microsoft.com/office/powerpoint/2010/main" val="3303400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normAutofit/>
          </a:bodyPr>
          <a:lstStyle/>
          <a:p>
            <a:pPr algn="ctr"/>
            <a:r>
              <a:rPr lang="en-US" sz="5400" b="1" u="sng" dirty="0"/>
              <a:t>Tons Per Truck Load</a:t>
            </a:r>
          </a:p>
        </p:txBody>
      </p:sp>
      <p:sp>
        <p:nvSpPr>
          <p:cNvPr id="3" name="Content Placeholder 2"/>
          <p:cNvSpPr>
            <a:spLocks noGrp="1"/>
          </p:cNvSpPr>
          <p:nvPr>
            <p:ph idx="1"/>
          </p:nvPr>
        </p:nvSpPr>
        <p:spPr/>
        <p:txBody>
          <a:bodyPr numCol="1"/>
          <a:lstStyle/>
          <a:p>
            <a:r>
              <a:rPr lang="en-US" dirty="0"/>
              <a:t>1 Semi Truck- Legal payload 42,000 to 52,000 lbs. </a:t>
            </a:r>
          </a:p>
          <a:p>
            <a:pPr marL="0" indent="0">
              <a:buNone/>
            </a:pPr>
            <a:r>
              <a:rPr lang="en-US" sz="1100" dirty="0"/>
              <a:t>(http://www.forestbioenergy.net/training-materials/fact-sheets/module-4-fact-sheets/fact-sheet-4-5-biomass-transportation-and-delivery/)</a:t>
            </a:r>
          </a:p>
          <a:p>
            <a:r>
              <a:rPr lang="en-US" dirty="0"/>
              <a:t>1 Ton= 2,000 Lbs.</a:t>
            </a:r>
          </a:p>
          <a:p>
            <a:r>
              <a:rPr lang="en-US" dirty="0"/>
              <a:t>42,000/2,000= 21 tons 52,000lbs/2,000=26 tons</a:t>
            </a:r>
          </a:p>
          <a:p>
            <a:r>
              <a:rPr lang="en-US" dirty="0"/>
              <a:t>1 Truck Load Could Carry 21-26 tons of </a:t>
            </a:r>
            <a:r>
              <a:rPr lang="en-US" dirty="0" err="1"/>
              <a:t>Torrefied</a:t>
            </a:r>
            <a:r>
              <a:rPr lang="en-US" dirty="0"/>
              <a:t> Biomass.</a:t>
            </a:r>
          </a:p>
          <a:p>
            <a:r>
              <a:rPr lang="en-US" dirty="0"/>
              <a:t>If a Mobile Unit Produced 96 Tons a Day it would take between 4-6 Truckloads to Transport that material.</a:t>
            </a:r>
          </a:p>
          <a:p>
            <a:r>
              <a:rPr lang="en-US" dirty="0"/>
              <a:t>PGE Needs 8,000 Tons to run completely on </a:t>
            </a:r>
            <a:r>
              <a:rPr lang="en-US" dirty="0" err="1"/>
              <a:t>torrefied</a:t>
            </a:r>
            <a:r>
              <a:rPr lang="en-US" dirty="0"/>
              <a:t> Biomass/ 21 tons= </a:t>
            </a:r>
            <a:r>
              <a:rPr lang="en-US" dirty="0">
                <a:solidFill>
                  <a:srgbClr val="FF0000"/>
                </a:solidFill>
              </a:rPr>
              <a:t>381 Truckloads Daily </a:t>
            </a:r>
          </a:p>
          <a:p>
            <a:endParaRPr lang="en-US" dirty="0"/>
          </a:p>
        </p:txBody>
      </p:sp>
    </p:spTree>
    <p:extLst>
      <p:ext uri="{BB962C8B-B14F-4D97-AF65-F5344CB8AC3E}">
        <p14:creationId xmlns:p14="http://schemas.microsoft.com/office/powerpoint/2010/main" val="3087145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10515600" cy="1325563"/>
          </a:xfrm>
        </p:spPr>
        <p:txBody>
          <a:bodyPr numCol="1"/>
          <a:lstStyle/>
          <a:p>
            <a:r>
              <a:rPr lang="en-US" b="1" u="sng" dirty="0"/>
              <a:t>Cost of Transportation- Semi-Truck  </a:t>
            </a:r>
          </a:p>
        </p:txBody>
      </p:sp>
      <p:sp>
        <p:nvSpPr>
          <p:cNvPr id="3" name="Content Placeholder 2"/>
          <p:cNvSpPr>
            <a:spLocks noGrp="1"/>
          </p:cNvSpPr>
          <p:nvPr>
            <p:ph idx="1"/>
          </p:nvPr>
        </p:nvSpPr>
        <p:spPr>
          <a:xfrm>
            <a:off x="361950" y="1406524"/>
            <a:ext cx="10991850" cy="5032375"/>
          </a:xfrm>
        </p:spPr>
        <p:txBody>
          <a:bodyPr numCol="1">
            <a:normAutofit fontScale="25000" lnSpcReduction="20000"/>
          </a:bodyPr>
          <a:lstStyle/>
          <a:p>
            <a:r>
              <a:rPr lang="en-US" sz="14400" dirty="0"/>
              <a:t>Cost of purchasing a semi truck $164,000 </a:t>
            </a:r>
            <a:r>
              <a:rPr lang="en-US" sz="4800" dirty="0">
                <a:hlinkClick r:id="rId3"/>
              </a:rPr>
              <a:t>http://www.lonemountaintruck.com/inventory/</a:t>
            </a:r>
            <a:endParaRPr lang="en-US" sz="4800" dirty="0"/>
          </a:p>
          <a:p>
            <a:r>
              <a:rPr lang="en-US" sz="14400" dirty="0"/>
              <a:t>Purchase 192 trucks</a:t>
            </a:r>
          </a:p>
          <a:p>
            <a:r>
              <a:rPr lang="en-US" sz="14400" dirty="0"/>
              <a:t>Initial Cost: </a:t>
            </a:r>
            <a:r>
              <a:rPr lang="en-US" sz="14400" dirty="0">
                <a:solidFill>
                  <a:srgbClr val="FF0000"/>
                </a:solidFill>
              </a:rPr>
              <a:t>$31,488,000</a:t>
            </a:r>
          </a:p>
          <a:p>
            <a:r>
              <a:rPr lang="en-US" sz="14400" dirty="0"/>
              <a:t>Those Trucks will be delivering 296 Loads a Day. </a:t>
            </a:r>
          </a:p>
          <a:p>
            <a:r>
              <a:rPr lang="en-US" sz="14400" dirty="0"/>
              <a:t>296 Loads*23 tons=6,808 tons a day</a:t>
            </a:r>
          </a:p>
          <a:p>
            <a:r>
              <a:rPr lang="en-US" sz="14400" dirty="0"/>
              <a:t>Does not meet our need of 8,000 tons a day</a:t>
            </a:r>
          </a:p>
          <a:p>
            <a:r>
              <a:rPr lang="en-US" sz="14400" dirty="0"/>
              <a:t>This is the maximum capacity!</a:t>
            </a:r>
          </a:p>
          <a:p>
            <a:pPr marL="0" indent="0">
              <a:buNone/>
            </a:pPr>
            <a:endParaRPr lang="en-US" dirty="0"/>
          </a:p>
        </p:txBody>
      </p:sp>
    </p:spTree>
    <p:extLst>
      <p:ext uri="{BB962C8B-B14F-4D97-AF65-F5344CB8AC3E}">
        <p14:creationId xmlns:p14="http://schemas.microsoft.com/office/powerpoint/2010/main" val="2536278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0"/>
            <a:ext cx="10515600" cy="1325563"/>
          </a:xfrm>
        </p:spPr>
        <p:txBody>
          <a:bodyPr numCol="1"/>
          <a:lstStyle/>
          <a:p>
            <a:r>
              <a:rPr lang="en-US" b="1" u="sng" dirty="0"/>
              <a:t>Cost of Transportation by Semi-Truck </a:t>
            </a:r>
          </a:p>
        </p:txBody>
      </p:sp>
      <p:sp>
        <p:nvSpPr>
          <p:cNvPr id="3" name="Content Placeholder 2"/>
          <p:cNvSpPr>
            <a:spLocks noGrp="1"/>
          </p:cNvSpPr>
          <p:nvPr>
            <p:ph idx="1"/>
          </p:nvPr>
        </p:nvSpPr>
        <p:spPr>
          <a:xfrm>
            <a:off x="590550" y="1216024"/>
            <a:ext cx="10972800" cy="5451475"/>
          </a:xfrm>
        </p:spPr>
        <p:txBody>
          <a:bodyPr numCol="1">
            <a:normAutofit/>
          </a:bodyPr>
          <a:lstStyle/>
          <a:p>
            <a:endParaRPr lang="en-US" sz="11200" dirty="0"/>
          </a:p>
          <a:p>
            <a:r>
              <a:rPr lang="en-US" sz="1000" dirty="0">
                <a:hlinkClick r:id="rId3"/>
              </a:rPr>
              <a:t>http://gasprices.aaa.com/</a:t>
            </a:r>
            <a:endParaRPr lang="en-US" sz="1000" dirty="0"/>
          </a:p>
          <a:p>
            <a:endParaRPr lang="en-US" dirty="0"/>
          </a:p>
          <a:p>
            <a:pPr marL="0" indent="0">
              <a:buNone/>
            </a:pPr>
            <a:endParaRPr lang="en-US" dirty="0"/>
          </a:p>
          <a:p>
            <a:endParaRPr lang="en-US" dirty="0"/>
          </a:p>
          <a:p>
            <a:pPr lvl="1"/>
            <a:endParaRPr lang="en-US" sz="14400" dirty="0">
              <a:solidFill>
                <a:srgbClr val="FF0000"/>
              </a:solidFill>
            </a:endParaRP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243472526"/>
              </p:ext>
            </p:extLst>
          </p:nvPr>
        </p:nvGraphicFramePr>
        <p:xfrm>
          <a:off x="123092" y="1635370"/>
          <a:ext cx="11977983" cy="3640016"/>
        </p:xfrm>
        <a:graphic>
          <a:graphicData uri="http://schemas.openxmlformats.org/presentationml/2006/ole">
            <mc:AlternateContent xmlns:mc="http://schemas.openxmlformats.org/markup-compatibility/2006">
              <mc:Choice xmlns:v="urn:schemas-microsoft-com:vml" Requires="v">
                <p:oleObj spid="_x0000_s1036" name="Worksheet" r:id="rId4" imgW="10753867" imgH="1209648" progId="Excel.Sheet.12">
                  <p:embed/>
                </p:oleObj>
              </mc:Choice>
              <mc:Fallback>
                <p:oleObj name="Worksheet" r:id="rId4" imgW="10753867" imgH="1209648" progId="Excel.Sheet.12">
                  <p:embed/>
                  <p:pic>
                    <p:nvPicPr>
                      <p:cNvPr id="0" name=""/>
                      <p:cNvPicPr/>
                      <p:nvPr/>
                    </p:nvPicPr>
                    <p:blipFill>
                      <a:blip r:embed="rId5"/>
                      <a:stretch>
                        <a:fillRect/>
                      </a:stretch>
                    </p:blipFill>
                    <p:spPr>
                      <a:xfrm>
                        <a:off x="123092" y="1635370"/>
                        <a:ext cx="11977983" cy="3640016"/>
                      </a:xfrm>
                      <a:prstGeom prst="rect">
                        <a:avLst/>
                      </a:prstGeom>
                    </p:spPr>
                  </p:pic>
                </p:oleObj>
              </mc:Fallback>
            </mc:AlternateContent>
          </a:graphicData>
        </a:graphic>
      </p:graphicFrame>
    </p:spTree>
    <p:extLst>
      <p:ext uri="{BB962C8B-B14F-4D97-AF65-F5344CB8AC3E}">
        <p14:creationId xmlns:p14="http://schemas.microsoft.com/office/powerpoint/2010/main" val="1805209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Total Cost</a:t>
            </a:r>
          </a:p>
        </p:txBody>
      </p:sp>
      <p:sp>
        <p:nvSpPr>
          <p:cNvPr id="3" name="Content Placeholder 2"/>
          <p:cNvSpPr>
            <a:spLocks noGrp="1"/>
          </p:cNvSpPr>
          <p:nvPr>
            <p:ph idx="1"/>
          </p:nvPr>
        </p:nvSpPr>
        <p:spPr/>
        <p:txBody>
          <a:bodyPr>
            <a:normAutofit/>
          </a:bodyPr>
          <a:lstStyle/>
          <a:p>
            <a:r>
              <a:rPr lang="en-US" dirty="0"/>
              <a:t>Labor Costs/ Day: $16,335</a:t>
            </a:r>
          </a:p>
          <a:p>
            <a:r>
              <a:rPr lang="en-US" dirty="0"/>
              <a:t>Production </a:t>
            </a:r>
          </a:p>
          <a:p>
            <a:pPr lvl="1"/>
            <a:r>
              <a:rPr lang="en-US" dirty="0"/>
              <a:t>Mobile Plant Purchase: 850,000*84 Mobile Plants= $71,400,000</a:t>
            </a:r>
          </a:p>
          <a:p>
            <a:pPr lvl="1"/>
            <a:r>
              <a:rPr lang="en-US" dirty="0"/>
              <a:t>Cost of Operating/ Day=$586,917.68</a:t>
            </a:r>
          </a:p>
          <a:p>
            <a:pPr lvl="1"/>
            <a:endParaRPr lang="en-US" dirty="0"/>
          </a:p>
          <a:p>
            <a:r>
              <a:rPr lang="en-US" dirty="0"/>
              <a:t>Transportation</a:t>
            </a:r>
          </a:p>
          <a:p>
            <a:pPr lvl="1"/>
            <a:r>
              <a:rPr lang="en-US" dirty="0"/>
              <a:t>Semi Truck Purchase= $31,488,000</a:t>
            </a:r>
          </a:p>
          <a:p>
            <a:pPr lvl="1"/>
            <a:r>
              <a:rPr lang="en-US" dirty="0"/>
              <a:t>Fuel Cost/ Day=$36,697.80</a:t>
            </a:r>
          </a:p>
        </p:txBody>
      </p:sp>
      <p:sp>
        <p:nvSpPr>
          <p:cNvPr id="4" name="TextBox 3"/>
          <p:cNvSpPr txBox="1"/>
          <p:nvPr/>
        </p:nvSpPr>
        <p:spPr>
          <a:xfrm>
            <a:off x="6506308" y="3042139"/>
            <a:ext cx="5363307" cy="4062651"/>
          </a:xfrm>
          <a:prstGeom prst="rect">
            <a:avLst/>
          </a:prstGeom>
          <a:noFill/>
        </p:spPr>
        <p:txBody>
          <a:bodyPr wrap="square" rtlCol="0">
            <a:spAutoFit/>
          </a:bodyPr>
          <a:lstStyle/>
          <a:p>
            <a:r>
              <a:rPr lang="en-US" sz="4000" dirty="0"/>
              <a:t>Initial Purchasing Costs: $102,976,000</a:t>
            </a:r>
          </a:p>
          <a:p>
            <a:r>
              <a:rPr lang="en-US" sz="4000" dirty="0"/>
              <a:t>Per Day Costs: $639,950.48</a:t>
            </a:r>
          </a:p>
          <a:p>
            <a:r>
              <a:rPr lang="en-US" sz="4000" dirty="0"/>
              <a:t>Total Cost: $103,615,950.48</a:t>
            </a:r>
            <a:endParaRPr lang="en-US" dirty="0"/>
          </a:p>
          <a:p>
            <a:endParaRPr lang="en-US" dirty="0"/>
          </a:p>
        </p:txBody>
      </p:sp>
    </p:spTree>
    <p:extLst>
      <p:ext uri="{BB962C8B-B14F-4D97-AF65-F5344CB8AC3E}">
        <p14:creationId xmlns:p14="http://schemas.microsoft.com/office/powerpoint/2010/main" val="2403128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Coal vs. </a:t>
            </a:r>
            <a:r>
              <a:rPr lang="en-US" dirty="0" err="1"/>
              <a:t>Torrefied</a:t>
            </a:r>
            <a:r>
              <a:rPr lang="en-US" dirty="0"/>
              <a:t> Biomass</a:t>
            </a:r>
          </a:p>
        </p:txBody>
      </p:sp>
      <p:sp>
        <p:nvSpPr>
          <p:cNvPr id="5" name="Text Placeholder 4"/>
          <p:cNvSpPr>
            <a:spLocks noGrp="1"/>
          </p:cNvSpPr>
          <p:nvPr>
            <p:ph type="body" idx="1"/>
          </p:nvPr>
        </p:nvSpPr>
        <p:spPr/>
        <p:txBody>
          <a:bodyPr/>
          <a:lstStyle/>
          <a:p>
            <a:r>
              <a:rPr lang="en-US" dirty="0"/>
              <a:t>Coal</a:t>
            </a:r>
          </a:p>
        </p:txBody>
      </p:sp>
      <p:sp>
        <p:nvSpPr>
          <p:cNvPr id="6" name="Content Placeholder 5"/>
          <p:cNvSpPr>
            <a:spLocks noGrp="1"/>
          </p:cNvSpPr>
          <p:nvPr>
            <p:ph sz="half" idx="2"/>
          </p:nvPr>
        </p:nvSpPr>
        <p:spPr/>
        <p:txBody>
          <a:bodyPr/>
          <a:lstStyle/>
          <a:p>
            <a:r>
              <a:rPr lang="en-US" dirty="0"/>
              <a:t>$3,600,000 per day</a:t>
            </a:r>
          </a:p>
        </p:txBody>
      </p:sp>
      <p:sp>
        <p:nvSpPr>
          <p:cNvPr id="7" name="Text Placeholder 6"/>
          <p:cNvSpPr>
            <a:spLocks noGrp="1"/>
          </p:cNvSpPr>
          <p:nvPr>
            <p:ph type="body" sz="quarter" idx="3"/>
          </p:nvPr>
        </p:nvSpPr>
        <p:spPr/>
        <p:txBody>
          <a:bodyPr/>
          <a:lstStyle/>
          <a:p>
            <a:r>
              <a:rPr lang="en-US" dirty="0" err="1"/>
              <a:t>Torrefied</a:t>
            </a:r>
            <a:r>
              <a:rPr lang="en-US" dirty="0"/>
              <a:t> Biomass</a:t>
            </a:r>
          </a:p>
        </p:txBody>
      </p:sp>
      <p:sp>
        <p:nvSpPr>
          <p:cNvPr id="8" name="Content Placeholder 7"/>
          <p:cNvSpPr>
            <a:spLocks noGrp="1"/>
          </p:cNvSpPr>
          <p:nvPr>
            <p:ph sz="quarter" idx="4"/>
          </p:nvPr>
        </p:nvSpPr>
        <p:spPr/>
        <p:txBody>
          <a:bodyPr/>
          <a:lstStyle/>
          <a:p>
            <a:r>
              <a:rPr lang="en-US" dirty="0"/>
              <a:t>$</a:t>
            </a:r>
            <a:r>
              <a:rPr lang="en-US"/>
              <a:t>639,950.48 per day</a:t>
            </a:r>
          </a:p>
          <a:p>
            <a:endParaRPr lang="en-US" dirty="0"/>
          </a:p>
        </p:txBody>
      </p:sp>
    </p:spTree>
    <p:extLst>
      <p:ext uri="{BB962C8B-B14F-4D97-AF65-F5344CB8AC3E}">
        <p14:creationId xmlns:p14="http://schemas.microsoft.com/office/powerpoint/2010/main" val="3259716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a:bodyPr>
          <a:lstStyle/>
          <a:p>
            <a:r>
              <a:rPr lang="en-US" dirty="0"/>
              <a:t>Not enough raw material from the 3 National Forests we focused on</a:t>
            </a:r>
          </a:p>
          <a:p>
            <a:r>
              <a:rPr lang="en-US" dirty="0"/>
              <a:t>Recommend- Looking into pulling more raw material from other forest in Oregon. Continual Harvest</a:t>
            </a:r>
          </a:p>
          <a:p>
            <a:r>
              <a:rPr lang="en-US" dirty="0"/>
              <a:t>Transportation- At full capacity from 84 mobile units it is still not possible to move enough material based off of speed of production and the distances to the Boardman Plant</a:t>
            </a:r>
          </a:p>
          <a:p>
            <a:r>
              <a:rPr lang="en-US" dirty="0"/>
              <a:t>Need more labor help than just fire crews</a:t>
            </a:r>
          </a:p>
          <a:p>
            <a:pPr lvl="1"/>
            <a:r>
              <a:rPr lang="en-US" dirty="0"/>
              <a:t>Recommend- PGE hiring more crews</a:t>
            </a:r>
          </a:p>
        </p:txBody>
      </p:sp>
    </p:spTree>
    <p:extLst>
      <p:ext uri="{BB962C8B-B14F-4D97-AF65-F5344CB8AC3E}">
        <p14:creationId xmlns:p14="http://schemas.microsoft.com/office/powerpoint/2010/main" val="4181169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pPr algn="ctr"/>
            <a:r>
              <a:rPr lang="en-US" b="1" u="sng" dirty="0"/>
              <a:t>Works Cited</a:t>
            </a:r>
          </a:p>
        </p:txBody>
      </p:sp>
      <p:sp>
        <p:nvSpPr>
          <p:cNvPr id="3" name="Content Placeholder 2"/>
          <p:cNvSpPr>
            <a:spLocks noGrp="1"/>
          </p:cNvSpPr>
          <p:nvPr>
            <p:ph idx="1"/>
          </p:nvPr>
        </p:nvSpPr>
        <p:spPr/>
        <p:txBody>
          <a:bodyPr numCol="1">
            <a:normAutofit fontScale="62500" lnSpcReduction="20000"/>
          </a:bodyPr>
          <a:lstStyle/>
          <a:p>
            <a:r>
              <a:rPr lang="en-US" dirty="0"/>
              <a:t>Biomass. (</a:t>
            </a:r>
            <a:r>
              <a:rPr lang="en-US" dirty="0" err="1"/>
              <a:t>n.d.</a:t>
            </a:r>
            <a:r>
              <a:rPr lang="en-US" dirty="0"/>
              <a:t>). Retrieved February 23, 2017, from </a:t>
            </a:r>
            <a:r>
              <a:rPr lang="en-US" dirty="0">
                <a:hlinkClick r:id="rId2"/>
              </a:rPr>
              <a:t>http://www.dictionary.com/browse/biomass</a:t>
            </a:r>
            <a:endParaRPr lang="en-US" dirty="0"/>
          </a:p>
          <a:p>
            <a:r>
              <a:rPr lang="en-US" dirty="0"/>
              <a:t>Biomass upgrading by </a:t>
            </a:r>
            <a:r>
              <a:rPr lang="en-US" dirty="0" err="1"/>
              <a:t>torrefaction</a:t>
            </a:r>
            <a:r>
              <a:rPr lang="en-US" dirty="0"/>
              <a:t> for the production of biofuels: A review. (</a:t>
            </a:r>
            <a:r>
              <a:rPr lang="en-US" dirty="0" err="1"/>
              <a:t>n.d.</a:t>
            </a:r>
            <a:r>
              <a:rPr lang="en-US" dirty="0"/>
              <a:t>). Retrieved February 23, 2017, from </a:t>
            </a:r>
            <a:r>
              <a:rPr lang="en-US" dirty="0">
                <a:hlinkClick r:id="rId3"/>
              </a:rPr>
              <a:t>http://www.sciencedirect.com/science/article/pii/S0961953411003473</a:t>
            </a:r>
            <a:endParaRPr lang="en-US" dirty="0"/>
          </a:p>
          <a:p>
            <a:r>
              <a:rPr lang="en-US" dirty="0" err="1"/>
              <a:t>Torrefaction</a:t>
            </a:r>
            <a:r>
              <a:rPr lang="en-US" dirty="0"/>
              <a:t>. (</a:t>
            </a:r>
            <a:r>
              <a:rPr lang="en-US" dirty="0" err="1"/>
              <a:t>n.d.</a:t>
            </a:r>
            <a:r>
              <a:rPr lang="en-US" dirty="0"/>
              <a:t>). Retrieved February 23, 2017, from </a:t>
            </a:r>
            <a:r>
              <a:rPr lang="en-US" dirty="0">
                <a:hlinkClick r:id="rId4"/>
              </a:rPr>
              <a:t>http://www.aeonnrg.com/torref.aspx</a:t>
            </a:r>
            <a:endParaRPr lang="en-US" dirty="0"/>
          </a:p>
          <a:p>
            <a:r>
              <a:rPr lang="en-US" dirty="0"/>
              <a:t>O., O., &amp; O. (2006). Oregon Biofuels and Biomass . Woody Biomass in Oregon - Current Uses, Barriers and Opportunities for Increased Utilization, and Research Needs . Retrieved February 23, 2017, from </a:t>
            </a:r>
            <a:r>
              <a:rPr lang="en-US" dirty="0">
                <a:hlinkClick r:id="rId5"/>
              </a:rPr>
              <a:t>http://owic.oregonstate.edu/sites/default/files/pubs/biomass.pdf</a:t>
            </a:r>
            <a:endParaRPr lang="en-US" dirty="0"/>
          </a:p>
          <a:p>
            <a:r>
              <a:rPr lang="en-US" dirty="0">
                <a:hlinkClick r:id="rId6"/>
              </a:rPr>
              <a:t>http://www.forestbioenergy.net/training-materials/fact-sheets/module-4-fact-sheets/fact-sheet-4-5-biomass-transportation-and-delivery/</a:t>
            </a:r>
            <a:endParaRPr lang="en-US" dirty="0"/>
          </a:p>
          <a:p>
            <a:r>
              <a:rPr lang="en-US" dirty="0">
                <a:hlinkClick r:id="rId7"/>
              </a:rPr>
              <a:t>https://snrecmitigation.wordpress.com/2009/04/24/pipes-trains-and-trucks-how-to-move-biomass-cost-effectively/</a:t>
            </a:r>
            <a:endParaRPr lang="en-US" dirty="0"/>
          </a:p>
          <a:p>
            <a:r>
              <a:rPr lang="en-US" dirty="0">
                <a:hlinkClick r:id="rId8"/>
              </a:rPr>
              <a:t>https://www.fs.fed.us/rm/pubs_other/rmrs_2014_keefe_r001.pdf</a:t>
            </a:r>
            <a:endParaRPr lang="en-US" dirty="0"/>
          </a:p>
          <a:p>
            <a:endParaRPr lang="en-US" dirty="0"/>
          </a:p>
          <a:p>
            <a:r>
              <a:rPr lang="en-US" dirty="0">
                <a:hlinkClick r:id="rId9"/>
              </a:rPr>
              <a:t>http://oregonforests.org/content/woody-biomass</a:t>
            </a:r>
            <a:endParaRPr lang="en-US" dirty="0"/>
          </a:p>
          <a:p>
            <a:r>
              <a:rPr lang="en-US" dirty="0"/>
              <a:t>(http://www.forestbioenergy.net/training-materials/fact-sheets/module-4-fact-sheets/fact-sheet-4-5-biomass-transportation-and-delivery/)</a:t>
            </a:r>
          </a:p>
          <a:p>
            <a:endParaRPr lang="en-US" dirty="0"/>
          </a:p>
          <a:p>
            <a:endParaRPr lang="en-US" dirty="0"/>
          </a:p>
          <a:p>
            <a:endParaRPr lang="en-US" dirty="0"/>
          </a:p>
        </p:txBody>
      </p:sp>
      <p:sp>
        <p:nvSpPr>
          <p:cNvPr id="4" name="Rectangle 3"/>
          <p:cNvSpPr/>
          <p:nvPr/>
        </p:nvSpPr>
        <p:spPr>
          <a:xfrm>
            <a:off x="2914650" y="3244334"/>
            <a:ext cx="3300133" cy="369332"/>
          </a:xfrm>
          <a:prstGeom prst="rect">
            <a:avLst/>
          </a:prstGeom>
        </p:spPr>
        <p:txBody>
          <a:bodyPr wrap="square" numCol="1">
            <a:spAutoFit/>
          </a:bodyPr>
          <a:lstStyle/>
          <a:p>
            <a:r>
              <a:rPr lang="en-US" dirty="0"/>
              <a:t> </a:t>
            </a:r>
          </a:p>
        </p:txBody>
      </p:sp>
      <p:sp>
        <p:nvSpPr>
          <p:cNvPr id="5" name="Rectangle 4"/>
          <p:cNvSpPr/>
          <p:nvPr/>
        </p:nvSpPr>
        <p:spPr>
          <a:xfrm>
            <a:off x="5977217" y="3244334"/>
            <a:ext cx="237566" cy="369332"/>
          </a:xfrm>
          <a:prstGeom prst="rect">
            <a:avLst/>
          </a:prstGeom>
        </p:spPr>
        <p:txBody>
          <a:bodyPr wrap="none" numCol="1">
            <a:spAutoFit/>
          </a:bodyPr>
          <a:lstStyle/>
          <a:p>
            <a:r>
              <a:rPr lang="en-US" dirty="0"/>
              <a:t> </a:t>
            </a:r>
          </a:p>
        </p:txBody>
      </p:sp>
    </p:spTree>
    <p:extLst>
      <p:ext uri="{BB962C8B-B14F-4D97-AF65-F5344CB8AC3E}">
        <p14:creationId xmlns:p14="http://schemas.microsoft.com/office/powerpoint/2010/main" val="436561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258" y="315883"/>
            <a:ext cx="11054542" cy="6168044"/>
          </a:xfrm>
        </p:spPr>
        <p:txBody>
          <a:bodyPr>
            <a:normAutofit fontScale="32500" lnSpcReduction="20000"/>
          </a:bodyPr>
          <a:lstStyle/>
          <a:p>
            <a:r>
              <a:rPr lang="en-US" sz="4300" dirty="0"/>
              <a:t>Manning, R. (</a:t>
            </a:r>
            <a:r>
              <a:rPr lang="en-US" sz="4300" dirty="0" err="1"/>
              <a:t>n.d.</a:t>
            </a:r>
            <a:r>
              <a:rPr lang="en-US" sz="4300" dirty="0"/>
              <a:t>). PGE Considering Fate Of Boardman Coal-Fired Plant. Retrieved March, 2017, from http://www.opb.org/news/article/pge-considering-fate-boardman-coal-fired-plant/</a:t>
            </a:r>
          </a:p>
          <a:p>
            <a:r>
              <a:rPr lang="en-US" sz="4300" dirty="0"/>
              <a:t>News. (2015, July 05). Retrieved March, from http://biomassa.de/news-development-of-torrefied-pellets-market-in-germany-14.html</a:t>
            </a:r>
          </a:p>
          <a:p>
            <a:r>
              <a:rPr lang="en-US" sz="4300" dirty="0"/>
              <a:t>Oregon. (</a:t>
            </a:r>
            <a:r>
              <a:rPr lang="en-US" sz="4300" dirty="0" err="1"/>
              <a:t>n.d.</a:t>
            </a:r>
            <a:r>
              <a:rPr lang="en-US" sz="4300" dirty="0"/>
              <a:t>). Retrieved March, 2017, from https://www.fs.fed.us/pnw/rma/fia-topics/state-stats/Oregon/index.php</a:t>
            </a:r>
          </a:p>
          <a:p>
            <a:br>
              <a:rPr lang="en-US" sz="4300" dirty="0"/>
            </a:br>
            <a:r>
              <a:rPr lang="en-US" sz="4300" dirty="0"/>
              <a:t>Oregonian, M. P. (2010, January 31). Boardman coal-burning power plant may have a future after all: biomass. Retrieved March, 2017, from http://www.oregonlive.com/news/index.ssf/2010/01/coal-burning_power_plant_in_bo.html</a:t>
            </a:r>
          </a:p>
          <a:p>
            <a:br>
              <a:rPr lang="en-US" sz="4300" dirty="0"/>
            </a:br>
            <a:r>
              <a:rPr lang="en-US" sz="4300" dirty="0"/>
              <a:t>Oregonian, S. L. (2010, December 09). PGE's coal-fired Boardman plant gets approval to close in 2020, with fewer pollution controls. Retrieved March, 2017, from http://www.oregonlive.com/business/index.ssf/2010/12/pges_coal-fired_boardman_plant.html</a:t>
            </a:r>
          </a:p>
          <a:p>
            <a:br>
              <a:rPr lang="en-US" sz="4300" dirty="0"/>
            </a:br>
            <a:r>
              <a:rPr lang="en-US" sz="4300" dirty="0"/>
              <a:t>Oregonian/</a:t>
            </a:r>
            <a:r>
              <a:rPr lang="en-US" sz="4300" dirty="0" err="1"/>
              <a:t>OregonLive</a:t>
            </a:r>
            <a:r>
              <a:rPr lang="en-US" sz="4300" dirty="0"/>
              <a:t>, T. S. (2017, January 03). PGE delays biomass test burn at Boardman coal plant. Retrieved March, 2017, from http://www.oregonlive.com/business/index.ssf/2017/01/pge_delays_biomass_test_burn_a.html</a:t>
            </a:r>
          </a:p>
          <a:p>
            <a:r>
              <a:rPr lang="en-US" sz="4300" dirty="0"/>
              <a:t>SINOVO MACHINERY ENGINEERING. (</a:t>
            </a:r>
            <a:r>
              <a:rPr lang="en-US" sz="4300" dirty="0" err="1"/>
              <a:t>n.d.</a:t>
            </a:r>
            <a:r>
              <a:rPr lang="en-US" sz="4300" dirty="0"/>
              <a:t>). Biomass Pellet Equipment. Retrieved from http://www.simecpellet.com/product/biomass_pellet_equipment/Containerized_Pellet_Mill_Plant.html</a:t>
            </a:r>
          </a:p>
          <a:p>
            <a:br>
              <a:rPr lang="en-US" sz="4300" dirty="0"/>
            </a:br>
            <a:r>
              <a:rPr lang="en-US" sz="4300" dirty="0" err="1"/>
              <a:t>Sjoding</a:t>
            </a:r>
            <a:r>
              <a:rPr lang="en-US" sz="4300" dirty="0"/>
              <a:t>, D., </a:t>
            </a:r>
            <a:r>
              <a:rPr lang="en-US" sz="4300" dirty="0" err="1"/>
              <a:t>Kanoa</a:t>
            </a:r>
            <a:r>
              <a:rPr lang="en-US" sz="4300" dirty="0"/>
              <a:t>, E., &amp; Jensen, P. (</a:t>
            </a:r>
            <a:r>
              <a:rPr lang="en-US" sz="4300" dirty="0" err="1"/>
              <a:t>n.d.</a:t>
            </a:r>
            <a:r>
              <a:rPr lang="en-US" sz="4300" dirty="0"/>
              <a:t>). Developing a Wood Pellet/Densified Biomass Industry in Washington State: Opportunities and Challenges. Retrieved from https://www.msuextension.org/forestry/WB2E/Pellets/Densified%20Biomass%20Report.pdf</a:t>
            </a:r>
          </a:p>
          <a:p>
            <a:br>
              <a:rPr lang="en-US" sz="4300" dirty="0"/>
            </a:br>
            <a:r>
              <a:rPr lang="en-US" sz="4300" dirty="0" err="1"/>
              <a:t>Stelte</a:t>
            </a:r>
            <a:r>
              <a:rPr lang="en-US" sz="4300" dirty="0"/>
              <a:t>, W. (</a:t>
            </a:r>
            <a:r>
              <a:rPr lang="en-US" sz="4300" dirty="0" err="1"/>
              <a:t>n.d.</a:t>
            </a:r>
            <a:r>
              <a:rPr lang="en-US" sz="4300" dirty="0"/>
              <a:t>). Fuel Pellets from </a:t>
            </a:r>
            <a:r>
              <a:rPr lang="en-US" sz="4300" dirty="0" err="1"/>
              <a:t>Torrefied</a:t>
            </a:r>
            <a:r>
              <a:rPr lang="en-US" sz="4300" dirty="0"/>
              <a:t> Biomass – The SECTOR Project. Retrieved from https://sector-project.eu/fileadmin/downloads/presentations/DTI_Presentation_Energy_Europe__SECTOR_24May_wst.pdf</a:t>
            </a:r>
          </a:p>
          <a:p>
            <a:br>
              <a:rPr lang="en-US" sz="4300" dirty="0"/>
            </a:br>
            <a:r>
              <a:rPr lang="en-US" sz="4300" dirty="0"/>
              <a:t>Wild, M., &amp; </a:t>
            </a:r>
            <a:r>
              <a:rPr lang="en-US" sz="4300" dirty="0" err="1"/>
              <a:t>Deutmeyer</a:t>
            </a:r>
            <a:r>
              <a:rPr lang="en-US" sz="4300" dirty="0"/>
              <a:t>, M. (</a:t>
            </a:r>
            <a:r>
              <a:rPr lang="en-US" sz="4300" dirty="0" err="1"/>
              <a:t>n.d.</a:t>
            </a:r>
            <a:r>
              <a:rPr lang="en-US" sz="4300" dirty="0"/>
              <a:t>). Possible effects of </a:t>
            </a:r>
            <a:r>
              <a:rPr lang="en-US" sz="4300" dirty="0" err="1"/>
              <a:t>torrefaction</a:t>
            </a:r>
            <a:r>
              <a:rPr lang="en-US" sz="4300" dirty="0"/>
              <a:t> on biomass trade . Retrieved from http://task40.ieabioenergy.com/wp-content/uploads/2013/09/t40-torrefaction-2016.pdf</a:t>
            </a:r>
          </a:p>
          <a:p>
            <a:br>
              <a:rPr lang="en-US" sz="4300" dirty="0"/>
            </a:br>
            <a:r>
              <a:rPr lang="en-US" sz="4300" dirty="0" err="1"/>
              <a:t>Wilén</a:t>
            </a:r>
            <a:r>
              <a:rPr lang="en-US" sz="4300" dirty="0"/>
              <a:t>, C., </a:t>
            </a:r>
            <a:r>
              <a:rPr lang="en-US" sz="4300" dirty="0" err="1"/>
              <a:t>Sipilä</a:t>
            </a:r>
            <a:r>
              <a:rPr lang="en-US" sz="4300" dirty="0"/>
              <a:t>, K., &amp; </a:t>
            </a:r>
            <a:r>
              <a:rPr lang="en-US" sz="4300" dirty="0" err="1"/>
              <a:t>Tuomi</a:t>
            </a:r>
            <a:r>
              <a:rPr lang="en-US" sz="4300" dirty="0"/>
              <a:t>, S. (</a:t>
            </a:r>
            <a:r>
              <a:rPr lang="en-US" sz="4300" dirty="0" err="1"/>
              <a:t>n.d.</a:t>
            </a:r>
            <a:r>
              <a:rPr lang="en-US" sz="4300" dirty="0"/>
              <a:t>). Wood </a:t>
            </a:r>
            <a:r>
              <a:rPr lang="en-US" sz="4300" dirty="0" err="1"/>
              <a:t>torrefaction</a:t>
            </a:r>
            <a:r>
              <a:rPr lang="en-US" sz="4300" dirty="0"/>
              <a:t> – market prospects and integration with the forest and energy industry. Retrieved from http://www.vtt.fi/inf/pdf/technology/2014/T163.pdf</a:t>
            </a:r>
          </a:p>
          <a:p>
            <a:endParaRPr lang="en-US" dirty="0"/>
          </a:p>
        </p:txBody>
      </p:sp>
    </p:spTree>
    <p:extLst>
      <p:ext uri="{BB962C8B-B14F-4D97-AF65-F5344CB8AC3E}">
        <p14:creationId xmlns:p14="http://schemas.microsoft.com/office/powerpoint/2010/main" val="3963785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b="1" u="sng" dirty="0"/>
              <a:t>PGE Plant- Boardman Oregon</a:t>
            </a:r>
          </a:p>
        </p:txBody>
      </p:sp>
      <p:sp>
        <p:nvSpPr>
          <p:cNvPr id="3" name="Content Placeholder 2"/>
          <p:cNvSpPr>
            <a:spLocks noGrp="1"/>
          </p:cNvSpPr>
          <p:nvPr>
            <p:ph idx="1"/>
          </p:nvPr>
        </p:nvSpPr>
        <p:spPr>
          <a:xfrm>
            <a:off x="356062" y="1860001"/>
            <a:ext cx="10515600" cy="4351338"/>
          </a:xfrm>
        </p:spPr>
        <p:txBody>
          <a:bodyPr numCol="1">
            <a:normAutofit lnSpcReduction="10000"/>
          </a:bodyPr>
          <a:lstStyle/>
          <a:p>
            <a:r>
              <a:rPr lang="en-US" dirty="0"/>
              <a:t>Coal- Fired Power Station</a:t>
            </a:r>
          </a:p>
          <a:p>
            <a:r>
              <a:rPr lang="en-US" dirty="0"/>
              <a:t>Single largest source of greenhouse gas emissions in the state</a:t>
            </a:r>
          </a:p>
          <a:p>
            <a:r>
              <a:rPr lang="en-US" dirty="0"/>
              <a:t>Signed Voluntary Decree to stop using coal by 2020 </a:t>
            </a:r>
          </a:p>
          <a:p>
            <a:r>
              <a:rPr lang="en-US" dirty="0"/>
              <a:t>Wants to switch to </a:t>
            </a:r>
            <a:r>
              <a:rPr lang="en-US" dirty="0" err="1"/>
              <a:t>torrefied</a:t>
            </a:r>
            <a:r>
              <a:rPr lang="en-US" dirty="0"/>
              <a:t> biomass</a:t>
            </a:r>
          </a:p>
          <a:p>
            <a:r>
              <a:rPr lang="en-US" dirty="0"/>
              <a:t>600 Mega Watt (MW) capacity </a:t>
            </a:r>
          </a:p>
          <a:p>
            <a:r>
              <a:rPr lang="en-US" dirty="0"/>
              <a:t>Currently burns 8,000 tons of coal daily</a:t>
            </a:r>
          </a:p>
          <a:p>
            <a:r>
              <a:rPr lang="en-US" dirty="0"/>
              <a:t>8,000 tons of </a:t>
            </a:r>
            <a:r>
              <a:rPr lang="en-US" dirty="0" err="1"/>
              <a:t>Torrefied</a:t>
            </a:r>
            <a:r>
              <a:rPr lang="en-US" dirty="0"/>
              <a:t> Biomass* 3 (ratio from raw to </a:t>
            </a:r>
            <a:r>
              <a:rPr lang="en-US" dirty="0" err="1"/>
              <a:t>torrefied</a:t>
            </a:r>
            <a:r>
              <a:rPr lang="en-US" dirty="0"/>
              <a:t>)*365 days= 8,760,000 tons </a:t>
            </a:r>
            <a:r>
              <a:rPr lang="en-US" dirty="0" err="1"/>
              <a:t>torrefied</a:t>
            </a:r>
            <a:r>
              <a:rPr lang="en-US" dirty="0"/>
              <a:t> biomass per year. </a:t>
            </a:r>
          </a:p>
          <a:p>
            <a:r>
              <a:rPr lang="en-US" dirty="0"/>
              <a:t>Spends approximately $3,600,000 on coal daily</a:t>
            </a:r>
          </a:p>
        </p:txBody>
      </p:sp>
      <p:pic>
        <p:nvPicPr>
          <p:cNvPr id="4" name="Picture 3"/>
          <p:cNvPicPr>
            <a:picLocks noChangeAspect="1"/>
          </p:cNvPicPr>
          <p:nvPr/>
        </p:nvPicPr>
        <p:blipFill>
          <a:blip r:embed="rId2"/>
          <a:stretch>
            <a:fillRect/>
          </a:stretch>
        </p:blipFill>
        <p:spPr>
          <a:xfrm>
            <a:off x="7962007" y="3387277"/>
            <a:ext cx="3737519" cy="2403232"/>
          </a:xfrm>
          <a:prstGeom prst="rect">
            <a:avLst/>
          </a:prstGeom>
        </p:spPr>
      </p:pic>
      <p:pic>
        <p:nvPicPr>
          <p:cNvPr id="5" name="Picture 4"/>
          <p:cNvPicPr>
            <a:picLocks noChangeAspect="1"/>
          </p:cNvPicPr>
          <p:nvPr/>
        </p:nvPicPr>
        <p:blipFill>
          <a:blip r:embed="rId3"/>
          <a:stretch>
            <a:fillRect/>
          </a:stretch>
        </p:blipFill>
        <p:spPr>
          <a:xfrm>
            <a:off x="9190088" y="177757"/>
            <a:ext cx="2322777" cy="1877731"/>
          </a:xfrm>
          <a:prstGeom prst="rect">
            <a:avLst/>
          </a:prstGeom>
        </p:spPr>
      </p:pic>
    </p:spTree>
    <p:extLst>
      <p:ext uri="{BB962C8B-B14F-4D97-AF65-F5344CB8AC3E}">
        <p14:creationId xmlns:p14="http://schemas.microsoft.com/office/powerpoint/2010/main" val="3053600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PGE Demands</a:t>
            </a:r>
          </a:p>
        </p:txBody>
      </p:sp>
      <p:sp>
        <p:nvSpPr>
          <p:cNvPr id="3" name="Content Placeholder 2"/>
          <p:cNvSpPr>
            <a:spLocks noGrp="1"/>
          </p:cNvSpPr>
          <p:nvPr>
            <p:ph idx="1"/>
          </p:nvPr>
        </p:nvSpPr>
        <p:spPr/>
        <p:txBody>
          <a:bodyPr/>
          <a:lstStyle/>
          <a:p>
            <a:r>
              <a:rPr lang="en-US" dirty="0"/>
              <a:t>Need approximately 8,000 tons of </a:t>
            </a:r>
            <a:r>
              <a:rPr lang="en-US" dirty="0" err="1"/>
              <a:t>Torrefied</a:t>
            </a:r>
            <a:r>
              <a:rPr lang="en-US" dirty="0"/>
              <a:t> Biomass per day</a:t>
            </a:r>
          </a:p>
          <a:p>
            <a:r>
              <a:rPr lang="en-US" dirty="0"/>
              <a:t>2,920,000 tons </a:t>
            </a:r>
            <a:r>
              <a:rPr lang="en-US" dirty="0" err="1"/>
              <a:t>Torriefied</a:t>
            </a:r>
            <a:r>
              <a:rPr lang="en-US" dirty="0"/>
              <a:t> Biomass per year</a:t>
            </a:r>
          </a:p>
          <a:p>
            <a:endParaRPr lang="en-US" dirty="0"/>
          </a:p>
        </p:txBody>
      </p:sp>
      <p:pic>
        <p:nvPicPr>
          <p:cNvPr id="4" name="Picture 3"/>
          <p:cNvPicPr>
            <a:picLocks noChangeAspect="1"/>
          </p:cNvPicPr>
          <p:nvPr/>
        </p:nvPicPr>
        <p:blipFill>
          <a:blip r:embed="rId2"/>
          <a:stretch>
            <a:fillRect/>
          </a:stretch>
        </p:blipFill>
        <p:spPr>
          <a:xfrm>
            <a:off x="2811433" y="2882900"/>
            <a:ext cx="7200900" cy="3429000"/>
          </a:xfrm>
          <a:prstGeom prst="rect">
            <a:avLst/>
          </a:prstGeom>
        </p:spPr>
      </p:pic>
      <p:sp>
        <p:nvSpPr>
          <p:cNvPr id="5" name="TextBox 4"/>
          <p:cNvSpPr txBox="1"/>
          <p:nvPr/>
        </p:nvSpPr>
        <p:spPr>
          <a:xfrm>
            <a:off x="3759083" y="5976908"/>
            <a:ext cx="6399069" cy="400110"/>
          </a:xfrm>
          <a:prstGeom prst="rect">
            <a:avLst/>
          </a:prstGeom>
          <a:noFill/>
        </p:spPr>
        <p:txBody>
          <a:bodyPr wrap="square" rtlCol="0">
            <a:spAutoFit/>
          </a:bodyPr>
          <a:lstStyle/>
          <a:p>
            <a:r>
              <a:rPr lang="en-US" sz="1000" dirty="0"/>
              <a:t>https://www.google.com/search?q=torrefied+biomass&amp;espv=2&amp;source=lnms&amp;tbm=isch&amp;sa=X&amp;ved=0ahUKEwiksY_v-MrSAhUY0WMKHXTpB00Q_AUIBigB&amp;biw=1440&amp;bih=770#imgrc=u_DgTCfHI41e9M:</a:t>
            </a:r>
          </a:p>
        </p:txBody>
      </p:sp>
    </p:spTree>
    <p:extLst>
      <p:ext uri="{BB962C8B-B14F-4D97-AF65-F5344CB8AC3E}">
        <p14:creationId xmlns:p14="http://schemas.microsoft.com/office/powerpoint/2010/main" val="2270949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016" y="121993"/>
            <a:ext cx="11172304" cy="1325563"/>
          </a:xfrm>
        </p:spPr>
        <p:txBody>
          <a:bodyPr numCol="1"/>
          <a:lstStyle/>
          <a:p>
            <a:pPr algn="ctr"/>
            <a:r>
              <a:rPr lang="en-US" b="1" u="sng" dirty="0"/>
              <a:t>Background Information and Definitions </a:t>
            </a:r>
          </a:p>
        </p:txBody>
      </p:sp>
      <p:sp>
        <p:nvSpPr>
          <p:cNvPr id="3" name="Content Placeholder 2"/>
          <p:cNvSpPr>
            <a:spLocks noGrp="1"/>
          </p:cNvSpPr>
          <p:nvPr>
            <p:ph idx="1"/>
          </p:nvPr>
        </p:nvSpPr>
        <p:spPr>
          <a:xfrm>
            <a:off x="363415" y="1614610"/>
            <a:ext cx="10515600" cy="4351338"/>
          </a:xfrm>
        </p:spPr>
        <p:txBody>
          <a:bodyPr numCol="1">
            <a:normAutofit/>
          </a:bodyPr>
          <a:lstStyle/>
          <a:p>
            <a:r>
              <a:rPr lang="en-US" b="1" u="sng" dirty="0"/>
              <a:t>Biomass: </a:t>
            </a:r>
            <a:r>
              <a:rPr lang="en-US" dirty="0"/>
              <a:t>“Energy. Organic matter, especially plant matter, that can be converted to fuel and is therefore regarded as a potential energy source” </a:t>
            </a:r>
            <a:r>
              <a:rPr lang="en-US" sz="1000" dirty="0"/>
              <a:t>(Biomass, 2017).</a:t>
            </a:r>
            <a:endParaRPr lang="en-US" b="1" u="sng" dirty="0"/>
          </a:p>
          <a:p>
            <a:endParaRPr lang="en-US" b="1" u="sng" dirty="0"/>
          </a:p>
          <a:p>
            <a:pPr marL="457200" lvl="1" indent="0">
              <a:buNone/>
            </a:pPr>
            <a:endParaRPr lang="en-US" dirty="0"/>
          </a:p>
        </p:txBody>
      </p:sp>
      <p:pic>
        <p:nvPicPr>
          <p:cNvPr id="6" name="Picture 5"/>
          <p:cNvPicPr>
            <a:picLocks noChangeAspect="1"/>
          </p:cNvPicPr>
          <p:nvPr/>
        </p:nvPicPr>
        <p:blipFill>
          <a:blip r:embed="rId3"/>
          <a:stretch>
            <a:fillRect/>
          </a:stretch>
        </p:blipFill>
        <p:spPr>
          <a:xfrm>
            <a:off x="2477604" y="3083859"/>
            <a:ext cx="7340324" cy="3201543"/>
          </a:xfrm>
          <a:prstGeom prst="rect">
            <a:avLst/>
          </a:prstGeom>
        </p:spPr>
      </p:pic>
    </p:spTree>
    <p:extLst>
      <p:ext uri="{BB962C8B-B14F-4D97-AF65-F5344CB8AC3E}">
        <p14:creationId xmlns:p14="http://schemas.microsoft.com/office/powerpoint/2010/main" val="57208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058" y="59736"/>
            <a:ext cx="10515600" cy="1325563"/>
          </a:xfrm>
        </p:spPr>
        <p:txBody>
          <a:bodyPr numCol="1"/>
          <a:lstStyle/>
          <a:p>
            <a:pPr algn="ctr"/>
            <a:r>
              <a:rPr lang="en-US" b="1" u="sng" dirty="0"/>
              <a:t>Torrefication Process</a:t>
            </a:r>
          </a:p>
        </p:txBody>
      </p:sp>
      <p:sp>
        <p:nvSpPr>
          <p:cNvPr id="3" name="Content Placeholder 2"/>
          <p:cNvSpPr>
            <a:spLocks noGrp="1"/>
          </p:cNvSpPr>
          <p:nvPr>
            <p:ph idx="1"/>
          </p:nvPr>
        </p:nvSpPr>
        <p:spPr>
          <a:xfrm>
            <a:off x="261058" y="1189131"/>
            <a:ext cx="10515600" cy="4351338"/>
          </a:xfrm>
        </p:spPr>
        <p:txBody>
          <a:bodyPr numCol="1"/>
          <a:lstStyle/>
          <a:p>
            <a:r>
              <a:rPr lang="en-US" b="1" u="sng" dirty="0"/>
              <a:t>Torrefication:</a:t>
            </a:r>
          </a:p>
          <a:p>
            <a:pPr lvl="1"/>
            <a:r>
              <a:rPr lang="en-US" dirty="0"/>
              <a:t>“Thermal conversion method of biomass in the low temperature range of 200–300 °C. Biomass is pre-treated to produce a high quality solid biofuel that can be used for combustion and gasification.” </a:t>
            </a:r>
            <a:r>
              <a:rPr lang="en-US" sz="900" dirty="0"/>
              <a:t>(Biomass upgrading by </a:t>
            </a:r>
            <a:r>
              <a:rPr lang="en-US" sz="900" dirty="0" err="1"/>
              <a:t>torrefaction</a:t>
            </a:r>
            <a:r>
              <a:rPr lang="en-US" sz="900" dirty="0"/>
              <a:t> for the production of biofuels: A review, 2017)</a:t>
            </a:r>
          </a:p>
        </p:txBody>
      </p:sp>
      <p:pic>
        <p:nvPicPr>
          <p:cNvPr id="4" name="Picture 3"/>
          <p:cNvPicPr>
            <a:picLocks noChangeAspect="1"/>
          </p:cNvPicPr>
          <p:nvPr/>
        </p:nvPicPr>
        <p:blipFill>
          <a:blip r:embed="rId3"/>
          <a:stretch>
            <a:fillRect/>
          </a:stretch>
        </p:blipFill>
        <p:spPr>
          <a:xfrm>
            <a:off x="2510771" y="2700215"/>
            <a:ext cx="7272131" cy="3969649"/>
          </a:xfrm>
          <a:prstGeom prst="rect">
            <a:avLst/>
          </a:prstGeom>
        </p:spPr>
      </p:pic>
    </p:spTree>
    <p:extLst>
      <p:ext uri="{BB962C8B-B14F-4D97-AF65-F5344CB8AC3E}">
        <p14:creationId xmlns:p14="http://schemas.microsoft.com/office/powerpoint/2010/main" val="2726131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pPr algn="ctr"/>
            <a:r>
              <a:rPr lang="en-US" b="1" u="sng" dirty="0"/>
              <a:t>Advantages- Switching to Biomass Fuel</a:t>
            </a:r>
          </a:p>
        </p:txBody>
      </p:sp>
      <p:sp>
        <p:nvSpPr>
          <p:cNvPr id="3" name="Content Placeholder 2"/>
          <p:cNvSpPr>
            <a:spLocks noGrp="1"/>
          </p:cNvSpPr>
          <p:nvPr>
            <p:ph idx="1"/>
          </p:nvPr>
        </p:nvSpPr>
        <p:spPr>
          <a:xfrm>
            <a:off x="838200" y="1690688"/>
            <a:ext cx="6196744" cy="4351338"/>
          </a:xfrm>
        </p:spPr>
        <p:txBody>
          <a:bodyPr numCol="1">
            <a:normAutofit fontScale="92500" lnSpcReduction="20000"/>
          </a:bodyPr>
          <a:lstStyle/>
          <a:p>
            <a:pPr marL="514350" indent="-514350">
              <a:buFont typeface="+mj-lt"/>
              <a:buAutoNum type="arabicPeriod"/>
            </a:pPr>
            <a:r>
              <a:rPr lang="en-US" dirty="0"/>
              <a:t>Biomass is widely available</a:t>
            </a:r>
          </a:p>
          <a:p>
            <a:pPr marL="514350" indent="-514350">
              <a:buFont typeface="+mj-lt"/>
              <a:buAutoNum type="arabicPeriod"/>
            </a:pPr>
            <a:r>
              <a:rPr lang="en-US" dirty="0"/>
              <a:t>Technology for production and conversion is well understood  </a:t>
            </a:r>
          </a:p>
          <a:p>
            <a:pPr marL="514350" indent="-514350">
              <a:buFont typeface="+mj-lt"/>
              <a:buAutoNum type="arabicPeriod"/>
            </a:pPr>
            <a:r>
              <a:rPr lang="en-US" dirty="0"/>
              <a:t>Suitable for small or large applications</a:t>
            </a:r>
          </a:p>
          <a:p>
            <a:pPr marL="514350" indent="-514350">
              <a:buFont typeface="+mj-lt"/>
              <a:buAutoNum type="arabicPeriod"/>
            </a:pPr>
            <a:r>
              <a:rPr lang="en-US" dirty="0"/>
              <a:t>Production and utilization requires only low light intensity and low temperature (535C) </a:t>
            </a:r>
          </a:p>
          <a:p>
            <a:pPr marL="514350" indent="-514350">
              <a:buFont typeface="+mj-lt"/>
              <a:buAutoNum type="arabicPeriod"/>
            </a:pPr>
            <a:r>
              <a:rPr lang="en-US" dirty="0"/>
              <a:t>Flexible storage and transportation options </a:t>
            </a:r>
          </a:p>
          <a:p>
            <a:pPr marL="514350" indent="-514350">
              <a:buFont typeface="+mj-lt"/>
              <a:buAutoNum type="arabicPeriod"/>
            </a:pPr>
            <a:r>
              <a:rPr lang="en-US" dirty="0"/>
              <a:t>Low or negligible pollution</a:t>
            </a:r>
          </a:p>
          <a:p>
            <a:pPr marL="514350" indent="-514350">
              <a:buFont typeface="+mj-lt"/>
              <a:buAutoNum type="arabicPeriod"/>
            </a:pPr>
            <a:r>
              <a:rPr lang="en-US" dirty="0"/>
              <a:t>No Harmful Emissions  </a:t>
            </a:r>
          </a:p>
          <a:p>
            <a:pPr marL="514350" indent="-514350">
              <a:buFont typeface="+mj-lt"/>
              <a:buAutoNum type="arabicPeriod"/>
            </a:pPr>
            <a:r>
              <a:rPr lang="en-US" dirty="0"/>
              <a:t>Abundant and Renewable</a:t>
            </a:r>
          </a:p>
        </p:txBody>
      </p:sp>
      <p:pic>
        <p:nvPicPr>
          <p:cNvPr id="4" name="Picture 3"/>
          <p:cNvPicPr>
            <a:picLocks noChangeAspect="1"/>
          </p:cNvPicPr>
          <p:nvPr/>
        </p:nvPicPr>
        <p:blipFill>
          <a:blip r:embed="rId3"/>
          <a:stretch>
            <a:fillRect/>
          </a:stretch>
        </p:blipFill>
        <p:spPr>
          <a:xfrm>
            <a:off x="7034944" y="1951525"/>
            <a:ext cx="4048125" cy="3552825"/>
          </a:xfrm>
          <a:prstGeom prst="rect">
            <a:avLst/>
          </a:prstGeom>
        </p:spPr>
      </p:pic>
    </p:spTree>
    <p:extLst>
      <p:ext uri="{BB962C8B-B14F-4D97-AF65-F5344CB8AC3E}">
        <p14:creationId xmlns:p14="http://schemas.microsoft.com/office/powerpoint/2010/main" val="1776602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pPr algn="ctr"/>
            <a:r>
              <a:rPr lang="en-US" b="1" u="sng" dirty="0"/>
              <a:t>Disadvantages- Switching to Biomass Fuel</a:t>
            </a:r>
          </a:p>
        </p:txBody>
      </p:sp>
      <p:sp>
        <p:nvSpPr>
          <p:cNvPr id="3" name="Content Placeholder 2"/>
          <p:cNvSpPr>
            <a:spLocks noGrp="1"/>
          </p:cNvSpPr>
          <p:nvPr>
            <p:ph idx="1"/>
          </p:nvPr>
        </p:nvSpPr>
        <p:spPr/>
        <p:txBody>
          <a:bodyPr numCol="1"/>
          <a:lstStyle/>
          <a:p>
            <a:pPr marL="514350" indent="-514350">
              <a:buFont typeface="+mj-lt"/>
              <a:buAutoNum type="arabicPeriod"/>
            </a:pPr>
            <a:r>
              <a:rPr lang="en-US" dirty="0"/>
              <a:t>Consume More Fuel: Some researchers believe using trees and tree products to power machines is inefficient </a:t>
            </a:r>
          </a:p>
          <a:p>
            <a:pPr marL="514350" indent="-514350">
              <a:buFont typeface="+mj-lt"/>
              <a:buAutoNum type="arabicPeriod"/>
            </a:pPr>
            <a:r>
              <a:rPr lang="en-US" dirty="0"/>
              <a:t>Additional work is needed in areas to develop efficient harvesting methods</a:t>
            </a:r>
          </a:p>
          <a:p>
            <a:pPr marL="514350" indent="-514350">
              <a:buFont typeface="+mj-lt"/>
              <a:buAutoNum type="arabicPeriod"/>
            </a:pPr>
            <a:r>
              <a:rPr lang="en-US" dirty="0"/>
              <a:t>Land used for energy crops might be in demand for other purposes, such as farming, conservation, housing, resort or agricultural use </a:t>
            </a:r>
          </a:p>
        </p:txBody>
      </p:sp>
      <p:pic>
        <p:nvPicPr>
          <p:cNvPr id="4" name="Picture 3"/>
          <p:cNvPicPr>
            <a:picLocks noChangeAspect="1"/>
          </p:cNvPicPr>
          <p:nvPr/>
        </p:nvPicPr>
        <p:blipFill>
          <a:blip r:embed="rId3"/>
          <a:stretch>
            <a:fillRect/>
          </a:stretch>
        </p:blipFill>
        <p:spPr>
          <a:xfrm>
            <a:off x="3340505" y="4544366"/>
            <a:ext cx="4872470" cy="2180630"/>
          </a:xfrm>
          <a:prstGeom prst="rect">
            <a:avLst/>
          </a:prstGeom>
        </p:spPr>
      </p:pic>
    </p:spTree>
    <p:extLst>
      <p:ext uri="{BB962C8B-B14F-4D97-AF65-F5344CB8AC3E}">
        <p14:creationId xmlns:p14="http://schemas.microsoft.com/office/powerpoint/2010/main" val="42117567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1312</TotalTime>
  <Words>3094</Words>
  <Application>Microsoft Office PowerPoint</Application>
  <PresentationFormat>Widescreen</PresentationFormat>
  <Paragraphs>283</Paragraphs>
  <Slides>39</Slides>
  <Notes>15</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4" baseType="lpstr">
      <vt:lpstr>Arial</vt:lpstr>
      <vt:lpstr>Calibri</vt:lpstr>
      <vt:lpstr>Calibri Light</vt:lpstr>
      <vt:lpstr>Office Theme</vt:lpstr>
      <vt:lpstr>Worksheet</vt:lpstr>
      <vt:lpstr>Producing Torrefied Biomass In Eastern Oregon</vt:lpstr>
      <vt:lpstr>Our Objective </vt:lpstr>
      <vt:lpstr>Overview</vt:lpstr>
      <vt:lpstr>PGE Plant- Boardman Oregon</vt:lpstr>
      <vt:lpstr>PGE Demands</vt:lpstr>
      <vt:lpstr>Background Information and Definitions </vt:lpstr>
      <vt:lpstr>Torrefication Process</vt:lpstr>
      <vt:lpstr>Advantages- Switching to Biomass Fuel</vt:lpstr>
      <vt:lpstr>Disadvantages- Switching to Biomass Fuel</vt:lpstr>
      <vt:lpstr>PowerPoint Presentation</vt:lpstr>
      <vt:lpstr>PowerPoint Presentation</vt:lpstr>
      <vt:lpstr>PowerPoint Presentation</vt:lpstr>
      <vt:lpstr>PowerPoint Presentation</vt:lpstr>
      <vt:lpstr>Compound Map   </vt:lpstr>
      <vt:lpstr>Supply Chain</vt:lpstr>
      <vt:lpstr>Harvest Raw Biomass:</vt:lpstr>
      <vt:lpstr>Best to Use Mobile Units Closest to Harvest of Raw Material</vt:lpstr>
      <vt:lpstr>Raw Wood       Torrefied Biomass Ratio</vt:lpstr>
      <vt:lpstr>Fire Crew Production Rates</vt:lpstr>
      <vt:lpstr>Cost of Labor to Extract Enough Raw Biomass to Fuel Boardman Plant Daily</vt:lpstr>
      <vt:lpstr>Approximate Amount of Raw Biomass Harvested for Fire Reduction in Eastern Oregon National Forests</vt:lpstr>
      <vt:lpstr>Clear Cut Acres</vt:lpstr>
      <vt:lpstr>PowerPoint Presentation</vt:lpstr>
      <vt:lpstr>Clear Cut Forest</vt:lpstr>
      <vt:lpstr>Torrefication Machines </vt:lpstr>
      <vt:lpstr>Mobile Units </vt:lpstr>
      <vt:lpstr>Mobile Unit Operation Cost</vt:lpstr>
      <vt:lpstr>Mobile Plant Production Costs</vt:lpstr>
      <vt:lpstr>Transportation</vt:lpstr>
      <vt:lpstr>Semi Truck Versus Railroad Containers</vt:lpstr>
      <vt:lpstr>National Forests &amp; Distances to PGE</vt:lpstr>
      <vt:lpstr>Tons Per Truck Load</vt:lpstr>
      <vt:lpstr>Cost of Transportation- Semi-Truck  </vt:lpstr>
      <vt:lpstr>Cost of Transportation by Semi-Truck </vt:lpstr>
      <vt:lpstr>Total Cost</vt:lpstr>
      <vt:lpstr>Coal vs. Torrefied Biomass</vt:lpstr>
      <vt:lpstr>Conclusion</vt:lpstr>
      <vt:lpstr>Works Cited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Smith</dc:creator>
  <cp:lastModifiedBy>Taylor Smith</cp:lastModifiedBy>
  <cp:revision>146</cp:revision>
  <dcterms:created xsi:type="dcterms:W3CDTF">2017-02-14T07:09:06Z</dcterms:created>
  <dcterms:modified xsi:type="dcterms:W3CDTF">2017-03-21T06:00:30Z</dcterms:modified>
</cp:coreProperties>
</file>