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F78DB1-905D-4D6A-B9AD-376F42922D70}">
  <a:tblStyle styleId="{5AF78DB1-905D-4D6A-B9AD-376F42922D70}"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51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extLst>
      <p:ext uri="{BB962C8B-B14F-4D97-AF65-F5344CB8AC3E}">
        <p14:creationId xmlns:p14="http://schemas.microsoft.com/office/powerpoint/2010/main" val="2818632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to.org/publications/testimony/encouraging-private-infrastructure-invest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alleam.com/WTPF/?p=2965"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ortlandoregon.gov/cbo/article/392681"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tvwd.org/customer-services/residential-water-rates.aspx#TVWD"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lectricitylocal.com/states/oregon/hermiston/#re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electricitylocal.com/states/oregon/portland/" TargetMode="External"/><Relationship Id="rId4" Type="http://schemas.openxmlformats.org/officeDocument/2006/relationships/hyperlink" Target="http://www.electricitylocal.com/states/oregon/la-grande/#re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843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To increase communication and efficiency, it would be best if all bidding and contracts across the state were conducted on one government-run website. This would bridge the gap between urban and rural developers, instead creating just Oregon developers. </a:t>
            </a:r>
          </a:p>
        </p:txBody>
      </p:sp>
    </p:spTree>
    <p:extLst>
      <p:ext uri="{BB962C8B-B14F-4D97-AF65-F5344CB8AC3E}">
        <p14:creationId xmlns:p14="http://schemas.microsoft.com/office/powerpoint/2010/main" val="334059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These steps, if instituted, would be a major reform of current housing policies. For maximum efficiency, awareness should be widespread throughout the state. This can be accomplished through a successful marketing campaign to industry leaders and relevant government officials. Once established, lines of communication will have to be maintained going into the long-term to prevent this from breaking down years from now. </a:t>
            </a:r>
          </a:p>
        </p:txBody>
      </p:sp>
    </p:spTree>
    <p:extLst>
      <p:ext uri="{BB962C8B-B14F-4D97-AF65-F5344CB8AC3E}">
        <p14:creationId xmlns:p14="http://schemas.microsoft.com/office/powerpoint/2010/main" val="99561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The Association of Oregon Counties commissioned a survey, which was passed onto us, that revealed that 46% of local officials and real estate developers had no contact with Oregon Housing and Community Services for three years or more. The extent of the overhaul needed in this agency is not for us to decide. However, we will be discussing later in the presentation ways Oregon’s real estate support services can be reformed. </a:t>
            </a:r>
          </a:p>
        </p:txBody>
      </p:sp>
    </p:spTree>
    <p:extLst>
      <p:ext uri="{BB962C8B-B14F-4D97-AF65-F5344CB8AC3E}">
        <p14:creationId xmlns:p14="http://schemas.microsoft.com/office/powerpoint/2010/main" val="174850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Land use dilemma: One of the reasons behind the lack of housing development is the lack of buildable land. Between urban growth boundaries, and hindering requirements for parcel size and density, limited land use, along with other guidelines, there is much red tape the developers must go through. </a:t>
            </a:r>
          </a:p>
          <a:p>
            <a:pPr lvl="0">
              <a:spcBef>
                <a:spcPts val="0"/>
              </a:spcBef>
              <a:buNone/>
            </a:pPr>
            <a:endParaRPr/>
          </a:p>
          <a:p>
            <a:pPr lvl="0">
              <a:spcBef>
                <a:spcPts val="0"/>
              </a:spcBef>
              <a:buNone/>
            </a:pPr>
            <a:r>
              <a:rPr lang="en"/>
              <a:t>Awaiting an email from LG Planning concerning the outdated zoning. </a:t>
            </a:r>
          </a:p>
        </p:txBody>
      </p:sp>
    </p:spTree>
    <p:extLst>
      <p:ext uri="{BB962C8B-B14F-4D97-AF65-F5344CB8AC3E}">
        <p14:creationId xmlns:p14="http://schemas.microsoft.com/office/powerpoint/2010/main" val="386283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spcBef>
                <a:spcPts val="0"/>
              </a:spcBef>
              <a:buSzPct val="127272"/>
            </a:pPr>
            <a:r>
              <a:rPr lang="en"/>
              <a:t>PDX inclusionary zoning has some house developers worried. The zoning decreases the margin of the projects which reduces financing for them. This in turn reduces the amount of developing being done. A lot of builders are suggesting that the goal should be to increase the overall supply of housing development which will create a more buyer friendly environment in the economy, instead of limiting the developers freedoms and forcing them to go elsewhere for more desireable zoning. </a:t>
            </a:r>
          </a:p>
          <a:p>
            <a:pPr lvl="0">
              <a:spcBef>
                <a:spcPts val="0"/>
              </a:spcBef>
              <a:buNone/>
            </a:pPr>
            <a:r>
              <a:rPr lang="en"/>
              <a:t>Rogers, J. (2017, January 15). DEVELOPERS SPEAK OUT ON HOUSING. Retrieved February 19, 2017, from http://pamplinmedia.com/but/239-news/340162-220159-developers-speak-o  </a:t>
            </a:r>
          </a:p>
        </p:txBody>
      </p:sp>
    </p:spTree>
    <p:extLst>
      <p:ext uri="{BB962C8B-B14F-4D97-AF65-F5344CB8AC3E}">
        <p14:creationId xmlns:p14="http://schemas.microsoft.com/office/powerpoint/2010/main" val="378863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spcBef>
                <a:spcPts val="0"/>
              </a:spcBef>
              <a:spcAft>
                <a:spcPts val="0"/>
              </a:spcAft>
              <a:buSzPct val="127272"/>
            </a:pPr>
            <a:r>
              <a:rPr lang="en"/>
              <a:t>Urban </a:t>
            </a:r>
            <a:r>
              <a:rPr lang="en" b="1"/>
              <a:t>Enterprise</a:t>
            </a:r>
            <a:r>
              <a:rPr lang="en"/>
              <a:t> </a:t>
            </a:r>
            <a:r>
              <a:rPr lang="en" b="1"/>
              <a:t>Zone</a:t>
            </a:r>
            <a:r>
              <a:rPr lang="en"/>
              <a:t> policies generally offer tax concession, infrastructure incentives, and reduced regulations to attract investments and private companies into the zones. </a:t>
            </a:r>
          </a:p>
          <a:p>
            <a:pPr marL="457200" lvl="0" indent="-317500" rtl="0">
              <a:spcBef>
                <a:spcPts val="0"/>
              </a:spcBef>
              <a:buSzPct val="127272"/>
            </a:pPr>
            <a:r>
              <a:rPr lang="en"/>
              <a:t>Tax Concession: Governments receive interest free federal loans and don’t pay income taxes. Because the USA is becoming privatized, there need to be tax breaks given to them as well to encourage investment and create a level playing field in cases where private companies are competing against government agencies. </a:t>
            </a:r>
          </a:p>
          <a:p>
            <a:pPr lvl="0" rtl="0">
              <a:spcBef>
                <a:spcPts val="0"/>
              </a:spcBef>
              <a:buNone/>
            </a:pPr>
            <a:r>
              <a:rPr lang="en"/>
              <a:t>Chris Edwards July 24, 2013. (2013, July 24). Encouraging Private Infrastructure Investment. Retrieved February 19, 2017, from </a:t>
            </a:r>
            <a:r>
              <a:rPr lang="en" u="sng">
                <a:solidFill>
                  <a:schemeClr val="hlink"/>
                </a:solidFill>
                <a:hlinkClick r:id="rId3"/>
              </a:rPr>
              <a:t>https://www.cato.org/publications/testimony/encouraging-private-infrastructure-investment</a:t>
            </a:r>
            <a:r>
              <a:rPr lang="en"/>
              <a:t>  </a:t>
            </a:r>
          </a:p>
          <a:p>
            <a:pPr marL="457200" lvl="0" indent="-317500">
              <a:spcBef>
                <a:spcPts val="0"/>
              </a:spcBef>
              <a:buSzPct val="127272"/>
            </a:pPr>
            <a:r>
              <a:rPr lang="en"/>
              <a:t>Infrastructure Incentives: The incentives and penalties in the contract needs to be in line with the overall goal. This will keep the developer honest and you won’t have cases where developers only start developing for the incentive with no true intention of completing the overall goal. </a:t>
            </a:r>
          </a:p>
          <a:p>
            <a:pPr lvl="0">
              <a:spcBef>
                <a:spcPts val="0"/>
              </a:spcBef>
              <a:buNone/>
            </a:pPr>
            <a:r>
              <a:rPr lang="en"/>
              <a:t>A. (2015, March 21). The Incentives Infrastructure . Retrieved February 19, 2017, from </a:t>
            </a:r>
            <a:r>
              <a:rPr lang="en" u="sng">
                <a:solidFill>
                  <a:schemeClr val="hlink"/>
                </a:solidFill>
                <a:hlinkClick r:id="rId4"/>
              </a:rPr>
              <a:t>http://calleam.com/WTPF/?p=2965</a:t>
            </a:r>
          </a:p>
          <a:p>
            <a:pPr marL="457200" lvl="0" indent="-317500">
              <a:spcBef>
                <a:spcPts val="0"/>
              </a:spcBef>
              <a:buSzPct val="127272"/>
            </a:pPr>
            <a:r>
              <a:rPr lang="en"/>
              <a:t>Reduced Regulation: states receiving federal aid for their facilities have been required to repay the aid if the facilities are privatized, which means state buildings or land couldn’t be converted to housing/apartments. Private companies also need a break from the local level of state to induce development. This could be in property easements, housing density, etc. </a:t>
            </a:r>
          </a:p>
        </p:txBody>
      </p:sp>
    </p:spTree>
    <p:extLst>
      <p:ext uri="{BB962C8B-B14F-4D97-AF65-F5344CB8AC3E}">
        <p14:creationId xmlns:p14="http://schemas.microsoft.com/office/powerpoint/2010/main" val="287435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***Annotations are to be changed***</a:t>
            </a:r>
          </a:p>
          <a:p>
            <a:pPr lvl="0">
              <a:spcBef>
                <a:spcPts val="0"/>
              </a:spcBef>
              <a:buNone/>
            </a:pPr>
            <a:r>
              <a:rPr lang="en"/>
              <a:t>This is used to illustrate the significant difference in the utility service coverage. Given of population of Portland  (609,456) compared of La Grande (13,074), we are a much smaller community in comparison but pay a significantly higher rate in utility costs. Electricity coverage is 32% higher in La Grande. Water costs are 56% higher in La Grande. Sewer costs are 68% higher in comparison. Solid Waste is 32% higher in La Grande. On average utility service coverage in La Grande is 47% higher than in Hermiston that has a higher population. Because La Grande is a smaller community with a smaller economy, there is a lack of economy as a scale. La Grande’s residential rate for electricity is currently at $9.28, which is that less than the Oregon average rate of $9.80. We aslo are 21.89% lower than the national average rate of $11.88 (Electricity Local, 2017). With La Grande ranking lower than the national average and below our state’s average it shows that we are significantly lower as a whole for Oregon, although Hermiston is more affordable in comparison in Eastern Oregon. </a:t>
            </a:r>
          </a:p>
          <a:p>
            <a:pPr lvl="0">
              <a:spcBef>
                <a:spcPts val="0"/>
              </a:spcBef>
              <a:buNone/>
            </a:pPr>
            <a:endParaRPr/>
          </a:p>
          <a:p>
            <a:pPr lvl="0">
              <a:spcBef>
                <a:spcPts val="0"/>
              </a:spcBef>
              <a:buNone/>
            </a:pPr>
            <a:endParaRPr/>
          </a:p>
          <a:p>
            <a:pPr lvl="0">
              <a:spcBef>
                <a:spcPts val="0"/>
              </a:spcBef>
              <a:buNone/>
            </a:pPr>
            <a:r>
              <a:rPr lang="en" u="sng">
                <a:solidFill>
                  <a:schemeClr val="hlink"/>
                </a:solidFill>
                <a:hlinkClick r:id="rId3"/>
              </a:rPr>
              <a:t>https://www.portlandoregon.gov/cbo/article/392681</a:t>
            </a:r>
          </a:p>
          <a:p>
            <a:pPr lvl="0">
              <a:spcBef>
                <a:spcPts val="0"/>
              </a:spcBef>
              <a:buNone/>
            </a:pPr>
            <a:endParaRPr/>
          </a:p>
          <a:p>
            <a:pPr lvl="0">
              <a:spcBef>
                <a:spcPts val="0"/>
              </a:spcBef>
              <a:buNone/>
            </a:pPr>
            <a:r>
              <a:rPr lang="en" u="sng">
                <a:solidFill>
                  <a:schemeClr val="hlink"/>
                </a:solidFill>
                <a:hlinkClick r:id="rId4"/>
              </a:rPr>
              <a:t>https://www.tvwd.org/customer-services/residential-water-rates.aspx#TVWD</a:t>
            </a:r>
          </a:p>
          <a:p>
            <a:pPr lvl="0">
              <a:spcBef>
                <a:spcPts val="0"/>
              </a:spcBef>
              <a:buNone/>
            </a:pPr>
            <a:r>
              <a:rPr lang="en"/>
              <a:t>$10.72 for average residental electricity rate </a:t>
            </a:r>
          </a:p>
          <a:p>
            <a:pPr lvl="0">
              <a:spcBef>
                <a:spcPts val="0"/>
              </a:spcBef>
              <a:buNone/>
            </a:pPr>
            <a:endParaRPr/>
          </a:p>
        </p:txBody>
      </p:sp>
    </p:spTree>
    <p:extLst>
      <p:ext uri="{BB962C8B-B14F-4D97-AF65-F5344CB8AC3E}">
        <p14:creationId xmlns:p14="http://schemas.microsoft.com/office/powerpoint/2010/main" val="59225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We want to used this to illustrate the income levels in La Grande and how it makes up the working class.  According to the US Census, 17% of La Grande households are making incomes that place them at poverty level. </a:t>
            </a:r>
          </a:p>
          <a:p>
            <a:pPr lvl="0">
              <a:spcBef>
                <a:spcPts val="0"/>
              </a:spcBef>
              <a:buNone/>
            </a:pPr>
            <a:endParaRPr/>
          </a:p>
          <a:p>
            <a:pPr lvl="0">
              <a:spcBef>
                <a:spcPts val="0"/>
              </a:spcBef>
              <a:buNone/>
            </a:pPr>
            <a:r>
              <a:rPr lang="en"/>
              <a:t> </a:t>
            </a:r>
          </a:p>
          <a:p>
            <a:pPr lvl="0" rtl="0">
              <a:lnSpc>
                <a:spcPct val="115000"/>
              </a:lnSpc>
              <a:spcBef>
                <a:spcPts val="0"/>
              </a:spcBef>
              <a:spcAft>
                <a:spcPts val="300"/>
              </a:spcAft>
              <a:buNone/>
            </a:pPr>
            <a:r>
              <a:rPr lang="en" sz="1150" b="1">
                <a:solidFill>
                  <a:srgbClr val="222222"/>
                </a:solidFill>
                <a:highlight>
                  <a:srgbClr val="E0E0E0"/>
                </a:highlight>
              </a:rPr>
              <a:t>Income Summary for Hermiston, OR</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Household income:</a:t>
            </a:r>
            <a:r>
              <a:rPr lang="en" sz="1050">
                <a:solidFill>
                  <a:srgbClr val="232323"/>
                </a:solidFill>
                <a:highlight>
                  <a:srgbClr val="E0E0E0"/>
                </a:highlight>
                <a:latin typeface="Times New Roman"/>
                <a:ea typeface="Times New Roman"/>
                <a:cs typeface="Times New Roman"/>
                <a:sym typeface="Times New Roman"/>
              </a:rPr>
              <a:t> The city of Hermiston has a median household income of $54,443, versus $58,522 for the U.S.</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3"/>
              </a:rPr>
              <a:t>4</a:t>
            </a:r>
            <a:r>
              <a:rPr lang="en" sz="1800" baseline="30000">
                <a:solidFill>
                  <a:srgbClr val="232323"/>
                </a:solidFill>
                <a:highlight>
                  <a:srgbClr val="E0E0E0"/>
                </a:highlight>
                <a:latin typeface="Times New Roman"/>
                <a:ea typeface="Times New Roman"/>
                <a:cs typeface="Times New Roman"/>
                <a:sym typeface="Times New Roman"/>
              </a:rPr>
              <a:t>]</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Compared to the U.S.:</a:t>
            </a:r>
            <a:r>
              <a:rPr lang="en" sz="1050">
                <a:solidFill>
                  <a:srgbClr val="232323"/>
                </a:solidFill>
                <a:highlight>
                  <a:srgbClr val="E0E0E0"/>
                </a:highlight>
                <a:latin typeface="Times New Roman"/>
                <a:ea typeface="Times New Roman"/>
                <a:cs typeface="Times New Roman"/>
                <a:sym typeface="Times New Roman"/>
              </a:rPr>
              <a:t> Median household income in Hermiston is approximately 7 percent less than the median income for the entire United States.</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3"/>
              </a:rPr>
              <a:t>4</a:t>
            </a:r>
            <a:r>
              <a:rPr lang="en" sz="1800" baseline="30000">
                <a:solidFill>
                  <a:srgbClr val="232323"/>
                </a:solidFill>
                <a:highlight>
                  <a:srgbClr val="E0E0E0"/>
                </a:highlight>
                <a:latin typeface="Times New Roman"/>
                <a:ea typeface="Times New Roman"/>
                <a:cs typeface="Times New Roman"/>
                <a:sym typeface="Times New Roman"/>
              </a:rPr>
              <a:t>]</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Poverty level:</a:t>
            </a:r>
            <a:r>
              <a:rPr lang="en" sz="1050">
                <a:solidFill>
                  <a:srgbClr val="232323"/>
                </a:solidFill>
                <a:highlight>
                  <a:srgbClr val="E0E0E0"/>
                </a:highlight>
                <a:latin typeface="Times New Roman"/>
                <a:ea typeface="Times New Roman"/>
                <a:cs typeface="Times New Roman"/>
                <a:sym typeface="Times New Roman"/>
              </a:rPr>
              <a:t> Approximately 16 percent of Hermiston households have incomes below poverty level.</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3"/>
              </a:rPr>
              <a:t>4</a:t>
            </a:r>
            <a:r>
              <a:rPr lang="en" sz="1800" baseline="30000">
                <a:solidFill>
                  <a:srgbClr val="232323"/>
                </a:solidFill>
                <a:highlight>
                  <a:srgbClr val="E0E0E0"/>
                </a:highlight>
                <a:latin typeface="Times New Roman"/>
                <a:ea typeface="Times New Roman"/>
                <a:cs typeface="Times New Roman"/>
                <a:sym typeface="Times New Roman"/>
              </a:rPr>
              <a:t>]</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Electric bills:</a:t>
            </a:r>
            <a:r>
              <a:rPr lang="en" sz="1050">
                <a:solidFill>
                  <a:srgbClr val="232323"/>
                </a:solidFill>
                <a:highlight>
                  <a:srgbClr val="E0E0E0"/>
                </a:highlight>
                <a:latin typeface="Times New Roman"/>
                <a:ea typeface="Times New Roman"/>
                <a:cs typeface="Times New Roman"/>
                <a:sym typeface="Times New Roman"/>
              </a:rPr>
              <a:t> The average residential electricity bill in Oregon is about $94/month, ranking 36th in the U.S. and 12.15% less than the national average of $107.</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3"/>
              </a:rPr>
              <a:t>5</a:t>
            </a:r>
            <a:r>
              <a:rPr lang="en" sz="1800" baseline="30000">
                <a:solidFill>
                  <a:srgbClr val="232323"/>
                </a:solidFill>
                <a:highlight>
                  <a:srgbClr val="E0E0E0"/>
                </a:highlight>
                <a:latin typeface="Times New Roman"/>
                <a:ea typeface="Times New Roman"/>
                <a:cs typeface="Times New Roman"/>
                <a:sym typeface="Times New Roman"/>
              </a:rPr>
              <a:t>]</a:t>
            </a:r>
          </a:p>
          <a:p>
            <a:pPr lvl="0" rtl="0">
              <a:lnSpc>
                <a:spcPct val="115000"/>
              </a:lnSpc>
              <a:spcBef>
                <a:spcPts val="0"/>
              </a:spcBef>
              <a:buNone/>
            </a:pPr>
            <a:r>
              <a:rPr lang="en"/>
              <a:t> </a:t>
            </a:r>
          </a:p>
          <a:p>
            <a:pPr lvl="0" rtl="0">
              <a:lnSpc>
                <a:spcPct val="115000"/>
              </a:lnSpc>
              <a:spcBef>
                <a:spcPts val="0"/>
              </a:spcBef>
              <a:spcAft>
                <a:spcPts val="300"/>
              </a:spcAft>
              <a:buNone/>
            </a:pPr>
            <a:r>
              <a:rPr lang="en" sz="1150" b="1">
                <a:solidFill>
                  <a:srgbClr val="222222"/>
                </a:solidFill>
                <a:highlight>
                  <a:srgbClr val="E0E0E0"/>
                </a:highlight>
              </a:rPr>
              <a:t>Income Summary for La Grande, OR</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Household income:</a:t>
            </a:r>
            <a:r>
              <a:rPr lang="en" sz="1050">
                <a:solidFill>
                  <a:srgbClr val="232323"/>
                </a:solidFill>
                <a:highlight>
                  <a:srgbClr val="E0E0E0"/>
                </a:highlight>
                <a:latin typeface="Times New Roman"/>
                <a:ea typeface="Times New Roman"/>
                <a:cs typeface="Times New Roman"/>
                <a:sym typeface="Times New Roman"/>
              </a:rPr>
              <a:t> The city of La Grande has a median household income of $18,602, versus $58,522 for the U.S.</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4"/>
              </a:rPr>
              <a:t>4</a:t>
            </a:r>
            <a:r>
              <a:rPr lang="en" sz="1800" baseline="30000">
                <a:solidFill>
                  <a:srgbClr val="232323"/>
                </a:solidFill>
                <a:highlight>
                  <a:srgbClr val="E0E0E0"/>
                </a:highlight>
                <a:latin typeface="Times New Roman"/>
                <a:ea typeface="Times New Roman"/>
                <a:cs typeface="Times New Roman"/>
                <a:sym typeface="Times New Roman"/>
              </a:rPr>
              <a:t>]</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Compared to the U.S.:</a:t>
            </a:r>
            <a:r>
              <a:rPr lang="en" sz="1050">
                <a:solidFill>
                  <a:srgbClr val="232323"/>
                </a:solidFill>
                <a:highlight>
                  <a:srgbClr val="E0E0E0"/>
                </a:highlight>
                <a:latin typeface="Times New Roman"/>
                <a:ea typeface="Times New Roman"/>
                <a:cs typeface="Times New Roman"/>
                <a:sym typeface="Times New Roman"/>
              </a:rPr>
              <a:t> Median household income in La Grande is approximately 68 percent less than the median income for the entire United States.</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4"/>
              </a:rPr>
              <a:t>4</a:t>
            </a:r>
            <a:r>
              <a:rPr lang="en" sz="1800" baseline="30000">
                <a:solidFill>
                  <a:srgbClr val="232323"/>
                </a:solidFill>
                <a:highlight>
                  <a:srgbClr val="E0E0E0"/>
                </a:highlight>
                <a:latin typeface="Times New Roman"/>
                <a:ea typeface="Times New Roman"/>
                <a:cs typeface="Times New Roman"/>
                <a:sym typeface="Times New Roman"/>
              </a:rPr>
              <a:t>]</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Poverty level:</a:t>
            </a:r>
            <a:r>
              <a:rPr lang="en" sz="1050">
                <a:solidFill>
                  <a:srgbClr val="232323"/>
                </a:solidFill>
                <a:highlight>
                  <a:srgbClr val="E0E0E0"/>
                </a:highlight>
                <a:latin typeface="Times New Roman"/>
                <a:ea typeface="Times New Roman"/>
                <a:cs typeface="Times New Roman"/>
                <a:sym typeface="Times New Roman"/>
              </a:rPr>
              <a:t> Approximately 17 percent of La Grande households have incomes below poverty level.</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4"/>
              </a:rPr>
              <a:t>4</a:t>
            </a:r>
            <a:r>
              <a:rPr lang="en" sz="1800" baseline="30000">
                <a:solidFill>
                  <a:srgbClr val="232323"/>
                </a:solidFill>
                <a:highlight>
                  <a:srgbClr val="E0E0E0"/>
                </a:highlight>
                <a:latin typeface="Times New Roman"/>
                <a:ea typeface="Times New Roman"/>
                <a:cs typeface="Times New Roman"/>
                <a:sym typeface="Times New Roman"/>
              </a:rPr>
              <a:t>]</a:t>
            </a:r>
          </a:p>
          <a:p>
            <a:pPr marL="63500" lvl="0" indent="0" rtl="0">
              <a:lnSpc>
                <a:spcPct val="115000"/>
              </a:lnSpc>
              <a:spcBef>
                <a:spcPts val="0"/>
              </a:spcBef>
              <a:buNone/>
            </a:pPr>
            <a:r>
              <a:rPr lang="en" sz="1000">
                <a:solidFill>
                  <a:srgbClr val="232323"/>
                </a:solidFill>
                <a:highlight>
                  <a:srgbClr val="E0E0E0"/>
                </a:highlight>
              </a:rPr>
              <a:t>·</a:t>
            </a:r>
            <a:r>
              <a:rPr lang="en" sz="700">
                <a:solidFill>
                  <a:srgbClr val="232323"/>
                </a:solidFill>
                <a:highlight>
                  <a:srgbClr val="E0E0E0"/>
                </a:highlight>
                <a:latin typeface="Times New Roman"/>
                <a:ea typeface="Times New Roman"/>
                <a:cs typeface="Times New Roman"/>
                <a:sym typeface="Times New Roman"/>
              </a:rPr>
              <a:t>         </a:t>
            </a:r>
            <a:r>
              <a:rPr lang="en" sz="1050" b="1">
                <a:solidFill>
                  <a:srgbClr val="232323"/>
                </a:solidFill>
                <a:highlight>
                  <a:srgbClr val="E0E0E0"/>
                </a:highlight>
                <a:latin typeface="Times New Roman"/>
                <a:ea typeface="Times New Roman"/>
                <a:cs typeface="Times New Roman"/>
                <a:sym typeface="Times New Roman"/>
              </a:rPr>
              <a:t>Electric bills:</a:t>
            </a:r>
            <a:r>
              <a:rPr lang="en" sz="1050">
                <a:solidFill>
                  <a:srgbClr val="232323"/>
                </a:solidFill>
                <a:highlight>
                  <a:srgbClr val="E0E0E0"/>
                </a:highlight>
                <a:latin typeface="Times New Roman"/>
                <a:ea typeface="Times New Roman"/>
                <a:cs typeface="Times New Roman"/>
                <a:sym typeface="Times New Roman"/>
              </a:rPr>
              <a:t> The average residential electricity bill in Oregon is about $94/month, ranking 36th in the U.S. and 12.15% less than the national average of $107.</a:t>
            </a:r>
            <a:r>
              <a:rPr lang="en" sz="1050" baseline="30000">
                <a:solidFill>
                  <a:srgbClr val="232323"/>
                </a:solidFill>
                <a:highlight>
                  <a:srgbClr val="E0E0E0"/>
                </a:highlight>
                <a:latin typeface="Times New Roman"/>
                <a:ea typeface="Times New Roman"/>
                <a:cs typeface="Times New Roman"/>
                <a:sym typeface="Times New Roman"/>
              </a:rPr>
              <a:t>[</a:t>
            </a:r>
            <a:r>
              <a:rPr lang="en" sz="1050" u="sng">
                <a:solidFill>
                  <a:srgbClr val="333333"/>
                </a:solidFill>
                <a:highlight>
                  <a:srgbClr val="E0E0E0"/>
                </a:highlight>
                <a:latin typeface="Times New Roman"/>
                <a:ea typeface="Times New Roman"/>
                <a:cs typeface="Times New Roman"/>
                <a:sym typeface="Times New Roman"/>
                <a:hlinkClick r:id="rId4"/>
              </a:rPr>
              <a:t>5</a:t>
            </a:r>
            <a:r>
              <a:rPr lang="en" sz="1800" baseline="30000">
                <a:solidFill>
                  <a:srgbClr val="232323"/>
                </a:solidFill>
                <a:highlight>
                  <a:srgbClr val="E0E0E0"/>
                </a:highlight>
                <a:latin typeface="Times New Roman"/>
                <a:ea typeface="Times New Roman"/>
                <a:cs typeface="Times New Roman"/>
                <a:sym typeface="Times New Roman"/>
              </a:rPr>
              <a:t>]</a:t>
            </a:r>
          </a:p>
          <a:p>
            <a:pPr lvl="0">
              <a:spcBef>
                <a:spcPts val="0"/>
              </a:spcBef>
              <a:buNone/>
            </a:pPr>
            <a:endParaRPr/>
          </a:p>
          <a:p>
            <a:pPr lvl="0">
              <a:spcBef>
                <a:spcPts val="0"/>
              </a:spcBef>
              <a:buNone/>
            </a:pPr>
            <a:endParaRPr/>
          </a:p>
          <a:p>
            <a:pPr lvl="0">
              <a:spcBef>
                <a:spcPts val="0"/>
              </a:spcBef>
              <a:buNone/>
            </a:pPr>
            <a:r>
              <a:rPr lang="en"/>
              <a:t>(Olivia)</a:t>
            </a:r>
          </a:p>
          <a:p>
            <a:pPr lvl="0">
              <a:spcBef>
                <a:spcPts val="0"/>
              </a:spcBef>
              <a:buNone/>
            </a:pPr>
            <a:endParaRPr/>
          </a:p>
          <a:p>
            <a:pPr lvl="0">
              <a:spcBef>
                <a:spcPts val="0"/>
              </a:spcBef>
              <a:buNone/>
            </a:pPr>
            <a:r>
              <a:rPr lang="en" u="sng">
                <a:solidFill>
                  <a:schemeClr val="hlink"/>
                </a:solidFill>
                <a:hlinkClick r:id="rId5"/>
              </a:rPr>
              <a:t>https://www.electricitylocal.com/states/oregon/portland/</a:t>
            </a:r>
          </a:p>
          <a:p>
            <a:pPr lvl="0">
              <a:spcBef>
                <a:spcPts val="0"/>
              </a:spcBef>
              <a:buNone/>
            </a:pPr>
            <a:r>
              <a:rPr lang="en" sz="1050">
                <a:solidFill>
                  <a:srgbClr val="232323"/>
                </a:solidFill>
                <a:highlight>
                  <a:srgbClr val="E0E0E0"/>
                </a:highlight>
                <a:latin typeface="Roboto"/>
                <a:ea typeface="Roboto"/>
                <a:cs typeface="Roboto"/>
                <a:sym typeface="Roboto"/>
              </a:rPr>
              <a:t>Less than$25,000 = 60.9</a:t>
            </a:r>
          </a:p>
          <a:p>
            <a:pPr lvl="0">
              <a:spcBef>
                <a:spcPts val="0"/>
              </a:spcBef>
              <a:buNone/>
            </a:pPr>
            <a:r>
              <a:rPr lang="en" sz="1050">
                <a:solidFill>
                  <a:srgbClr val="232323"/>
                </a:solidFill>
                <a:highlight>
                  <a:srgbClr val="E0E0E0"/>
                </a:highlight>
                <a:latin typeface="Roboto"/>
                <a:ea typeface="Roboto"/>
                <a:cs typeface="Roboto"/>
                <a:sym typeface="Roboto"/>
              </a:rPr>
              <a:t>Between$25,000and$50,000 = 17.1</a:t>
            </a:r>
          </a:p>
          <a:p>
            <a:pPr lvl="0">
              <a:spcBef>
                <a:spcPts val="0"/>
              </a:spcBef>
              <a:buNone/>
            </a:pPr>
            <a:r>
              <a:rPr lang="en" sz="1050">
                <a:solidFill>
                  <a:srgbClr val="232323"/>
                </a:solidFill>
                <a:highlight>
                  <a:srgbClr val="E0E0E0"/>
                </a:highlight>
                <a:latin typeface="Roboto"/>
                <a:ea typeface="Roboto"/>
                <a:cs typeface="Roboto"/>
                <a:sym typeface="Roboto"/>
              </a:rPr>
              <a:t>Between$50,000and $100…= 10.2</a:t>
            </a:r>
          </a:p>
          <a:p>
            <a:pPr lvl="0">
              <a:spcBef>
                <a:spcPts val="0"/>
              </a:spcBef>
              <a:buNone/>
            </a:pPr>
            <a:r>
              <a:rPr lang="en" sz="1050">
                <a:solidFill>
                  <a:srgbClr val="232323"/>
                </a:solidFill>
                <a:highlight>
                  <a:srgbClr val="E0E0E0"/>
                </a:highlight>
                <a:latin typeface="Roboto"/>
                <a:ea typeface="Roboto"/>
                <a:cs typeface="Roboto"/>
                <a:sym typeface="Roboto"/>
              </a:rPr>
              <a:t>Between$100,000and $200…=9.4</a:t>
            </a:r>
          </a:p>
          <a:p>
            <a:pPr lvl="0">
              <a:spcBef>
                <a:spcPts val="0"/>
              </a:spcBef>
              <a:buNone/>
            </a:pPr>
            <a:r>
              <a:rPr lang="en" sz="1050">
                <a:solidFill>
                  <a:srgbClr val="232323"/>
                </a:solidFill>
                <a:highlight>
                  <a:srgbClr val="E0E0E0"/>
                </a:highlight>
                <a:latin typeface="Roboto"/>
                <a:ea typeface="Roboto"/>
                <a:cs typeface="Roboto"/>
                <a:sym typeface="Roboto"/>
              </a:rPr>
              <a:t>Greaterthan$200,00 = 2.3</a:t>
            </a:r>
          </a:p>
        </p:txBody>
      </p:sp>
    </p:spTree>
    <p:extLst>
      <p:ext uri="{BB962C8B-B14F-4D97-AF65-F5344CB8AC3E}">
        <p14:creationId xmlns:p14="http://schemas.microsoft.com/office/powerpoint/2010/main" val="313002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sz="1200">
                <a:solidFill>
                  <a:schemeClr val="dk2"/>
                </a:solidFill>
                <a:latin typeface="Roboto"/>
                <a:ea typeface="Roboto"/>
                <a:cs typeface="Roboto"/>
                <a:sym typeface="Roboto"/>
              </a:rPr>
              <a:t>I predict that there will a need for more stable transportation needs for those that use public transportation. </a:t>
            </a:r>
          </a:p>
          <a:p>
            <a:pPr lvl="0" rtl="0">
              <a:lnSpc>
                <a:spcPct val="115000"/>
              </a:lnSpc>
              <a:spcBef>
                <a:spcPts val="0"/>
              </a:spcBef>
              <a:spcAft>
                <a:spcPts val="1600"/>
              </a:spcAft>
              <a:buNone/>
            </a:pPr>
            <a:r>
              <a:rPr lang="en" sz="1200">
                <a:solidFill>
                  <a:schemeClr val="dk2"/>
                </a:solidFill>
                <a:latin typeface="Roboto"/>
                <a:ea typeface="Roboto"/>
                <a:cs typeface="Roboto"/>
                <a:sym typeface="Roboto"/>
              </a:rPr>
              <a:t>I think that the Not In My Backyard movement is something that could occur in our community and also can be prevented. We have suggested the building of duplexes on properties that are not big enough for apartments but also just too much land for working force to afford. I believe that it would be possible to build at least two duplexes on one property and be able to have their own driveway and backyard space. To the left is an example of how we could build duplexes to still provide space for seperate driveways and also room for a backyard for each duplex. I think that this would be extemely benefical because of the fact that duplexes would be able to house a family more comfortably than in an apartment. I think that with the properties that have not been built on yet there should be restrictions that are made to who the houses are rented to for a 5 year period. A lot of the housing that is rentals in our community are rented to college students and continued to be passed on to college students as seniors graduate. This is a conflict that has restricted housing for the working force. </a:t>
            </a:r>
          </a:p>
          <a:p>
            <a:pPr lvl="0" rtl="0">
              <a:lnSpc>
                <a:spcPct val="115000"/>
              </a:lnSpc>
              <a:spcBef>
                <a:spcPts val="0"/>
              </a:spcBef>
              <a:spcAft>
                <a:spcPts val="1600"/>
              </a:spcAft>
              <a:buNone/>
            </a:pPr>
            <a:r>
              <a:rPr lang="en" sz="1800">
                <a:solidFill>
                  <a:schemeClr val="dk2"/>
                </a:solidFill>
                <a:latin typeface="Roboto"/>
                <a:ea typeface="Roboto"/>
                <a:cs typeface="Roboto"/>
                <a:sym typeface="Roboto"/>
              </a:rPr>
              <a:t>If developers have the opportunity to build duplexes they could use the the model to the right that would create space between houses and allow each duplex to have its own driveway. </a:t>
            </a:r>
          </a:p>
          <a:p>
            <a:pPr lvl="0" rtl="0">
              <a:lnSpc>
                <a:spcPct val="115000"/>
              </a:lnSpc>
              <a:spcBef>
                <a:spcPts val="0"/>
              </a:spcBef>
              <a:spcAft>
                <a:spcPts val="1600"/>
              </a:spcAft>
              <a:buNone/>
            </a:pPr>
            <a:r>
              <a:rPr lang="en" sz="1800">
                <a:solidFill>
                  <a:schemeClr val="dk2"/>
                </a:solidFill>
                <a:latin typeface="Roboto"/>
                <a:ea typeface="Roboto"/>
                <a:cs typeface="Roboto"/>
                <a:sym typeface="Roboto"/>
              </a:rPr>
              <a:t>5 to 7 houses (at 3000 sq ft each) can be built on an acre of land in a subdivision </a:t>
            </a:r>
            <a:r>
              <a:rPr lang="en" sz="1400">
                <a:solidFill>
                  <a:srgbClr val="2E2E2E"/>
                </a:solidFill>
              </a:rPr>
              <a:t>(Union and Island City) </a:t>
            </a:r>
          </a:p>
          <a:p>
            <a:pPr lvl="0" rtl="0">
              <a:lnSpc>
                <a:spcPct val="115000"/>
              </a:lnSpc>
              <a:spcBef>
                <a:spcPts val="0"/>
              </a:spcBef>
              <a:spcAft>
                <a:spcPts val="1600"/>
              </a:spcAft>
              <a:buNone/>
            </a:pPr>
            <a:r>
              <a:rPr lang="en" sz="1400">
                <a:solidFill>
                  <a:srgbClr val="2E2E2E"/>
                </a:solidFill>
              </a:rPr>
              <a:t>http://www.pewtrusts.org/~/media/legacy/uploadedfiles/wwwpewtrustsorg/reports/partnership_for_americas_economic_success/paeshousingreportfinal1pdf.pdf</a:t>
            </a:r>
          </a:p>
        </p:txBody>
      </p:sp>
    </p:spTree>
    <p:extLst>
      <p:ext uri="{BB962C8B-B14F-4D97-AF65-F5344CB8AC3E}">
        <p14:creationId xmlns:p14="http://schemas.microsoft.com/office/powerpoint/2010/main" val="31452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2014</a:t>
            </a:r>
          </a:p>
          <a:p>
            <a:pPr lvl="0">
              <a:spcBef>
                <a:spcPts val="0"/>
              </a:spcBef>
              <a:buNone/>
            </a:pPr>
            <a:r>
              <a:rPr lang="en"/>
              <a:t>The top chart shows the full time jobs of people (in and out of town) who have all benefits. </a:t>
            </a:r>
          </a:p>
          <a:p>
            <a:pPr lvl="0">
              <a:spcBef>
                <a:spcPts val="0"/>
              </a:spcBef>
              <a:buNone/>
            </a:pPr>
            <a:r>
              <a:rPr lang="en"/>
              <a:t>Below- Includes part -time jobs as well, but they are workers who may also be looking for other jobs.</a:t>
            </a:r>
          </a:p>
          <a:p>
            <a:pPr lvl="0">
              <a:spcBef>
                <a:spcPts val="0"/>
              </a:spcBef>
              <a:buNone/>
            </a:pPr>
            <a:endParaRPr/>
          </a:p>
          <a:p>
            <a:pPr lvl="0" rtl="0">
              <a:spcBef>
                <a:spcPts val="0"/>
              </a:spcBef>
              <a:buNone/>
            </a:pPr>
            <a:endParaRPr/>
          </a:p>
          <a:p>
            <a:pPr lvl="0">
              <a:spcBef>
                <a:spcPts val="0"/>
              </a:spcBef>
              <a:buNone/>
            </a:pPr>
            <a:endParaRPr/>
          </a:p>
        </p:txBody>
      </p:sp>
    </p:spTree>
    <p:extLst>
      <p:ext uri="{BB962C8B-B14F-4D97-AF65-F5344CB8AC3E}">
        <p14:creationId xmlns:p14="http://schemas.microsoft.com/office/powerpoint/2010/main" val="321832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a:highlight>
                  <a:srgbClr val="FFFFFF"/>
                </a:highlight>
              </a:rPr>
              <a:t>State, community, and business leaders are concerned that a shortage of housing across Eastern Oregon is impairing regional economic opportunity. Low vacancy rates make it difficult</a:t>
            </a:r>
          </a:p>
          <a:p>
            <a:pPr lvl="0" rtl="0">
              <a:lnSpc>
                <a:spcPct val="115000"/>
              </a:lnSpc>
              <a:spcBef>
                <a:spcPts val="0"/>
              </a:spcBef>
              <a:buNone/>
            </a:pPr>
            <a:r>
              <a:rPr lang="en">
                <a:highlight>
                  <a:srgbClr val="FFFFFF"/>
                </a:highlight>
              </a:rPr>
              <a:t>to attract workforce needed for existing businesses to expand and new businesses to locate. This impacts businesses ability to successfully operate in the region, restricts</a:t>
            </a:r>
          </a:p>
          <a:p>
            <a:pPr lvl="0" rtl="0">
              <a:lnSpc>
                <a:spcPct val="115000"/>
              </a:lnSpc>
              <a:spcBef>
                <a:spcPts val="0"/>
              </a:spcBef>
              <a:buNone/>
            </a:pPr>
            <a:r>
              <a:rPr lang="en">
                <a:highlight>
                  <a:srgbClr val="FFFFFF"/>
                </a:highlight>
              </a:rPr>
              <a:t>the number of people who can support local businesses and community projects, and reduces taxes and fees collected by local and state government to fund public services. There are several reasons for this jobs-housing imbalance.  Wages for available jobs exceed limits for public housing assistance programs but are not high enough to attract developers and</a:t>
            </a:r>
          </a:p>
          <a:p>
            <a:pPr lvl="0" rtl="0">
              <a:lnSpc>
                <a:spcPct val="115000"/>
              </a:lnSpc>
              <a:spcBef>
                <a:spcPts val="0"/>
              </a:spcBef>
              <a:buNone/>
            </a:pPr>
            <a:r>
              <a:rPr lang="en">
                <a:highlight>
                  <a:srgbClr val="FFFFFF"/>
                </a:highlight>
              </a:rPr>
              <a:t>capital from higher wage areas; projects in rural areas are smaller which combined with lower wages makes them less profitable for developers and builders; and a general lack of recent</a:t>
            </a:r>
          </a:p>
          <a:p>
            <a:pPr lvl="0" rtl="0">
              <a:lnSpc>
                <a:spcPct val="115000"/>
              </a:lnSpc>
              <a:spcBef>
                <a:spcPts val="0"/>
              </a:spcBef>
              <a:buNone/>
            </a:pPr>
            <a:r>
              <a:rPr lang="en">
                <a:highlight>
                  <a:srgbClr val="FFFFFF"/>
                </a:highlight>
              </a:rPr>
              <a:t>development in the region makes it challenging to attract financing. Housing development in rural areas is generally less profitable and more risky than in larger, faster growing urban areas. In order to address these issues local and state policy makers need to be able to understand and share information on local/regional housing demand and leverage resources and assistance across all sectors to help attract builders and developers to increase regional housing availability.</a:t>
            </a:r>
          </a:p>
        </p:txBody>
      </p:sp>
    </p:spTree>
    <p:extLst>
      <p:ext uri="{BB962C8B-B14F-4D97-AF65-F5344CB8AC3E}">
        <p14:creationId xmlns:p14="http://schemas.microsoft.com/office/powerpoint/2010/main" val="192431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Isolation plays a huge role in the lack of  workforce housing in rural oregon. Living in rural oregon is like living on an island in the middle of the ocean. There are not many attractions in the area and people need to travel away from the rural areas into urban cities for services and other goods. Rural areas are practically cut off from important services like railroads, freight truck transportation, and airports that all play a huge part in delivering a goods or services and attracting the best possible workers. Services are beginning to play a major role in business as well. Those jobs that allow people to work from home can be difficult in rural areas. The reason being is that internet access is not the best compared to the access urban areas are used to. This can cause huge issues with communication and processing other important information. </a:t>
            </a:r>
          </a:p>
        </p:txBody>
      </p:sp>
    </p:spTree>
    <p:extLst>
      <p:ext uri="{BB962C8B-B14F-4D97-AF65-F5344CB8AC3E}">
        <p14:creationId xmlns:p14="http://schemas.microsoft.com/office/powerpoint/2010/main" val="1583061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Due to the greater dependence on business and other industries, rural oregon is experiencing much slower growth than urban oregon. This chart shows just how much of a difference that statement of fact is true. While rural areas are experiencing growth, it is still well below levels of pre-recession. </a:t>
            </a:r>
          </a:p>
        </p:txBody>
      </p:sp>
    </p:spTree>
    <p:extLst>
      <p:ext uri="{BB962C8B-B14F-4D97-AF65-F5344CB8AC3E}">
        <p14:creationId xmlns:p14="http://schemas.microsoft.com/office/powerpoint/2010/main" val="1339904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Rural communities are very dependent on large but limited numbers of businesses or industries. The recession caused huge problems for rural businesses and because of that, they have not been able to recover quickly. On the other hand, because urban areas have a wide variety and multiple businesses that offer similar services and products they were able to recover more quickly. Businesses that failed could be replaced by one that got through the recession or were not affected to much. Urban areas offer more options and ease of substitutes for services. The other problem that is affecting the entire state, but mainly rural oregon is that the workforce is getting older. The number of workers age 55 and older has more than doubled (13%-27%) from 1995 to 2015. Millenials are not just looking for a career these days, they are also looking to be active and have a recreational lifestyle. Something that is offered in many urban areas, but it can be something that rural areas can look into developing due to how much open space rural communities offer. </a:t>
            </a:r>
          </a:p>
        </p:txBody>
      </p:sp>
    </p:spTree>
    <p:extLst>
      <p:ext uri="{BB962C8B-B14F-4D97-AF65-F5344CB8AC3E}">
        <p14:creationId xmlns:p14="http://schemas.microsoft.com/office/powerpoint/2010/main" val="329304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It is hard to try and make quick changes to a rural area in order to attract more workers.  However, using the natural features of a particular city can play a helpful role. This can be done by exposing/marketing features of the land/area and offering recreational sites to attract tourism in the hopes of the tourists staying and making a living in the area. Easing the land use laws can also help by allowing contractors to build in what is now restricted land to offer a variety of living spaces and bring in new businesses for a more diverse and less dependent industry. </a:t>
            </a:r>
          </a:p>
        </p:txBody>
      </p:sp>
    </p:spTree>
    <p:extLst>
      <p:ext uri="{BB962C8B-B14F-4D97-AF65-F5344CB8AC3E}">
        <p14:creationId xmlns:p14="http://schemas.microsoft.com/office/powerpoint/2010/main" val="3755276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3456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903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692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502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When there is talk about a housing crisis in rural areas, the shortage is not normally in single-family dwellings. The problem shows itself more when it comes to multi-family dwellings. This is because it brings up the bias towards homeowners and away from renters. This leads to local politics sometimes obstructing real estate development, in spite of there being a crisis. If the county decides that it wants the development, there are ways that the county and state can work together on making real estate development a reality. The county can petition the state for development up to 10 miles outside of an incorporated settlement with a population of 25,000 or less. There is no settlement in the 10 Eastern Counties that has more than 25,000 citizens. This makes Eastern Oregon the perfect place for the state and the county to work together on development. The question is, what’s in it for the counties? </a:t>
            </a:r>
          </a:p>
        </p:txBody>
      </p:sp>
    </p:spTree>
    <p:extLst>
      <p:ext uri="{BB962C8B-B14F-4D97-AF65-F5344CB8AC3E}">
        <p14:creationId xmlns:p14="http://schemas.microsoft.com/office/powerpoint/2010/main" val="300167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407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Current policies for affordable housing have worked exceptionally well at motivating local officials, now all that remains is to build that same enthusiasm for workforce housing. Blue Spring Crossings in Island City received $70,000 a year for 10 years for building affordable housing.</a:t>
            </a:r>
          </a:p>
        </p:txBody>
      </p:sp>
    </p:spTree>
    <p:extLst>
      <p:ext uri="{BB962C8B-B14F-4D97-AF65-F5344CB8AC3E}">
        <p14:creationId xmlns:p14="http://schemas.microsoft.com/office/powerpoint/2010/main" val="343154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Being cognizant of the current budgetary realities in Salem, we are not going to propose massively increasing spending. However, there may be a way for incentives to pay themselves off. If the state provides incentives to the county and developer up front, and then the property tax goes to the state instead of the county until the incentive is paid off, then the county gets paid up front and increases long-term income at the same time. Meanwhile, the state gets a steady stream of income and a return on their investment. The county can start spending their money tomorrow, and more property taxes will be paid on a real estate development than on a field, creating a win-win situation for both parties. </a:t>
            </a:r>
          </a:p>
        </p:txBody>
      </p:sp>
    </p:spTree>
    <p:extLst>
      <p:ext uri="{BB962C8B-B14F-4D97-AF65-F5344CB8AC3E}">
        <p14:creationId xmlns:p14="http://schemas.microsoft.com/office/powerpoint/2010/main" val="300017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In the 2016 Legislative Session, House Bill 4079 passed, allowing local governments to expand their Urban Growth Boundaries for the purpose of siting and developing affordable housing. A pilot project was run in two communities, and Salem is pending their progress report. If things went well, there is no reason this could not be expanded to include workforce housing. </a:t>
            </a:r>
          </a:p>
        </p:txBody>
      </p:sp>
    </p:spTree>
    <p:extLst>
      <p:ext uri="{BB962C8B-B14F-4D97-AF65-F5344CB8AC3E}">
        <p14:creationId xmlns:p14="http://schemas.microsoft.com/office/powerpoint/2010/main" val="406752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a:t>Communities need to maintain a 20 year supply of land. When communities face budgetary difficulties, land use planning is one of the first areas to get cut, leaving communities completely unable to accommodate rural housing development. Communities generally need a 20 year plan/supply for housing. Legal framework can help maintain this balance</a:t>
            </a:r>
          </a:p>
        </p:txBody>
      </p:sp>
    </p:spTree>
    <p:extLst>
      <p:ext uri="{BB962C8B-B14F-4D97-AF65-F5344CB8AC3E}">
        <p14:creationId xmlns:p14="http://schemas.microsoft.com/office/powerpoint/2010/main" val="344145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wrap="square"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3"/>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wrap="square"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wrap="square"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7"/>
              <a:ext cx="1015200" cy="10152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electricitylocal.com/states/oregon/la-grande/#re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wrap="square" lIns="91425" tIns="91425" rIns="91425" bIns="91425" anchor="b" anchorCtr="0">
            <a:noAutofit/>
          </a:bodyPr>
          <a:lstStyle/>
          <a:p>
            <a:pPr lvl="0">
              <a:spcBef>
                <a:spcPts val="0"/>
              </a:spcBef>
              <a:buNone/>
            </a:pPr>
            <a:r>
              <a:rPr lang="en"/>
              <a:t>Rural Housing Development</a:t>
            </a:r>
          </a:p>
        </p:txBody>
      </p:sp>
      <p:sp>
        <p:nvSpPr>
          <p:cNvPr id="86" name="Shape 86"/>
          <p:cNvSpPr txBox="1">
            <a:spLocks noGrp="1"/>
          </p:cNvSpPr>
          <p:nvPr>
            <p:ph type="subTitle" idx="1"/>
          </p:nvPr>
        </p:nvSpPr>
        <p:spPr>
          <a:xfrm>
            <a:off x="598088" y="2715913"/>
            <a:ext cx="8222100" cy="432900"/>
          </a:xfrm>
          <a:prstGeom prst="rect">
            <a:avLst/>
          </a:prstGeom>
        </p:spPr>
        <p:txBody>
          <a:bodyPr wrap="square" lIns="91425" tIns="91425" rIns="91425" bIns="91425" anchor="t" anchorCtr="0">
            <a:noAutofit/>
          </a:bodyPr>
          <a:lstStyle/>
          <a:p>
            <a:pPr lvl="0">
              <a:spcBef>
                <a:spcPts val="0"/>
              </a:spcBef>
              <a:buNone/>
            </a:pPr>
            <a:r>
              <a:rPr lang="en"/>
              <a:t>By: Joshua Hermans, Corbin Hammond, Olivia Sharp, and Eddy Ramos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rtl="0">
              <a:spcBef>
                <a:spcPts val="0"/>
              </a:spcBef>
              <a:buNone/>
            </a:pPr>
            <a:r>
              <a:rPr lang="en"/>
              <a:t>Website</a:t>
            </a:r>
          </a:p>
        </p:txBody>
      </p:sp>
      <p:sp>
        <p:nvSpPr>
          <p:cNvPr id="146" name="Shape 146"/>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rtl="0">
              <a:spcBef>
                <a:spcPts val="0"/>
              </a:spcBef>
              <a:buNone/>
            </a:pPr>
            <a:r>
              <a:rPr lang="en"/>
              <a:t>One central website</a:t>
            </a:r>
          </a:p>
          <a:p>
            <a:pPr lvl="0" rtl="0">
              <a:spcBef>
                <a:spcPts val="0"/>
              </a:spcBef>
              <a:buNone/>
            </a:pPr>
            <a:r>
              <a:rPr lang="en"/>
              <a:t>Bidding, contracts</a:t>
            </a:r>
          </a:p>
          <a:p>
            <a:pPr lvl="0">
              <a:spcBef>
                <a:spcPts val="0"/>
              </a:spcBef>
              <a:buNone/>
            </a:pPr>
            <a:r>
              <a:rPr lang="en"/>
              <a:t>Better organization</a:t>
            </a:r>
          </a:p>
          <a:p>
            <a:pPr lvl="0">
              <a:spcBef>
                <a:spcPts val="0"/>
              </a:spcBef>
              <a:buNone/>
            </a:pPr>
            <a:r>
              <a:rPr lang="en"/>
              <a:t>Bridge the gap between Urban and Rural developers. Oregon developers not just regional developers. </a:t>
            </a:r>
          </a:p>
          <a:p>
            <a:pPr lvl="0" rtl="0">
              <a:spcBef>
                <a:spcPts val="0"/>
              </a:spcBef>
              <a:buNone/>
            </a:pPr>
            <a:r>
              <a:rPr lang="en"/>
              <a:t>Site host? OHCS? State Department of Housing? </a:t>
            </a:r>
          </a:p>
        </p:txBody>
      </p:sp>
      <p:pic>
        <p:nvPicPr>
          <p:cNvPr id="147" name="Shape 147" descr="Oregon Flag.jpg"/>
          <p:cNvPicPr preferRelativeResize="0"/>
          <p:nvPr/>
        </p:nvPicPr>
        <p:blipFill>
          <a:blip r:embed="rId3">
            <a:alphaModFix/>
          </a:blip>
          <a:stretch>
            <a:fillRect/>
          </a:stretch>
        </p:blipFill>
        <p:spPr>
          <a:xfrm>
            <a:off x="4894925" y="0"/>
            <a:ext cx="4249074" cy="2832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rtl="0">
              <a:spcBef>
                <a:spcPts val="0"/>
              </a:spcBef>
              <a:buNone/>
            </a:pPr>
            <a:r>
              <a:rPr lang="en"/>
              <a:t>Marketing</a:t>
            </a:r>
          </a:p>
        </p:txBody>
      </p:sp>
      <p:sp>
        <p:nvSpPr>
          <p:cNvPr id="153" name="Shape 153"/>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rtl="0">
              <a:spcBef>
                <a:spcPts val="0"/>
              </a:spcBef>
              <a:buNone/>
            </a:pPr>
            <a:r>
              <a:rPr lang="en"/>
              <a:t>Increased awareness</a:t>
            </a:r>
          </a:p>
          <a:p>
            <a:pPr lvl="0" rtl="0">
              <a:spcBef>
                <a:spcPts val="0"/>
              </a:spcBef>
              <a:buNone/>
            </a:pPr>
            <a:r>
              <a:rPr lang="en"/>
              <a:t>Industry &amp; government involvement</a:t>
            </a:r>
          </a:p>
          <a:p>
            <a:pPr lvl="0">
              <a:spcBef>
                <a:spcPts val="0"/>
              </a:spcBef>
              <a:buNone/>
            </a:pPr>
            <a:r>
              <a:rPr lang="en"/>
              <a:t>Consistent communication</a:t>
            </a:r>
          </a:p>
          <a:p>
            <a:pPr lvl="0">
              <a:spcBef>
                <a:spcPts val="0"/>
              </a:spcBef>
              <a:buNone/>
            </a:pPr>
            <a:endParaRPr/>
          </a:p>
          <a:p>
            <a:pPr lvl="0" rtl="0">
              <a:spcBef>
                <a:spcPts val="0"/>
              </a:spcBef>
              <a:buNone/>
            </a:pPr>
            <a:endParaRPr/>
          </a:p>
        </p:txBody>
      </p:sp>
      <p:pic>
        <p:nvPicPr>
          <p:cNvPr id="154" name="Shape 154" descr="Image result for marketing housing"/>
          <p:cNvPicPr preferRelativeResize="0"/>
          <p:nvPr/>
        </p:nvPicPr>
        <p:blipFill>
          <a:blip r:embed="rId3">
            <a:alphaModFix/>
          </a:blip>
          <a:stretch>
            <a:fillRect/>
          </a:stretch>
        </p:blipFill>
        <p:spPr>
          <a:xfrm>
            <a:off x="5111175" y="591050"/>
            <a:ext cx="3469626" cy="2957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rtl="0">
              <a:spcBef>
                <a:spcPts val="0"/>
              </a:spcBef>
              <a:buNone/>
            </a:pPr>
            <a:r>
              <a:rPr lang="en"/>
              <a:t>OHCS </a:t>
            </a:r>
          </a:p>
        </p:txBody>
      </p:sp>
      <p:sp>
        <p:nvSpPr>
          <p:cNvPr id="160" name="Shape 160"/>
          <p:cNvSpPr txBox="1">
            <a:spLocks noGrp="1"/>
          </p:cNvSpPr>
          <p:nvPr>
            <p:ph type="body" idx="1"/>
          </p:nvPr>
        </p:nvSpPr>
        <p:spPr>
          <a:xfrm>
            <a:off x="311700" y="1229875"/>
            <a:ext cx="4763400" cy="3339000"/>
          </a:xfrm>
          <a:prstGeom prst="rect">
            <a:avLst/>
          </a:prstGeom>
        </p:spPr>
        <p:txBody>
          <a:bodyPr wrap="square" lIns="91425" tIns="91425" rIns="91425" bIns="91425" anchor="t" anchorCtr="0">
            <a:noAutofit/>
          </a:bodyPr>
          <a:lstStyle/>
          <a:p>
            <a:pPr lvl="0" rtl="0">
              <a:spcBef>
                <a:spcPts val="0"/>
              </a:spcBef>
              <a:buNone/>
            </a:pPr>
            <a:r>
              <a:rPr lang="en"/>
              <a:t>46% of local officials and real estate developers</a:t>
            </a:r>
          </a:p>
          <a:p>
            <a:pPr lvl="0" rtl="0">
              <a:spcBef>
                <a:spcPts val="0"/>
              </a:spcBef>
              <a:buNone/>
            </a:pPr>
            <a:r>
              <a:rPr lang="en"/>
              <a:t>Had no contact with OHCS in past 3 years</a:t>
            </a:r>
          </a:p>
          <a:p>
            <a:pPr lvl="0">
              <a:spcBef>
                <a:spcPts val="0"/>
              </a:spcBef>
              <a:buNone/>
            </a:pPr>
            <a:r>
              <a:rPr lang="en"/>
              <a:t>Source: Association of Oregon Counties</a:t>
            </a:r>
          </a:p>
          <a:p>
            <a:pPr lvl="0">
              <a:spcBef>
                <a:spcPts val="0"/>
              </a:spcBef>
              <a:buNone/>
            </a:pPr>
            <a:r>
              <a:rPr lang="en"/>
              <a:t>Broaden mission</a:t>
            </a:r>
          </a:p>
          <a:p>
            <a:pPr lvl="0">
              <a:spcBef>
                <a:spcPts val="0"/>
              </a:spcBef>
              <a:buNone/>
            </a:pPr>
            <a:r>
              <a:rPr lang="en"/>
              <a:t>State Housing Department</a:t>
            </a:r>
          </a:p>
          <a:p>
            <a:pPr lvl="0" rtl="0">
              <a:spcBef>
                <a:spcPts val="0"/>
              </a:spcBef>
              <a:buNone/>
            </a:pPr>
            <a:r>
              <a:rPr lang="en"/>
              <a:t>OHCS</a:t>
            </a:r>
          </a:p>
        </p:txBody>
      </p:sp>
      <p:pic>
        <p:nvPicPr>
          <p:cNvPr id="161" name="Shape 161" descr="Oregon Housing and Community Services.png"/>
          <p:cNvPicPr preferRelativeResize="0"/>
          <p:nvPr/>
        </p:nvPicPr>
        <p:blipFill>
          <a:blip r:embed="rId3">
            <a:alphaModFix/>
          </a:blip>
          <a:stretch>
            <a:fillRect/>
          </a:stretch>
        </p:blipFill>
        <p:spPr>
          <a:xfrm>
            <a:off x="5179000" y="311250"/>
            <a:ext cx="3810000" cy="176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Zoning Dilemma </a:t>
            </a:r>
          </a:p>
        </p:txBody>
      </p:sp>
      <p:sp>
        <p:nvSpPr>
          <p:cNvPr id="167" name="Shape 167"/>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Char char="●"/>
            </a:pPr>
            <a:r>
              <a:rPr lang="en"/>
              <a:t>OR Regional Housing Study:</a:t>
            </a:r>
          </a:p>
          <a:p>
            <a:pPr marL="914400" lvl="1" indent="-317500" rtl="0">
              <a:spcBef>
                <a:spcPts val="0"/>
              </a:spcBef>
              <a:spcAft>
                <a:spcPts val="0"/>
              </a:spcAft>
              <a:buSzPct val="100000"/>
              <a:buChar char="○"/>
            </a:pPr>
            <a:r>
              <a:rPr lang="en"/>
              <a:t>Local zoning is cited as being in the top five reasons there is a housing crisis</a:t>
            </a:r>
          </a:p>
          <a:p>
            <a:pPr marL="914400" lvl="1" indent="-317500" rtl="0">
              <a:spcBef>
                <a:spcPts val="0"/>
              </a:spcBef>
              <a:spcAft>
                <a:spcPts val="0"/>
              </a:spcAft>
              <a:buSzPct val="100000"/>
              <a:buChar char="○"/>
            </a:pPr>
            <a:r>
              <a:rPr lang="en"/>
              <a:t>State land use laws are cited as being equally responsible as Local Zoning </a:t>
            </a:r>
          </a:p>
          <a:p>
            <a:pPr marL="457200" lvl="0" indent="-342900" rtl="0">
              <a:spcBef>
                <a:spcPts val="0"/>
              </a:spcBef>
              <a:spcAft>
                <a:spcPts val="0"/>
              </a:spcAft>
              <a:buSzPct val="100000"/>
              <a:buChar char="●"/>
            </a:pPr>
            <a:r>
              <a:rPr lang="en"/>
              <a:t>Many city zoning and ordinances concerning housing development are outdated</a:t>
            </a:r>
          </a:p>
          <a:p>
            <a:pPr marL="914400" lvl="1" indent="-317500" rtl="0">
              <a:spcBef>
                <a:spcPts val="0"/>
              </a:spcBef>
              <a:spcAft>
                <a:spcPts val="0"/>
              </a:spcAft>
              <a:buSzPct val="100000"/>
              <a:buChar char="○"/>
            </a:pPr>
            <a:r>
              <a:rPr lang="en"/>
              <a:t>The demand for housing has increased and the available space hasn’t been updated to accommodate this growth (urban growth boundary). </a:t>
            </a:r>
          </a:p>
          <a:p>
            <a:pPr marL="1371600" lvl="2" indent="-317500" rtl="0">
              <a:spcBef>
                <a:spcPts val="0"/>
              </a:spcBef>
              <a:spcAft>
                <a:spcPts val="0"/>
              </a:spcAft>
              <a:buSzPct val="100000"/>
              <a:buChar char="■"/>
            </a:pPr>
            <a:r>
              <a:rPr lang="en"/>
              <a:t>Planning is outdated due to lack of funding</a:t>
            </a:r>
          </a:p>
          <a:p>
            <a:pPr marL="1371600" lvl="2" indent="-317500" rtl="0">
              <a:spcBef>
                <a:spcPts val="0"/>
              </a:spcBef>
              <a:spcAft>
                <a:spcPts val="0"/>
              </a:spcAft>
              <a:buSzPct val="100000"/>
              <a:buChar char="■"/>
            </a:pPr>
            <a:r>
              <a:rPr lang="en"/>
              <a:t>Can be addressed through state funding </a:t>
            </a:r>
          </a:p>
          <a:p>
            <a:pPr marL="914400" lvl="1" indent="-317500" rtl="0">
              <a:spcBef>
                <a:spcPts val="0"/>
              </a:spcBef>
              <a:buSzPct val="100000"/>
              <a:buChar char="○"/>
            </a:pPr>
            <a:r>
              <a:rPr lang="en"/>
              <a:t>Rural Oregon is unique in the way that it has the space to develop 					(unlike Portland, etc) if it is zoned correctly</a:t>
            </a:r>
          </a:p>
          <a:p>
            <a:pPr marL="457200" lvl="0" indent="0" rtl="0">
              <a:spcBef>
                <a:spcPts val="0"/>
              </a:spcBef>
              <a:buNone/>
            </a:pPr>
            <a:endParaRPr/>
          </a:p>
        </p:txBody>
      </p:sp>
      <p:pic>
        <p:nvPicPr>
          <p:cNvPr id="168" name="Shape 168" descr="Image result for la grande oregon zoning map" title="View source image"/>
          <p:cNvPicPr preferRelativeResize="0"/>
          <p:nvPr/>
        </p:nvPicPr>
        <p:blipFill>
          <a:blip r:embed="rId3">
            <a:alphaModFix/>
          </a:blip>
          <a:stretch>
            <a:fillRect/>
          </a:stretch>
        </p:blipFill>
        <p:spPr>
          <a:xfrm>
            <a:off x="6967000" y="-16350"/>
            <a:ext cx="2177000" cy="1669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0" y="410000"/>
            <a:ext cx="9144000" cy="607800"/>
          </a:xfrm>
          <a:prstGeom prst="rect">
            <a:avLst/>
          </a:prstGeom>
        </p:spPr>
        <p:txBody>
          <a:bodyPr wrap="square" lIns="91425" tIns="91425" rIns="91425" bIns="91425" anchor="t" anchorCtr="0">
            <a:noAutofit/>
          </a:bodyPr>
          <a:lstStyle/>
          <a:p>
            <a:pPr lvl="0">
              <a:spcBef>
                <a:spcPts val="0"/>
              </a:spcBef>
              <a:buNone/>
            </a:pPr>
            <a:r>
              <a:rPr lang="en"/>
              <a:t>Inclusionary Zoning </a:t>
            </a:r>
          </a:p>
        </p:txBody>
      </p:sp>
      <p:sp>
        <p:nvSpPr>
          <p:cNvPr id="174" name="Shape 174"/>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457200" lvl="0" indent="-330200" rtl="0">
              <a:spcBef>
                <a:spcPts val="0"/>
              </a:spcBef>
              <a:spcAft>
                <a:spcPts val="0"/>
              </a:spcAft>
              <a:buSzPct val="100000"/>
            </a:pPr>
            <a:r>
              <a:rPr lang="en" sz="1600"/>
              <a:t>Definition: municipal and county planning ordinances that require a given share of new construction to be affordable by people with low to moderate incomes</a:t>
            </a:r>
          </a:p>
          <a:p>
            <a:pPr marL="457200" lvl="0" indent="-330200" rtl="0">
              <a:spcBef>
                <a:spcPts val="0"/>
              </a:spcBef>
              <a:spcAft>
                <a:spcPts val="0"/>
              </a:spcAft>
              <a:buSzPct val="100000"/>
            </a:pPr>
            <a:r>
              <a:rPr lang="en" sz="1600"/>
              <a:t>Used to create more affordable housing by mandating a % of development to be affordable </a:t>
            </a:r>
          </a:p>
          <a:p>
            <a:pPr marL="457200" lvl="0" indent="-330200" rtl="0">
              <a:spcBef>
                <a:spcPts val="0"/>
              </a:spcBef>
              <a:spcAft>
                <a:spcPts val="0"/>
              </a:spcAft>
              <a:buSzPct val="100000"/>
            </a:pPr>
            <a:r>
              <a:rPr lang="en" sz="1600"/>
              <a:t>Debate as to whether it is the solution</a:t>
            </a:r>
          </a:p>
          <a:p>
            <a:pPr marL="914400" lvl="1" indent="-317500" rtl="0">
              <a:spcBef>
                <a:spcPts val="0"/>
              </a:spcBef>
              <a:spcAft>
                <a:spcPts val="0"/>
              </a:spcAft>
              <a:buSzPct val="100000"/>
            </a:pPr>
            <a:r>
              <a:rPr lang="en"/>
              <a:t>Side A: The supply of affordable houses increases</a:t>
            </a:r>
          </a:p>
          <a:p>
            <a:pPr marL="914400" lvl="1" indent="-317500" rtl="0">
              <a:spcBef>
                <a:spcPts val="0"/>
              </a:spcBef>
              <a:spcAft>
                <a:spcPts val="0"/>
              </a:spcAft>
              <a:buSzPct val="100000"/>
            </a:pPr>
            <a:r>
              <a:rPr lang="en"/>
              <a:t>Side B: The requirements will deter developers from developing</a:t>
            </a:r>
          </a:p>
          <a:p>
            <a:pPr marL="457200" lvl="0" indent="-330200" rtl="0">
              <a:spcBef>
                <a:spcPts val="0"/>
              </a:spcBef>
              <a:spcAft>
                <a:spcPts val="0"/>
              </a:spcAft>
              <a:buSzPct val="100000"/>
            </a:pPr>
            <a:r>
              <a:rPr lang="en" sz="1600"/>
              <a:t>Alternative Solution</a:t>
            </a:r>
          </a:p>
          <a:p>
            <a:pPr marL="914400" lvl="1" indent="-317500">
              <a:spcBef>
                <a:spcPts val="0"/>
              </a:spcBef>
              <a:buSzPct val="100000"/>
            </a:pPr>
            <a:r>
              <a:rPr lang="en"/>
              <a:t>Reduce overall developing requirements instead of increasing to increase total supply, economic supply and demand will then balance out driving housing prices down </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0" y="410000"/>
            <a:ext cx="9144000" cy="607800"/>
          </a:xfrm>
          <a:prstGeom prst="rect">
            <a:avLst/>
          </a:prstGeom>
        </p:spPr>
        <p:txBody>
          <a:bodyPr wrap="square" lIns="91425" tIns="91425" rIns="91425" bIns="91425" anchor="t" anchorCtr="0">
            <a:noAutofit/>
          </a:bodyPr>
          <a:lstStyle/>
          <a:p>
            <a:pPr lvl="0">
              <a:spcBef>
                <a:spcPts val="0"/>
              </a:spcBef>
              <a:buNone/>
            </a:pPr>
            <a:r>
              <a:rPr lang="en"/>
              <a:t>Enterprise Zones </a:t>
            </a:r>
          </a:p>
        </p:txBody>
      </p:sp>
      <p:sp>
        <p:nvSpPr>
          <p:cNvPr id="180" name="Shape 180"/>
          <p:cNvSpPr txBox="1">
            <a:spLocks noGrp="1"/>
          </p:cNvSpPr>
          <p:nvPr>
            <p:ph type="body" idx="1"/>
          </p:nvPr>
        </p:nvSpPr>
        <p:spPr>
          <a:xfrm>
            <a:off x="311700" y="1017800"/>
            <a:ext cx="8520600" cy="35511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pPr>
            <a:r>
              <a:rPr lang="en"/>
              <a:t>Definition: an area in which policies to encourage economic growth and development are implemented</a:t>
            </a:r>
          </a:p>
          <a:p>
            <a:pPr marL="457200" lvl="0" indent="-342900" rtl="0">
              <a:spcBef>
                <a:spcPts val="0"/>
              </a:spcBef>
              <a:spcAft>
                <a:spcPts val="0"/>
              </a:spcAft>
              <a:buSzPct val="100000"/>
            </a:pPr>
            <a:r>
              <a:rPr lang="en"/>
              <a:t>Traditionally used for industrial, use the model for housing </a:t>
            </a:r>
          </a:p>
          <a:p>
            <a:pPr marL="457200" lvl="0" indent="-342900" rtl="0">
              <a:spcBef>
                <a:spcPts val="0"/>
              </a:spcBef>
              <a:spcAft>
                <a:spcPts val="0"/>
              </a:spcAft>
              <a:buSzPct val="100000"/>
            </a:pPr>
            <a:r>
              <a:rPr lang="en"/>
              <a:t>Types of Incentives include:</a:t>
            </a:r>
          </a:p>
          <a:p>
            <a:pPr marL="914400" lvl="1" indent="-317500" rtl="0">
              <a:spcBef>
                <a:spcPts val="0"/>
              </a:spcBef>
              <a:spcAft>
                <a:spcPts val="0"/>
              </a:spcAft>
              <a:buSzPct val="100000"/>
            </a:pPr>
            <a:r>
              <a:rPr lang="en"/>
              <a:t>Tax concession (a reduction in the amount of tax that has to be paid)</a:t>
            </a:r>
          </a:p>
          <a:p>
            <a:pPr marL="914400" lvl="1" indent="-317500" rtl="0">
              <a:spcBef>
                <a:spcPts val="0"/>
              </a:spcBef>
              <a:spcAft>
                <a:spcPts val="0"/>
              </a:spcAft>
              <a:buSzPct val="100000"/>
            </a:pPr>
            <a:r>
              <a:rPr lang="en"/>
              <a:t>Infrastructure incentives (roads, water, sewer, etc.)</a:t>
            </a:r>
          </a:p>
          <a:p>
            <a:pPr marL="1371600" lvl="2" indent="-317500" rtl="0">
              <a:spcBef>
                <a:spcPts val="0"/>
              </a:spcBef>
              <a:buSzPct val="100000"/>
            </a:pPr>
            <a:r>
              <a:rPr lang="en"/>
              <a:t>Need to fully align with overall objective (A., 2015)</a:t>
            </a:r>
          </a:p>
          <a:p>
            <a:pPr marL="457200" lvl="0" indent="0" rtl="0">
              <a:spcBef>
                <a:spcPts val="0"/>
              </a:spcBef>
              <a:buNone/>
            </a:pPr>
            <a:endParaRPr/>
          </a:p>
        </p:txBody>
      </p:sp>
      <p:pic>
        <p:nvPicPr>
          <p:cNvPr id="181" name="Shape 181" descr=" "/>
          <p:cNvPicPr preferRelativeResize="0"/>
          <p:nvPr/>
        </p:nvPicPr>
        <p:blipFill>
          <a:blip r:embed="rId3">
            <a:alphaModFix/>
          </a:blip>
          <a:stretch>
            <a:fillRect/>
          </a:stretch>
        </p:blipFill>
        <p:spPr>
          <a:xfrm>
            <a:off x="-12" y="3136600"/>
            <a:ext cx="2578275" cy="170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0" y="410000"/>
            <a:ext cx="9144000" cy="607800"/>
          </a:xfrm>
          <a:prstGeom prst="rect">
            <a:avLst/>
          </a:prstGeom>
        </p:spPr>
        <p:txBody>
          <a:bodyPr wrap="square" lIns="91425" tIns="91425" rIns="91425" bIns="91425" anchor="t" anchorCtr="0">
            <a:noAutofit/>
          </a:bodyPr>
          <a:lstStyle/>
          <a:p>
            <a:pPr lvl="0">
              <a:spcBef>
                <a:spcPts val="0"/>
              </a:spcBef>
              <a:buNone/>
            </a:pPr>
            <a:r>
              <a:rPr lang="en"/>
              <a:t>Utility Service Coverage (Cost Comparison)</a:t>
            </a:r>
          </a:p>
        </p:txBody>
      </p:sp>
      <p:pic>
        <p:nvPicPr>
          <p:cNvPr id="187" name="Shape 187" descr="Utility.jpg"/>
          <p:cNvPicPr preferRelativeResize="0"/>
          <p:nvPr/>
        </p:nvPicPr>
        <p:blipFill>
          <a:blip r:embed="rId3">
            <a:alphaModFix/>
          </a:blip>
          <a:stretch>
            <a:fillRect/>
          </a:stretch>
        </p:blipFill>
        <p:spPr>
          <a:xfrm>
            <a:off x="7741674" y="1679100"/>
            <a:ext cx="1402325" cy="1402325"/>
          </a:xfrm>
          <a:prstGeom prst="rect">
            <a:avLst/>
          </a:prstGeom>
          <a:noFill/>
          <a:ln>
            <a:noFill/>
          </a:ln>
        </p:spPr>
      </p:pic>
      <p:graphicFrame>
        <p:nvGraphicFramePr>
          <p:cNvPr id="188" name="Shape 188"/>
          <p:cNvGraphicFramePr/>
          <p:nvPr/>
        </p:nvGraphicFramePr>
        <p:xfrm>
          <a:off x="199375" y="1399263"/>
          <a:ext cx="3000000" cy="3000000"/>
        </p:xfrm>
        <a:graphic>
          <a:graphicData uri="http://schemas.openxmlformats.org/drawingml/2006/table">
            <a:tbl>
              <a:tblPr>
                <a:noFill/>
                <a:tableStyleId>{5AF78DB1-905D-4D6A-B9AD-376F42922D70}</a:tableStyleId>
              </a:tblPr>
              <a:tblGrid>
                <a:gridCol w="2413000"/>
                <a:gridCol w="2413000"/>
                <a:gridCol w="2413000"/>
              </a:tblGrid>
              <a:tr h="381000">
                <a:tc>
                  <a:txBody>
                    <a:bodyPr/>
                    <a:lstStyle/>
                    <a:p>
                      <a:pPr lvl="0">
                        <a:spcBef>
                          <a:spcPts val="0"/>
                        </a:spcBef>
                        <a:buNone/>
                      </a:pPr>
                      <a:endParaRPr/>
                    </a:p>
                  </a:txBody>
                  <a:tcPr marL="91425" marR="91425" marT="91425" marB="91425"/>
                </a:tc>
                <a:tc>
                  <a:txBody>
                    <a:bodyPr/>
                    <a:lstStyle/>
                    <a:p>
                      <a:pPr lvl="0" algn="ctr">
                        <a:spcBef>
                          <a:spcPts val="0"/>
                        </a:spcBef>
                        <a:buNone/>
                      </a:pPr>
                      <a:r>
                        <a:rPr lang="en" b="1"/>
                        <a:t>La Grande</a:t>
                      </a:r>
                    </a:p>
                  </a:txBody>
                  <a:tcPr marL="91425" marR="91425" marT="91425" marB="91425"/>
                </a:tc>
                <a:tc>
                  <a:txBody>
                    <a:bodyPr/>
                    <a:lstStyle/>
                    <a:p>
                      <a:pPr lvl="0" algn="ctr">
                        <a:spcBef>
                          <a:spcPts val="0"/>
                        </a:spcBef>
                        <a:buNone/>
                      </a:pPr>
                      <a:r>
                        <a:rPr lang="en" b="1"/>
                        <a:t>Portland </a:t>
                      </a:r>
                    </a:p>
                  </a:txBody>
                  <a:tcPr marL="91425" marR="91425" marT="91425" marB="91425"/>
                </a:tc>
              </a:tr>
              <a:tr h="381000">
                <a:tc>
                  <a:txBody>
                    <a:bodyPr/>
                    <a:lstStyle/>
                    <a:p>
                      <a:pPr lvl="0" algn="ctr">
                        <a:spcBef>
                          <a:spcPts val="0"/>
                        </a:spcBef>
                        <a:buNone/>
                      </a:pPr>
                      <a:r>
                        <a:rPr lang="en" b="1"/>
                        <a:t>Electricity</a:t>
                      </a:r>
                    </a:p>
                  </a:txBody>
                  <a:tcPr marL="91425" marR="91425" marT="91425" marB="91425"/>
                </a:tc>
                <a:tc>
                  <a:txBody>
                    <a:bodyPr/>
                    <a:lstStyle/>
                    <a:p>
                      <a:pPr lvl="0" algn="ctr">
                        <a:spcBef>
                          <a:spcPts val="0"/>
                        </a:spcBef>
                        <a:buNone/>
                      </a:pPr>
                      <a:r>
                        <a:rPr lang="en" b="1"/>
                        <a:t>$92.08</a:t>
                      </a:r>
                    </a:p>
                  </a:txBody>
                  <a:tcPr marL="91425" marR="91425" marT="91425" marB="91425"/>
                </a:tc>
                <a:tc>
                  <a:txBody>
                    <a:bodyPr/>
                    <a:lstStyle/>
                    <a:p>
                      <a:pPr lvl="0" algn="ctr">
                        <a:spcBef>
                          <a:spcPts val="0"/>
                        </a:spcBef>
                        <a:buNone/>
                      </a:pPr>
                      <a:r>
                        <a:rPr lang="en" b="1"/>
                        <a:t>$99.99</a:t>
                      </a:r>
                    </a:p>
                  </a:txBody>
                  <a:tcPr marL="91425" marR="91425" marT="91425" marB="91425"/>
                </a:tc>
              </a:tr>
              <a:tr h="381000">
                <a:tc>
                  <a:txBody>
                    <a:bodyPr/>
                    <a:lstStyle/>
                    <a:p>
                      <a:pPr lvl="0" algn="ctr">
                        <a:spcBef>
                          <a:spcPts val="0"/>
                        </a:spcBef>
                        <a:buNone/>
                      </a:pPr>
                      <a:r>
                        <a:rPr lang="en" b="1"/>
                        <a:t>Water</a:t>
                      </a:r>
                    </a:p>
                  </a:txBody>
                  <a:tcPr marL="91425" marR="91425" marT="91425" marB="91425"/>
                </a:tc>
                <a:tc>
                  <a:txBody>
                    <a:bodyPr/>
                    <a:lstStyle/>
                    <a:p>
                      <a:pPr lvl="0" algn="ctr">
                        <a:spcBef>
                          <a:spcPts val="0"/>
                        </a:spcBef>
                        <a:buNone/>
                      </a:pPr>
                      <a:r>
                        <a:rPr lang="en" b="1"/>
                        <a:t>$63.54</a:t>
                      </a:r>
                    </a:p>
                  </a:txBody>
                  <a:tcPr marL="91425" marR="91425" marT="91425" marB="91425"/>
                </a:tc>
                <a:tc>
                  <a:txBody>
                    <a:bodyPr/>
                    <a:lstStyle/>
                    <a:p>
                      <a:pPr lvl="0" algn="ctr">
                        <a:spcBef>
                          <a:spcPts val="0"/>
                        </a:spcBef>
                        <a:buNone/>
                      </a:pPr>
                      <a:r>
                        <a:rPr lang="en" b="1"/>
                        <a:t>$56.00</a:t>
                      </a:r>
                    </a:p>
                  </a:txBody>
                  <a:tcPr marL="91425" marR="91425" marT="91425" marB="91425"/>
                </a:tc>
              </a:tr>
              <a:tr h="381000">
                <a:tc>
                  <a:txBody>
                    <a:bodyPr/>
                    <a:lstStyle/>
                    <a:p>
                      <a:pPr lvl="0" algn="ctr">
                        <a:spcBef>
                          <a:spcPts val="0"/>
                        </a:spcBef>
                        <a:buNone/>
                      </a:pPr>
                      <a:r>
                        <a:rPr lang="en" b="1"/>
                        <a:t>Sewer</a:t>
                      </a:r>
                    </a:p>
                  </a:txBody>
                  <a:tcPr marL="91425" marR="91425" marT="91425" marB="91425"/>
                </a:tc>
                <a:tc>
                  <a:txBody>
                    <a:bodyPr/>
                    <a:lstStyle/>
                    <a:p>
                      <a:pPr lvl="0" algn="ctr">
                        <a:spcBef>
                          <a:spcPts val="0"/>
                        </a:spcBef>
                        <a:buNone/>
                      </a:pPr>
                      <a:r>
                        <a:rPr lang="en" b="1"/>
                        <a:t>$38.05</a:t>
                      </a:r>
                    </a:p>
                  </a:txBody>
                  <a:tcPr marL="91425" marR="91425" marT="91425" marB="91425"/>
                </a:tc>
                <a:tc>
                  <a:txBody>
                    <a:bodyPr/>
                    <a:lstStyle/>
                    <a:p>
                      <a:pPr lvl="0" algn="ctr">
                        <a:spcBef>
                          <a:spcPts val="0"/>
                        </a:spcBef>
                        <a:buNone/>
                      </a:pPr>
                      <a:r>
                        <a:rPr lang="en" b="1"/>
                        <a:t>$59.85</a:t>
                      </a:r>
                    </a:p>
                  </a:txBody>
                  <a:tcPr marL="91425" marR="91425" marT="91425" marB="91425"/>
                </a:tc>
              </a:tr>
              <a:tr h="381000">
                <a:tc>
                  <a:txBody>
                    <a:bodyPr/>
                    <a:lstStyle/>
                    <a:p>
                      <a:pPr lvl="0" algn="ctr">
                        <a:spcBef>
                          <a:spcPts val="0"/>
                        </a:spcBef>
                        <a:buNone/>
                      </a:pPr>
                      <a:r>
                        <a:rPr lang="en" b="1"/>
                        <a:t>Solid Waste</a:t>
                      </a:r>
                    </a:p>
                  </a:txBody>
                  <a:tcPr marL="91425" marR="91425" marT="91425" marB="91425"/>
                </a:tc>
                <a:tc>
                  <a:txBody>
                    <a:bodyPr/>
                    <a:lstStyle/>
                    <a:p>
                      <a:pPr lvl="0" algn="ctr">
                        <a:spcBef>
                          <a:spcPts val="0"/>
                        </a:spcBef>
                        <a:buNone/>
                      </a:pPr>
                      <a:r>
                        <a:rPr lang="en" b="1"/>
                        <a:t>$21.25</a:t>
                      </a:r>
                    </a:p>
                  </a:txBody>
                  <a:tcPr marL="91425" marR="91425" marT="91425" marB="91425"/>
                </a:tc>
                <a:tc>
                  <a:txBody>
                    <a:bodyPr/>
                    <a:lstStyle/>
                    <a:p>
                      <a:pPr lvl="0" algn="ctr">
                        <a:spcBef>
                          <a:spcPts val="0"/>
                        </a:spcBef>
                        <a:buNone/>
                      </a:pPr>
                      <a:r>
                        <a:rPr lang="en" b="1"/>
                        <a:t>$27.00</a:t>
                      </a:r>
                    </a:p>
                  </a:txBody>
                  <a:tcPr marL="91425" marR="91425" marT="91425" marB="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212575"/>
            <a:ext cx="9144000" cy="607800"/>
          </a:xfrm>
          <a:prstGeom prst="rect">
            <a:avLst/>
          </a:prstGeom>
        </p:spPr>
        <p:txBody>
          <a:bodyPr wrap="square" lIns="91425" tIns="91425" rIns="91425" bIns="91425" anchor="t" anchorCtr="0">
            <a:noAutofit/>
          </a:bodyPr>
          <a:lstStyle/>
          <a:p>
            <a:pPr lvl="0" rtl="0">
              <a:spcBef>
                <a:spcPts val="0"/>
              </a:spcBef>
              <a:buNone/>
            </a:pPr>
            <a:r>
              <a:rPr lang="en"/>
              <a:t>Differences in Income </a:t>
            </a:r>
          </a:p>
        </p:txBody>
      </p:sp>
      <p:pic>
        <p:nvPicPr>
          <p:cNvPr id="194" name="Shape 194"/>
          <p:cNvPicPr preferRelativeResize="0"/>
          <p:nvPr/>
        </p:nvPicPr>
        <p:blipFill>
          <a:blip r:embed="rId3">
            <a:alphaModFix/>
          </a:blip>
          <a:stretch>
            <a:fillRect/>
          </a:stretch>
        </p:blipFill>
        <p:spPr>
          <a:xfrm>
            <a:off x="4095100" y="1066288"/>
            <a:ext cx="4477080" cy="2695575"/>
          </a:xfrm>
          <a:prstGeom prst="rect">
            <a:avLst/>
          </a:prstGeom>
          <a:noFill/>
          <a:ln>
            <a:noFill/>
          </a:ln>
        </p:spPr>
      </p:pic>
      <p:pic>
        <p:nvPicPr>
          <p:cNvPr id="195" name="Shape 195" descr="Dollar Sign.jpg"/>
          <p:cNvPicPr preferRelativeResize="0"/>
          <p:nvPr/>
        </p:nvPicPr>
        <p:blipFill>
          <a:blip r:embed="rId4">
            <a:alphaModFix/>
          </a:blip>
          <a:stretch>
            <a:fillRect/>
          </a:stretch>
        </p:blipFill>
        <p:spPr>
          <a:xfrm>
            <a:off x="7488625" y="0"/>
            <a:ext cx="1655375" cy="1655375"/>
          </a:xfrm>
          <a:prstGeom prst="rect">
            <a:avLst/>
          </a:prstGeom>
          <a:noFill/>
          <a:ln>
            <a:noFill/>
          </a:ln>
        </p:spPr>
      </p:pic>
      <p:pic>
        <p:nvPicPr>
          <p:cNvPr id="196" name="Shape 196"/>
          <p:cNvPicPr preferRelativeResize="0"/>
          <p:nvPr/>
        </p:nvPicPr>
        <p:blipFill>
          <a:blip r:embed="rId5">
            <a:alphaModFix/>
          </a:blip>
          <a:stretch>
            <a:fillRect/>
          </a:stretch>
        </p:blipFill>
        <p:spPr>
          <a:xfrm>
            <a:off x="137174" y="1070975"/>
            <a:ext cx="4477075" cy="26862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0" y="429700"/>
            <a:ext cx="5231400" cy="607800"/>
          </a:xfrm>
          <a:prstGeom prst="rect">
            <a:avLst/>
          </a:prstGeom>
        </p:spPr>
        <p:txBody>
          <a:bodyPr wrap="square" lIns="91425" tIns="91425" rIns="91425" bIns="91425" anchor="t" anchorCtr="0">
            <a:noAutofit/>
          </a:bodyPr>
          <a:lstStyle/>
          <a:p>
            <a:pPr lvl="0" algn="ctr">
              <a:spcBef>
                <a:spcPts val="0"/>
              </a:spcBef>
              <a:buNone/>
            </a:pPr>
            <a:r>
              <a:rPr lang="en"/>
              <a:t>A solution for NIMBY</a:t>
            </a:r>
          </a:p>
        </p:txBody>
      </p:sp>
      <p:sp>
        <p:nvSpPr>
          <p:cNvPr id="202" name="Shape 202"/>
          <p:cNvSpPr txBox="1">
            <a:spLocks noGrp="1"/>
          </p:cNvSpPr>
          <p:nvPr>
            <p:ph type="body" idx="1"/>
          </p:nvPr>
        </p:nvSpPr>
        <p:spPr>
          <a:xfrm>
            <a:off x="160475" y="1151050"/>
            <a:ext cx="5017500" cy="3339000"/>
          </a:xfrm>
          <a:prstGeom prst="rect">
            <a:avLst/>
          </a:prstGeom>
        </p:spPr>
        <p:txBody>
          <a:bodyPr wrap="square" lIns="91425" tIns="91425" rIns="91425" bIns="91425" anchor="t" anchorCtr="0">
            <a:noAutofit/>
          </a:bodyPr>
          <a:lstStyle/>
          <a:p>
            <a:pPr lvl="0">
              <a:spcBef>
                <a:spcPts val="0"/>
              </a:spcBef>
              <a:buNone/>
            </a:pPr>
            <a:r>
              <a:rPr lang="en"/>
              <a:t>The opposing of new development </a:t>
            </a:r>
          </a:p>
          <a:p>
            <a:pPr lvl="0">
              <a:spcBef>
                <a:spcPts val="0"/>
              </a:spcBef>
              <a:buNone/>
            </a:pPr>
            <a:r>
              <a:rPr lang="en"/>
              <a:t>On average an apartment is 861 sq ft vs. average duplex is 900 sq ft. </a:t>
            </a:r>
          </a:p>
          <a:p>
            <a:pPr lvl="0">
              <a:spcBef>
                <a:spcPts val="0"/>
              </a:spcBef>
              <a:buNone/>
            </a:pPr>
            <a:r>
              <a:rPr lang="en"/>
              <a:t>Cost per sq ft is between $85 to $125 nationally </a:t>
            </a:r>
          </a:p>
          <a:p>
            <a:pPr lvl="0">
              <a:spcBef>
                <a:spcPts val="0"/>
              </a:spcBef>
              <a:buNone/>
            </a:pPr>
            <a:r>
              <a:rPr lang="en"/>
              <a:t>Potential for development in Island City and Union </a:t>
            </a:r>
          </a:p>
          <a:p>
            <a:pPr lvl="0">
              <a:spcBef>
                <a:spcPts val="0"/>
              </a:spcBef>
              <a:buNone/>
            </a:pPr>
            <a:r>
              <a:rPr lang="en">
                <a:solidFill>
                  <a:srgbClr val="2E2E2E"/>
                </a:solidFill>
                <a:highlight>
                  <a:srgbClr val="FFFFFF"/>
                </a:highlight>
                <a:latin typeface="Arial"/>
                <a:ea typeface="Arial"/>
                <a:cs typeface="Arial"/>
                <a:sym typeface="Arial"/>
              </a:rPr>
              <a:t>Results are seen sooner with duplexes </a:t>
            </a:r>
          </a:p>
          <a:p>
            <a:pPr lvl="0">
              <a:spcBef>
                <a:spcPts val="0"/>
              </a:spcBef>
              <a:buNone/>
            </a:pPr>
            <a:endParaRPr sz="1400">
              <a:solidFill>
                <a:srgbClr val="2E2E2E"/>
              </a:solidFill>
              <a:highlight>
                <a:srgbClr val="FFFFFF"/>
              </a:highlight>
              <a:latin typeface="Arial"/>
              <a:ea typeface="Arial"/>
              <a:cs typeface="Arial"/>
              <a:sym typeface="Arial"/>
            </a:endParaRPr>
          </a:p>
        </p:txBody>
      </p:sp>
      <p:pic>
        <p:nvPicPr>
          <p:cNvPr id="203" name="Shape 203" descr="Image result for duplex model basic"/>
          <p:cNvPicPr preferRelativeResize="0"/>
          <p:nvPr/>
        </p:nvPicPr>
        <p:blipFill>
          <a:blip r:embed="rId3">
            <a:alphaModFix/>
          </a:blip>
          <a:stretch>
            <a:fillRect/>
          </a:stretch>
        </p:blipFill>
        <p:spPr>
          <a:xfrm>
            <a:off x="5283200" y="1383725"/>
            <a:ext cx="3860801" cy="171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89588" y="1081525"/>
            <a:ext cx="3625500" cy="1025100"/>
          </a:xfrm>
          <a:prstGeom prst="rect">
            <a:avLst/>
          </a:prstGeom>
        </p:spPr>
        <p:txBody>
          <a:bodyPr wrap="square" lIns="91425" tIns="91425" rIns="91425" bIns="91425" anchor="t" anchorCtr="0">
            <a:noAutofit/>
          </a:bodyPr>
          <a:lstStyle/>
          <a:p>
            <a:pPr lvl="0">
              <a:spcBef>
                <a:spcPts val="0"/>
              </a:spcBef>
              <a:buNone/>
            </a:pPr>
            <a:r>
              <a:rPr lang="en" sz="1800"/>
              <a:t>Right: Full-time jobs</a:t>
            </a:r>
          </a:p>
          <a:p>
            <a:pPr lvl="0">
              <a:spcBef>
                <a:spcPts val="0"/>
              </a:spcBef>
              <a:buNone/>
            </a:pPr>
            <a:r>
              <a:rPr lang="en" sz="1800"/>
              <a:t>Below: All jobs</a:t>
            </a:r>
          </a:p>
          <a:p>
            <a:pPr lvl="0" rtl="0">
              <a:spcBef>
                <a:spcPts val="0"/>
              </a:spcBef>
              <a:buNone/>
            </a:pPr>
            <a:endParaRPr sz="1800"/>
          </a:p>
        </p:txBody>
      </p:sp>
      <p:pic>
        <p:nvPicPr>
          <p:cNvPr id="209" name="Shape 209"/>
          <p:cNvPicPr preferRelativeResize="0"/>
          <p:nvPr/>
        </p:nvPicPr>
        <p:blipFill>
          <a:blip r:embed="rId3">
            <a:alphaModFix/>
          </a:blip>
          <a:stretch>
            <a:fillRect/>
          </a:stretch>
        </p:blipFill>
        <p:spPr>
          <a:xfrm>
            <a:off x="-1711125" y="873525"/>
            <a:ext cx="10133676" cy="5559350"/>
          </a:xfrm>
          <a:prstGeom prst="rect">
            <a:avLst/>
          </a:prstGeom>
          <a:noFill/>
          <a:ln>
            <a:noFill/>
          </a:ln>
        </p:spPr>
      </p:pic>
      <p:sp>
        <p:nvSpPr>
          <p:cNvPr id="210" name="Shape 210"/>
          <p:cNvSpPr txBox="1"/>
          <p:nvPr/>
        </p:nvSpPr>
        <p:spPr>
          <a:xfrm>
            <a:off x="0" y="0"/>
            <a:ext cx="3625500" cy="691800"/>
          </a:xfrm>
          <a:prstGeom prst="rect">
            <a:avLst/>
          </a:prstGeom>
          <a:noFill/>
          <a:ln>
            <a:noFill/>
          </a:ln>
        </p:spPr>
        <p:txBody>
          <a:bodyPr wrap="square" lIns="91425" tIns="91425" rIns="91425" bIns="91425" anchor="t" anchorCtr="0">
            <a:noAutofit/>
          </a:bodyPr>
          <a:lstStyle/>
          <a:p>
            <a:pPr lvl="0" algn="ctr">
              <a:spcBef>
                <a:spcPts val="0"/>
              </a:spcBef>
              <a:buNone/>
            </a:pPr>
            <a:r>
              <a:rPr lang="en" sz="3000">
                <a:solidFill>
                  <a:schemeClr val="dk1"/>
                </a:solidFill>
                <a:latin typeface="Roboto"/>
                <a:ea typeface="Roboto"/>
                <a:cs typeface="Roboto"/>
                <a:sym typeface="Roboto"/>
              </a:rPr>
              <a:t>Flow of Workers</a:t>
            </a:r>
          </a:p>
        </p:txBody>
      </p:sp>
      <p:pic>
        <p:nvPicPr>
          <p:cNvPr id="211" name="Shape 211"/>
          <p:cNvPicPr preferRelativeResize="0"/>
          <p:nvPr/>
        </p:nvPicPr>
        <p:blipFill>
          <a:blip r:embed="rId4">
            <a:alphaModFix/>
          </a:blip>
          <a:stretch>
            <a:fillRect/>
          </a:stretch>
        </p:blipFill>
        <p:spPr>
          <a:xfrm>
            <a:off x="689600" y="0"/>
            <a:ext cx="8454401" cy="6139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0" y="410000"/>
            <a:ext cx="3420600" cy="607800"/>
          </a:xfrm>
          <a:prstGeom prst="rect">
            <a:avLst/>
          </a:prstGeom>
        </p:spPr>
        <p:txBody>
          <a:bodyPr wrap="square" lIns="91425" tIns="91425" rIns="91425" bIns="91425" anchor="t" anchorCtr="0">
            <a:noAutofit/>
          </a:bodyPr>
          <a:lstStyle/>
          <a:p>
            <a:pPr lvl="0" algn="ctr" rtl="0">
              <a:spcBef>
                <a:spcPts val="0"/>
              </a:spcBef>
              <a:buNone/>
            </a:pPr>
            <a:r>
              <a:rPr lang="en"/>
              <a:t>Summary</a:t>
            </a:r>
          </a:p>
        </p:txBody>
      </p:sp>
      <p:sp>
        <p:nvSpPr>
          <p:cNvPr id="92" name="Shape 92"/>
          <p:cNvSpPr txBox="1">
            <a:spLocks noGrp="1"/>
          </p:cNvSpPr>
          <p:nvPr>
            <p:ph type="body" idx="1"/>
          </p:nvPr>
        </p:nvSpPr>
        <p:spPr>
          <a:xfrm>
            <a:off x="440150" y="1229875"/>
            <a:ext cx="3420600" cy="3339000"/>
          </a:xfrm>
          <a:prstGeom prst="rect">
            <a:avLst/>
          </a:prstGeom>
        </p:spPr>
        <p:txBody>
          <a:bodyPr wrap="square" lIns="91425" tIns="91425" rIns="91425" bIns="91425" anchor="t" anchorCtr="0">
            <a:noAutofit/>
          </a:bodyPr>
          <a:lstStyle/>
          <a:p>
            <a:pPr lvl="0" rtl="0">
              <a:spcBef>
                <a:spcPts val="0"/>
              </a:spcBef>
              <a:buNone/>
            </a:pPr>
            <a:r>
              <a:rPr lang="en"/>
              <a:t>Shortage of housing</a:t>
            </a:r>
          </a:p>
          <a:p>
            <a:pPr lvl="0" rtl="0">
              <a:spcBef>
                <a:spcPts val="0"/>
              </a:spcBef>
              <a:buNone/>
            </a:pPr>
            <a:r>
              <a:rPr lang="en"/>
              <a:t>Impairing economy</a:t>
            </a:r>
          </a:p>
          <a:p>
            <a:pPr lvl="0" rtl="0">
              <a:spcBef>
                <a:spcPts val="0"/>
              </a:spcBef>
              <a:buNone/>
            </a:pPr>
            <a:r>
              <a:rPr lang="en"/>
              <a:t>Difficulty attracting talent</a:t>
            </a:r>
          </a:p>
          <a:p>
            <a:pPr lvl="0" rtl="0">
              <a:spcBef>
                <a:spcPts val="0"/>
              </a:spcBef>
              <a:buNone/>
            </a:pPr>
            <a:r>
              <a:rPr lang="en"/>
              <a:t>Suffocating expansion</a:t>
            </a:r>
          </a:p>
          <a:p>
            <a:pPr lvl="0" rtl="0">
              <a:spcBef>
                <a:spcPts val="0"/>
              </a:spcBef>
              <a:buNone/>
            </a:pPr>
            <a:r>
              <a:rPr lang="en"/>
              <a:t>Reduced taxes</a:t>
            </a:r>
          </a:p>
          <a:p>
            <a:pPr lvl="0">
              <a:spcBef>
                <a:spcPts val="0"/>
              </a:spcBef>
              <a:buNone/>
            </a:pPr>
            <a:r>
              <a:rPr lang="en"/>
              <a:t>60% of median income</a:t>
            </a:r>
          </a:p>
          <a:p>
            <a:pPr lvl="0" rtl="0">
              <a:spcBef>
                <a:spcPts val="0"/>
              </a:spcBef>
              <a:buNone/>
            </a:pPr>
            <a:r>
              <a:rPr lang="en"/>
              <a:t>Workers middle-class</a:t>
            </a:r>
          </a:p>
          <a:p>
            <a:pPr lvl="0" rtl="0">
              <a:spcBef>
                <a:spcPts val="0"/>
              </a:spcBef>
              <a:buNone/>
            </a:pPr>
            <a:endParaRPr/>
          </a:p>
        </p:txBody>
      </p:sp>
      <p:pic>
        <p:nvPicPr>
          <p:cNvPr id="93" name="Shape 93" descr="Rural Oregon.png"/>
          <p:cNvPicPr preferRelativeResize="0"/>
          <p:nvPr/>
        </p:nvPicPr>
        <p:blipFill>
          <a:blip r:embed="rId3">
            <a:alphaModFix/>
          </a:blip>
          <a:stretch>
            <a:fillRect/>
          </a:stretch>
        </p:blipFill>
        <p:spPr>
          <a:xfrm>
            <a:off x="3420625" y="0"/>
            <a:ext cx="5723375" cy="3619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Isolated</a:t>
            </a:r>
          </a:p>
        </p:txBody>
      </p:sp>
      <p:sp>
        <p:nvSpPr>
          <p:cNvPr id="217" name="Shape 217"/>
          <p:cNvSpPr txBox="1">
            <a:spLocks noGrp="1"/>
          </p:cNvSpPr>
          <p:nvPr>
            <p:ph type="body" idx="1"/>
          </p:nvPr>
        </p:nvSpPr>
        <p:spPr>
          <a:xfrm>
            <a:off x="311700" y="1229875"/>
            <a:ext cx="8520600" cy="3531300"/>
          </a:xfrm>
          <a:prstGeom prst="rect">
            <a:avLst/>
          </a:prstGeom>
        </p:spPr>
        <p:txBody>
          <a:bodyPr wrap="square" lIns="91425" tIns="91425" rIns="91425" bIns="91425" anchor="t" anchorCtr="0">
            <a:noAutofit/>
          </a:bodyPr>
          <a:lstStyle/>
          <a:p>
            <a:pPr lvl="0">
              <a:spcBef>
                <a:spcPts val="0"/>
              </a:spcBef>
              <a:buNone/>
            </a:pPr>
            <a:r>
              <a:rPr lang="en"/>
              <a:t>Infrastructures- limited access</a:t>
            </a:r>
          </a:p>
          <a:p>
            <a:pPr lvl="0">
              <a:spcBef>
                <a:spcPts val="0"/>
              </a:spcBef>
              <a:buNone/>
            </a:pPr>
            <a:r>
              <a:rPr lang="en"/>
              <a:t>ex) Railroad, Trucks, Airports</a:t>
            </a:r>
          </a:p>
          <a:p>
            <a:pPr lvl="0">
              <a:spcBef>
                <a:spcPts val="0"/>
              </a:spcBef>
              <a:buNone/>
            </a:pPr>
            <a:r>
              <a:rPr lang="en"/>
              <a:t>Services vs. Production</a:t>
            </a:r>
          </a:p>
          <a:p>
            <a:pPr lvl="0">
              <a:spcBef>
                <a:spcPts val="0"/>
              </a:spcBef>
              <a:buNone/>
            </a:pPr>
            <a:r>
              <a:rPr lang="en"/>
              <a:t>Internet Service</a:t>
            </a:r>
          </a:p>
          <a:p>
            <a:pPr marL="457200" lvl="0" indent="-342900" rtl="0">
              <a:spcBef>
                <a:spcPts val="0"/>
              </a:spcBef>
              <a:buSzPct val="100000"/>
              <a:buChar char="-"/>
            </a:pPr>
            <a:r>
              <a:rPr lang="en"/>
              <a:t>Rural areas 55% vs 94% Urban broadband service</a:t>
            </a:r>
          </a:p>
          <a:p>
            <a:pPr lvl="0" rtl="0">
              <a:spcBef>
                <a:spcPts val="0"/>
              </a:spcBef>
              <a:buNone/>
            </a:pPr>
            <a:endParaRPr/>
          </a:p>
          <a:p>
            <a:pPr lvl="0">
              <a:spcBef>
                <a:spcPts val="0"/>
              </a:spcBef>
              <a:buNone/>
            </a:pPr>
            <a:r>
              <a:rPr lang="en" sz="900"/>
              <a:t>(National Broadband Map)</a:t>
            </a:r>
          </a:p>
          <a:p>
            <a:pPr lvl="0">
              <a:spcBef>
                <a:spcPts val="0"/>
              </a:spcBef>
              <a:buNone/>
            </a:pPr>
            <a:endParaRPr/>
          </a:p>
        </p:txBody>
      </p:sp>
      <p:sp>
        <p:nvSpPr>
          <p:cNvPr id="218" name="Shape 218"/>
          <p:cNvSpPr txBox="1"/>
          <p:nvPr/>
        </p:nvSpPr>
        <p:spPr>
          <a:xfrm>
            <a:off x="5575200" y="1295125"/>
            <a:ext cx="2684100" cy="2214600"/>
          </a:xfrm>
          <a:prstGeom prst="rect">
            <a:avLst/>
          </a:prstGeom>
          <a:noFill/>
          <a:ln>
            <a:noFill/>
          </a:ln>
        </p:spPr>
        <p:txBody>
          <a:bodyPr wrap="square" lIns="91425" tIns="91425" rIns="91425" bIns="91425" anchor="ctr" anchorCtr="0">
            <a:noAutofit/>
          </a:bodyPr>
          <a:lstStyle/>
          <a:p>
            <a:pPr lvl="0">
              <a:spcBef>
                <a:spcPts val="0"/>
              </a:spcBef>
              <a:buNone/>
            </a:pPr>
            <a:r>
              <a:rPr lang="en"/>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Growth</a:t>
            </a:r>
          </a:p>
        </p:txBody>
      </p:sp>
      <p:pic>
        <p:nvPicPr>
          <p:cNvPr id="224" name="Shape 224"/>
          <p:cNvPicPr preferRelativeResize="0"/>
          <p:nvPr/>
        </p:nvPicPr>
        <p:blipFill>
          <a:blip r:embed="rId3">
            <a:alphaModFix/>
          </a:blip>
          <a:stretch>
            <a:fillRect/>
          </a:stretch>
        </p:blipFill>
        <p:spPr>
          <a:xfrm>
            <a:off x="1332951" y="936750"/>
            <a:ext cx="5614700" cy="3743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Vulnerable </a:t>
            </a:r>
          </a:p>
        </p:txBody>
      </p:sp>
      <p:sp>
        <p:nvSpPr>
          <p:cNvPr id="230" name="Shape 230"/>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Dependent </a:t>
            </a:r>
          </a:p>
          <a:p>
            <a:pPr lvl="0">
              <a:spcBef>
                <a:spcPts val="0"/>
              </a:spcBef>
              <a:buNone/>
            </a:pPr>
            <a:r>
              <a:rPr lang="en"/>
              <a:t>Aging Workers</a:t>
            </a:r>
          </a:p>
        </p:txBody>
      </p:sp>
      <p:pic>
        <p:nvPicPr>
          <p:cNvPr id="231" name="Shape 231"/>
          <p:cNvPicPr preferRelativeResize="0"/>
          <p:nvPr/>
        </p:nvPicPr>
        <p:blipFill>
          <a:blip r:embed="rId3">
            <a:alphaModFix/>
          </a:blip>
          <a:stretch>
            <a:fillRect/>
          </a:stretch>
        </p:blipFill>
        <p:spPr>
          <a:xfrm>
            <a:off x="4233817" y="0"/>
            <a:ext cx="4910183" cy="3273475"/>
          </a:xfrm>
          <a:prstGeom prst="rect">
            <a:avLst/>
          </a:prstGeom>
          <a:noFill/>
          <a:ln>
            <a:noFill/>
          </a:ln>
        </p:spPr>
      </p:pic>
      <p:pic>
        <p:nvPicPr>
          <p:cNvPr id="232" name="Shape 232"/>
          <p:cNvPicPr preferRelativeResize="0"/>
          <p:nvPr/>
        </p:nvPicPr>
        <p:blipFill>
          <a:blip r:embed="rId4">
            <a:alphaModFix/>
          </a:blip>
          <a:stretch>
            <a:fillRect/>
          </a:stretch>
        </p:blipFill>
        <p:spPr>
          <a:xfrm>
            <a:off x="0" y="2162650"/>
            <a:ext cx="4286250" cy="285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Solutions</a:t>
            </a:r>
          </a:p>
        </p:txBody>
      </p:sp>
      <p:sp>
        <p:nvSpPr>
          <p:cNvPr id="238" name="Shape 238"/>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Expose Natural features of area</a:t>
            </a:r>
          </a:p>
          <a:p>
            <a:pPr lvl="0">
              <a:spcBef>
                <a:spcPts val="0"/>
              </a:spcBef>
              <a:buNone/>
            </a:pPr>
            <a:r>
              <a:rPr lang="en"/>
              <a:t>ex) Bend- Deschutes River and Cascades</a:t>
            </a:r>
          </a:p>
          <a:p>
            <a:pPr lvl="0">
              <a:spcBef>
                <a:spcPts val="0"/>
              </a:spcBef>
              <a:buNone/>
            </a:pPr>
            <a:r>
              <a:rPr lang="en"/>
              <a:t>Diversity </a:t>
            </a:r>
          </a:p>
          <a:p>
            <a:pPr lvl="0">
              <a:spcBef>
                <a:spcPts val="0"/>
              </a:spcBef>
              <a:buNone/>
            </a:pPr>
            <a:r>
              <a:rPr lang="en"/>
              <a:t>Ease land use planning laws</a:t>
            </a:r>
          </a:p>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217925"/>
            <a:ext cx="8520600" cy="607800"/>
          </a:xfrm>
          <a:prstGeom prst="rect">
            <a:avLst/>
          </a:prstGeom>
        </p:spPr>
        <p:txBody>
          <a:bodyPr wrap="square" lIns="91425" tIns="91425" rIns="91425" bIns="91425" anchor="t" anchorCtr="0">
            <a:noAutofit/>
          </a:bodyPr>
          <a:lstStyle/>
          <a:p>
            <a:pPr marL="0" lvl="0" indent="0" rtl="0">
              <a:spcBef>
                <a:spcPts val="0"/>
              </a:spcBef>
              <a:buNone/>
            </a:pPr>
            <a:r>
              <a:rPr lang="en"/>
              <a:t>Conclusion</a:t>
            </a:r>
          </a:p>
        </p:txBody>
      </p:sp>
      <p:sp>
        <p:nvSpPr>
          <p:cNvPr id="244" name="Shape 244"/>
          <p:cNvSpPr txBox="1"/>
          <p:nvPr/>
        </p:nvSpPr>
        <p:spPr>
          <a:xfrm>
            <a:off x="402425" y="1018650"/>
            <a:ext cx="8430000" cy="2754000"/>
          </a:xfrm>
          <a:prstGeom prst="rect">
            <a:avLst/>
          </a:prstGeom>
          <a:noFill/>
          <a:ln>
            <a:noFill/>
          </a:ln>
        </p:spPr>
        <p:txBody>
          <a:bodyPr wrap="square" lIns="91425" tIns="91425" rIns="91425" bIns="91425" anchor="t" anchorCtr="0">
            <a:noAutofit/>
          </a:bodyPr>
          <a:lstStyle/>
          <a:p>
            <a:pPr marL="457200" lvl="0" indent="-317500" rtl="0">
              <a:spcBef>
                <a:spcPts val="0"/>
              </a:spcBef>
              <a:spcAft>
                <a:spcPts val="0"/>
              </a:spcAft>
              <a:buSzPct val="100000"/>
              <a:buChar char="●"/>
            </a:pPr>
            <a:r>
              <a:rPr lang="en"/>
              <a:t>Workforce housing falls through the cracks</a:t>
            </a:r>
          </a:p>
          <a:p>
            <a:pPr marL="457200" lvl="0" indent="-317500" rtl="0">
              <a:spcBef>
                <a:spcPts val="0"/>
              </a:spcBef>
              <a:spcAft>
                <a:spcPts val="0"/>
              </a:spcAft>
              <a:buSzPct val="100000"/>
              <a:buChar char="●"/>
            </a:pPr>
            <a:r>
              <a:rPr lang="en"/>
              <a:t>Solutions to close the gap</a:t>
            </a:r>
          </a:p>
          <a:p>
            <a:pPr marL="914400" lvl="1" indent="-317500" rtl="0">
              <a:spcBef>
                <a:spcPts val="0"/>
              </a:spcBef>
              <a:spcAft>
                <a:spcPts val="0"/>
              </a:spcAft>
              <a:buSzPct val="100000"/>
              <a:buChar char="○"/>
            </a:pPr>
            <a:r>
              <a:rPr lang="en"/>
              <a:t>Pooling resources, community resources, expanding services</a:t>
            </a:r>
          </a:p>
          <a:p>
            <a:pPr marL="457200" lvl="0" indent="-317500" rtl="0">
              <a:spcBef>
                <a:spcPts val="0"/>
              </a:spcBef>
              <a:spcAft>
                <a:spcPts val="0"/>
              </a:spcAft>
              <a:buSzPct val="100000"/>
              <a:buChar char="●"/>
            </a:pPr>
            <a:r>
              <a:rPr lang="en"/>
              <a:t>Zoning</a:t>
            </a:r>
          </a:p>
          <a:p>
            <a:pPr marL="914400" lvl="1" indent="-317500" rtl="0">
              <a:spcBef>
                <a:spcPts val="0"/>
              </a:spcBef>
              <a:spcAft>
                <a:spcPts val="0"/>
              </a:spcAft>
              <a:buSzPct val="100000"/>
              <a:buChar char="○"/>
            </a:pPr>
            <a:r>
              <a:rPr lang="en"/>
              <a:t>Needs to be updated</a:t>
            </a:r>
          </a:p>
          <a:p>
            <a:pPr marL="914400" lvl="1" indent="-317500" rtl="0">
              <a:spcBef>
                <a:spcPts val="0"/>
              </a:spcBef>
              <a:buSzPct val="100000"/>
              <a:buChar char="○"/>
            </a:pPr>
            <a:r>
              <a:rPr lang="en"/>
              <a:t>Enterprise Zoning shows promise and merits further exploration </a:t>
            </a:r>
          </a:p>
          <a:p>
            <a:pPr marL="0" lvl="0" indent="0" rtl="0">
              <a:spcBef>
                <a:spcPts val="0"/>
              </a:spcBef>
              <a:buNone/>
            </a:pPr>
            <a:endParaRPr/>
          </a:p>
          <a:p>
            <a:pPr marL="457200" lvl="0" indent="-317500" rtl="0">
              <a:spcBef>
                <a:spcPts val="0"/>
              </a:spcBef>
              <a:spcAft>
                <a:spcPts val="0"/>
              </a:spcAft>
              <a:buSzPct val="100000"/>
              <a:buChar char="●"/>
            </a:pPr>
            <a:r>
              <a:rPr lang="en"/>
              <a:t>Cost of living in rural communities needs to be considered </a:t>
            </a:r>
          </a:p>
          <a:p>
            <a:pPr marL="457200" lvl="0" indent="-317500" rtl="0">
              <a:spcBef>
                <a:spcPts val="0"/>
              </a:spcBef>
              <a:buSzPct val="100000"/>
              <a:buChar char="●"/>
            </a:pPr>
            <a:r>
              <a:rPr lang="en"/>
              <a:t>Encouraging and inviting new and different business can help attract new workers to live in rural areas.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lgn="ctr">
              <a:spcBef>
                <a:spcPts val="0"/>
              </a:spcBef>
              <a:buNone/>
            </a:pPr>
            <a:r>
              <a:rPr lang="en"/>
              <a:t>Special Thanks</a:t>
            </a:r>
          </a:p>
        </p:txBody>
      </p:sp>
      <p:sp>
        <p:nvSpPr>
          <p:cNvPr id="250" name="Shape 250"/>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Becky Steckler, Oregon Chapter of the American Planning Association</a:t>
            </a:r>
          </a:p>
          <a:p>
            <a:pPr lvl="0">
              <a:spcBef>
                <a:spcPts val="0"/>
              </a:spcBef>
              <a:buNone/>
            </a:pPr>
            <a:r>
              <a:rPr lang="en"/>
              <a:t>Gordon Howard, Principal Urban Planner </a:t>
            </a:r>
          </a:p>
          <a:p>
            <a:pPr lvl="0">
              <a:spcBef>
                <a:spcPts val="0"/>
              </a:spcBef>
              <a:buNone/>
            </a:pPr>
            <a:r>
              <a:rPr lang="en"/>
              <a:t>Phillip Scheuers </a:t>
            </a:r>
          </a:p>
        </p:txBody>
      </p:sp>
      <p:pic>
        <p:nvPicPr>
          <p:cNvPr id="251" name="Shape 251" descr="Thanks.png"/>
          <p:cNvPicPr preferRelativeResize="0"/>
          <p:nvPr/>
        </p:nvPicPr>
        <p:blipFill>
          <a:blip r:embed="rId3">
            <a:alphaModFix/>
          </a:blip>
          <a:stretch>
            <a:fillRect/>
          </a:stretch>
        </p:blipFill>
        <p:spPr>
          <a:xfrm>
            <a:off x="3109913" y="3006775"/>
            <a:ext cx="2924175" cy="1562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lgn="ctr">
              <a:spcBef>
                <a:spcPts val="0"/>
              </a:spcBef>
              <a:buNone/>
            </a:pPr>
            <a:r>
              <a:rPr lang="en"/>
              <a:t>References</a:t>
            </a:r>
          </a:p>
        </p:txBody>
      </p:sp>
      <p:sp>
        <p:nvSpPr>
          <p:cNvPr id="257" name="Shape 257"/>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Oregon Office of Economic Analysis Website (price to income ratio map) </a:t>
            </a:r>
          </a:p>
          <a:p>
            <a:pPr lvl="0">
              <a:spcBef>
                <a:spcPts val="0"/>
              </a:spcBef>
              <a:buNone/>
            </a:pPr>
            <a:r>
              <a:rPr lang="en"/>
              <a:t>Electricity Local (</a:t>
            </a:r>
            <a:r>
              <a:rPr lang="en" u="sng">
                <a:solidFill>
                  <a:schemeClr val="hlink"/>
                </a:solidFill>
                <a:hlinkClick r:id="rId3"/>
              </a:rPr>
              <a:t>http://www.electricitylocal.com/states/oregon/la-grande/#ref</a:t>
            </a:r>
            <a:r>
              <a:rPr lang="en"/>
              <a:t>)</a:t>
            </a:r>
          </a:p>
          <a:p>
            <a:pPr lvl="0">
              <a:spcBef>
                <a:spcPts val="0"/>
              </a:spcBef>
              <a:buNone/>
            </a:pPr>
            <a:r>
              <a:rPr lang="en"/>
              <a:t>US Census (onthemap.ces.census.gov) (flow of worker graphs)</a:t>
            </a:r>
          </a:p>
          <a:p>
            <a:pPr lvl="0">
              <a:spcBef>
                <a:spcPts val="0"/>
              </a:spcBef>
              <a:buNone/>
            </a:pPr>
            <a:r>
              <a:rPr lang="en"/>
              <a:t>Pinnacle Architecture for the image of Blue Springs Crossing</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Rural Risk	</a:t>
            </a:r>
          </a:p>
        </p:txBody>
      </p:sp>
      <p:sp>
        <p:nvSpPr>
          <p:cNvPr id="99" name="Shape 99"/>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Changing economy</a:t>
            </a:r>
          </a:p>
          <a:p>
            <a:pPr lvl="0">
              <a:spcBef>
                <a:spcPts val="0"/>
              </a:spcBef>
              <a:buNone/>
            </a:pPr>
            <a:r>
              <a:rPr lang="en"/>
              <a:t>Single-purpose towns</a:t>
            </a:r>
          </a:p>
          <a:p>
            <a:pPr lvl="0">
              <a:spcBef>
                <a:spcPts val="0"/>
              </a:spcBef>
              <a:buNone/>
            </a:pPr>
            <a:r>
              <a:rPr lang="en"/>
              <a:t>EOU in La Grande</a:t>
            </a:r>
          </a:p>
          <a:p>
            <a:pPr lvl="0">
              <a:spcBef>
                <a:spcPts val="0"/>
              </a:spcBef>
              <a:buNone/>
            </a:pPr>
            <a:r>
              <a:rPr lang="en"/>
              <a:t>PSU in Portland</a:t>
            </a:r>
          </a:p>
          <a:p>
            <a:pPr lvl="0">
              <a:spcBef>
                <a:spcPts val="0"/>
              </a:spcBef>
              <a:buNone/>
            </a:pPr>
            <a:r>
              <a:rPr lang="en"/>
              <a:t>EOU strategic review</a:t>
            </a:r>
          </a:p>
          <a:p>
            <a:pPr lvl="0">
              <a:spcBef>
                <a:spcPts val="0"/>
              </a:spcBef>
              <a:buNone/>
            </a:pPr>
            <a:r>
              <a:rPr lang="en"/>
              <a:t>Enduring and durable niche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rtl="0">
              <a:spcBef>
                <a:spcPts val="0"/>
              </a:spcBef>
              <a:buNone/>
            </a:pPr>
            <a:r>
              <a:rPr lang="en"/>
              <a:t>Multi-Family Housing</a:t>
            </a:r>
          </a:p>
        </p:txBody>
      </p:sp>
      <p:sp>
        <p:nvSpPr>
          <p:cNvPr id="105" name="Shape 105"/>
          <p:cNvSpPr txBox="1">
            <a:spLocks noGrp="1"/>
          </p:cNvSpPr>
          <p:nvPr>
            <p:ph type="body" idx="1"/>
          </p:nvPr>
        </p:nvSpPr>
        <p:spPr>
          <a:xfrm>
            <a:off x="311700" y="1229875"/>
            <a:ext cx="4979100" cy="3339000"/>
          </a:xfrm>
          <a:prstGeom prst="rect">
            <a:avLst/>
          </a:prstGeom>
        </p:spPr>
        <p:txBody>
          <a:bodyPr wrap="square" lIns="91425" tIns="91425" rIns="91425" bIns="91425" anchor="t" anchorCtr="0">
            <a:noAutofit/>
          </a:bodyPr>
          <a:lstStyle/>
          <a:p>
            <a:pPr lvl="0" rtl="0">
              <a:spcBef>
                <a:spcPts val="0"/>
              </a:spcBef>
              <a:buNone/>
            </a:pPr>
            <a:r>
              <a:rPr lang="en"/>
              <a:t>Single-family vs. Multi-family</a:t>
            </a:r>
          </a:p>
          <a:p>
            <a:pPr lvl="0" rtl="0">
              <a:spcBef>
                <a:spcPts val="0"/>
              </a:spcBef>
              <a:buNone/>
            </a:pPr>
            <a:r>
              <a:rPr lang="en"/>
              <a:t>Renters vs. Homebuyers</a:t>
            </a:r>
          </a:p>
          <a:p>
            <a:pPr lvl="0">
              <a:spcBef>
                <a:spcPts val="0"/>
              </a:spcBef>
              <a:buNone/>
            </a:pPr>
            <a:r>
              <a:rPr lang="en"/>
              <a:t>Most cities lose money from residential development</a:t>
            </a:r>
          </a:p>
          <a:p>
            <a:pPr lvl="0" rtl="0">
              <a:spcBef>
                <a:spcPts val="0"/>
              </a:spcBef>
              <a:buNone/>
            </a:pPr>
            <a:r>
              <a:rPr lang="en"/>
              <a:t>Gain from industrial/commercial</a:t>
            </a:r>
          </a:p>
          <a:p>
            <a:pPr lvl="0" rtl="0">
              <a:lnSpc>
                <a:spcPct val="150000"/>
              </a:lnSpc>
              <a:spcBef>
                <a:spcPts val="0"/>
              </a:spcBef>
              <a:spcAft>
                <a:spcPts val="0"/>
              </a:spcAft>
              <a:buNone/>
            </a:pPr>
            <a:endParaRPr/>
          </a:p>
        </p:txBody>
      </p:sp>
      <p:pic>
        <p:nvPicPr>
          <p:cNvPr id="106" name="Shape 106" descr="Image result for duplex"/>
          <p:cNvPicPr preferRelativeResize="0"/>
          <p:nvPr/>
        </p:nvPicPr>
        <p:blipFill>
          <a:blip r:embed="rId3">
            <a:alphaModFix/>
          </a:blip>
          <a:stretch>
            <a:fillRect/>
          </a:stretch>
        </p:blipFill>
        <p:spPr>
          <a:xfrm>
            <a:off x="5164150" y="1341075"/>
            <a:ext cx="3860801" cy="17264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283000"/>
            <a:ext cx="8520600" cy="607800"/>
          </a:xfrm>
          <a:prstGeom prst="rect">
            <a:avLst/>
          </a:prstGeom>
        </p:spPr>
        <p:txBody>
          <a:bodyPr wrap="square" lIns="91425" tIns="91425" rIns="91425" bIns="91425" anchor="t" anchorCtr="0">
            <a:noAutofit/>
          </a:bodyPr>
          <a:lstStyle/>
          <a:p>
            <a:pPr lvl="0">
              <a:spcBef>
                <a:spcPts val="0"/>
              </a:spcBef>
              <a:buNone/>
            </a:pPr>
            <a:r>
              <a:rPr lang="en"/>
              <a:t>City Revenue</a:t>
            </a:r>
          </a:p>
        </p:txBody>
      </p:sp>
      <p:sp>
        <p:nvSpPr>
          <p:cNvPr id="112" name="Shape 112"/>
          <p:cNvSpPr txBox="1">
            <a:spLocks noGrp="1"/>
          </p:cNvSpPr>
          <p:nvPr>
            <p:ph type="body" idx="1"/>
          </p:nvPr>
        </p:nvSpPr>
        <p:spPr>
          <a:xfrm>
            <a:off x="311700" y="1017800"/>
            <a:ext cx="8520600" cy="3339000"/>
          </a:xfrm>
          <a:prstGeom prst="rect">
            <a:avLst/>
          </a:prstGeom>
        </p:spPr>
        <p:txBody>
          <a:bodyPr wrap="square" lIns="91425" tIns="91425" rIns="91425" bIns="91425" anchor="t" anchorCtr="0">
            <a:noAutofit/>
          </a:bodyPr>
          <a:lstStyle/>
          <a:p>
            <a:pPr lvl="0">
              <a:spcBef>
                <a:spcPts val="0"/>
              </a:spcBef>
              <a:buNone/>
            </a:pPr>
            <a:r>
              <a:rPr lang="en"/>
              <a:t>Employers petition on job opening</a:t>
            </a:r>
          </a:p>
          <a:p>
            <a:pPr lvl="0">
              <a:spcBef>
                <a:spcPts val="0"/>
              </a:spcBef>
              <a:buNone/>
            </a:pPr>
            <a:r>
              <a:rPr lang="en"/>
              <a:t>List of posts needing to be filled</a:t>
            </a:r>
          </a:p>
          <a:p>
            <a:pPr lvl="0">
              <a:spcBef>
                <a:spcPts val="0"/>
              </a:spcBef>
              <a:buNone/>
            </a:pPr>
            <a:r>
              <a:rPr lang="en"/>
              <a:t>If housing is an issue:</a:t>
            </a:r>
          </a:p>
          <a:p>
            <a:pPr lvl="0">
              <a:spcBef>
                <a:spcPts val="0"/>
              </a:spcBef>
              <a:buNone/>
            </a:pPr>
            <a:r>
              <a:rPr lang="en"/>
              <a:t>Community can see housing needs visually</a:t>
            </a:r>
          </a:p>
          <a:p>
            <a:pPr lvl="0">
              <a:spcBef>
                <a:spcPts val="0"/>
              </a:spcBef>
              <a:buNone/>
            </a:pPr>
            <a:r>
              <a:rPr lang="en"/>
              <a:t>Example: Data center between Port of Morrow-Umatilla (5, 50-70, $70,000)</a:t>
            </a:r>
          </a:p>
          <a:p>
            <a:pPr lvl="0">
              <a:spcBef>
                <a:spcPts val="0"/>
              </a:spcBef>
              <a:buNone/>
            </a:pPr>
            <a:r>
              <a:rPr lang="en"/>
              <a:t>From their primary source of revenue</a:t>
            </a:r>
          </a:p>
          <a:p>
            <a:pPr lvl="0">
              <a:spcBef>
                <a:spcPts val="0"/>
              </a:spcBef>
              <a:buNone/>
            </a:pPr>
            <a:r>
              <a:rPr lang="en"/>
              <a:t>Employers may promise expansion if more workers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0" y="410000"/>
            <a:ext cx="4479900" cy="607800"/>
          </a:xfrm>
          <a:prstGeom prst="rect">
            <a:avLst/>
          </a:prstGeom>
        </p:spPr>
        <p:txBody>
          <a:bodyPr wrap="square" lIns="91425" tIns="91425" rIns="91425" bIns="91425" anchor="t" anchorCtr="0">
            <a:noAutofit/>
          </a:bodyPr>
          <a:lstStyle/>
          <a:p>
            <a:pPr lvl="0" algn="ctr" rtl="0">
              <a:spcBef>
                <a:spcPts val="0"/>
              </a:spcBef>
              <a:buNone/>
            </a:pPr>
            <a:r>
              <a:rPr lang="en"/>
              <a:t>Tax Credits</a:t>
            </a:r>
          </a:p>
        </p:txBody>
      </p:sp>
      <p:sp>
        <p:nvSpPr>
          <p:cNvPr id="118" name="Shape 118"/>
          <p:cNvSpPr txBox="1">
            <a:spLocks noGrp="1"/>
          </p:cNvSpPr>
          <p:nvPr>
            <p:ph type="body" idx="1"/>
          </p:nvPr>
        </p:nvSpPr>
        <p:spPr>
          <a:xfrm>
            <a:off x="741975" y="1229875"/>
            <a:ext cx="8090400" cy="3339000"/>
          </a:xfrm>
          <a:prstGeom prst="rect">
            <a:avLst/>
          </a:prstGeom>
        </p:spPr>
        <p:txBody>
          <a:bodyPr wrap="square" lIns="91425" tIns="91425" rIns="91425" bIns="91425" anchor="t" anchorCtr="0">
            <a:noAutofit/>
          </a:bodyPr>
          <a:lstStyle/>
          <a:p>
            <a:pPr lvl="0" rtl="0">
              <a:spcBef>
                <a:spcPts val="0"/>
              </a:spcBef>
              <a:buNone/>
            </a:pPr>
            <a:r>
              <a:rPr lang="en"/>
              <a:t>Motivation for county</a:t>
            </a:r>
          </a:p>
          <a:p>
            <a:pPr lvl="0" rtl="0">
              <a:spcBef>
                <a:spcPts val="0"/>
              </a:spcBef>
              <a:buNone/>
            </a:pPr>
            <a:r>
              <a:rPr lang="en"/>
              <a:t>Affordable housing</a:t>
            </a:r>
          </a:p>
          <a:p>
            <a:pPr lvl="0">
              <a:spcBef>
                <a:spcPts val="0"/>
              </a:spcBef>
              <a:buNone/>
            </a:pPr>
            <a:r>
              <a:rPr lang="en"/>
              <a:t>Blue Springs Crossing </a:t>
            </a:r>
          </a:p>
          <a:p>
            <a:pPr lvl="0" rtl="0">
              <a:spcBef>
                <a:spcPts val="0"/>
              </a:spcBef>
              <a:buNone/>
            </a:pPr>
            <a:r>
              <a:rPr lang="en"/>
              <a:t>Island City</a:t>
            </a:r>
          </a:p>
          <a:p>
            <a:pPr lvl="0" rtl="0">
              <a:spcBef>
                <a:spcPts val="0"/>
              </a:spcBef>
              <a:buNone/>
            </a:pPr>
            <a:r>
              <a:rPr lang="en"/>
              <a:t>Guardian Real Estate Services</a:t>
            </a:r>
          </a:p>
          <a:p>
            <a:pPr lvl="0" rtl="0">
              <a:spcBef>
                <a:spcPts val="0"/>
              </a:spcBef>
              <a:buNone/>
            </a:pPr>
            <a:r>
              <a:rPr lang="en"/>
              <a:t>$70,000/year for 10 years</a:t>
            </a:r>
          </a:p>
          <a:p>
            <a:pPr lvl="0" rtl="0">
              <a:spcBef>
                <a:spcPts val="0"/>
              </a:spcBef>
              <a:buNone/>
            </a:pPr>
            <a:r>
              <a:rPr lang="en"/>
              <a:t>Workforce housing</a:t>
            </a:r>
          </a:p>
        </p:txBody>
      </p:sp>
      <p:pic>
        <p:nvPicPr>
          <p:cNvPr id="119" name="Shape 119" descr="Blue Springs.jpg"/>
          <p:cNvPicPr preferRelativeResize="0"/>
          <p:nvPr/>
        </p:nvPicPr>
        <p:blipFill>
          <a:blip r:embed="rId3">
            <a:alphaModFix/>
          </a:blip>
          <a:stretch>
            <a:fillRect/>
          </a:stretch>
        </p:blipFill>
        <p:spPr>
          <a:xfrm>
            <a:off x="4479775" y="465250"/>
            <a:ext cx="4417425" cy="2944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410000"/>
            <a:ext cx="5263200" cy="607800"/>
          </a:xfrm>
          <a:prstGeom prst="rect">
            <a:avLst/>
          </a:prstGeom>
        </p:spPr>
        <p:txBody>
          <a:bodyPr wrap="square" lIns="91425" tIns="91425" rIns="91425" bIns="91425" anchor="t" anchorCtr="0">
            <a:noAutofit/>
          </a:bodyPr>
          <a:lstStyle/>
          <a:p>
            <a:pPr lvl="0" algn="ctr" rtl="0">
              <a:spcBef>
                <a:spcPts val="0"/>
              </a:spcBef>
              <a:buNone/>
            </a:pPr>
            <a:r>
              <a:rPr lang="en"/>
              <a:t>Incentives</a:t>
            </a:r>
          </a:p>
        </p:txBody>
      </p:sp>
      <p:sp>
        <p:nvSpPr>
          <p:cNvPr id="125" name="Shape 125"/>
          <p:cNvSpPr txBox="1">
            <a:spLocks noGrp="1"/>
          </p:cNvSpPr>
          <p:nvPr>
            <p:ph type="body" idx="1"/>
          </p:nvPr>
        </p:nvSpPr>
        <p:spPr>
          <a:xfrm>
            <a:off x="465300" y="1229875"/>
            <a:ext cx="8367000" cy="3339000"/>
          </a:xfrm>
          <a:prstGeom prst="rect">
            <a:avLst/>
          </a:prstGeom>
        </p:spPr>
        <p:txBody>
          <a:bodyPr wrap="square" lIns="91425" tIns="91425" rIns="91425" bIns="91425" anchor="t" anchorCtr="0">
            <a:noAutofit/>
          </a:bodyPr>
          <a:lstStyle/>
          <a:p>
            <a:pPr lvl="0" rtl="0">
              <a:spcBef>
                <a:spcPts val="0"/>
              </a:spcBef>
              <a:buNone/>
            </a:pPr>
            <a:r>
              <a:rPr lang="en"/>
              <a:t>Current budget</a:t>
            </a:r>
          </a:p>
          <a:p>
            <a:pPr lvl="0" rtl="0">
              <a:spcBef>
                <a:spcPts val="0"/>
              </a:spcBef>
              <a:buNone/>
            </a:pPr>
            <a:r>
              <a:rPr lang="en"/>
              <a:t>Incentives pay themselves off</a:t>
            </a:r>
          </a:p>
          <a:p>
            <a:pPr lvl="0" rtl="0">
              <a:spcBef>
                <a:spcPts val="0"/>
              </a:spcBef>
              <a:buNone/>
            </a:pPr>
            <a:r>
              <a:rPr lang="en"/>
              <a:t>Short term incentives</a:t>
            </a:r>
          </a:p>
          <a:p>
            <a:pPr lvl="0" rtl="0">
              <a:spcBef>
                <a:spcPts val="0"/>
              </a:spcBef>
              <a:buNone/>
            </a:pPr>
            <a:r>
              <a:rPr lang="en"/>
              <a:t>State gets property tax until paid back</a:t>
            </a:r>
          </a:p>
          <a:p>
            <a:pPr lvl="0" rtl="0">
              <a:spcBef>
                <a:spcPts val="0"/>
              </a:spcBef>
              <a:buNone/>
            </a:pPr>
            <a:r>
              <a:rPr lang="en"/>
              <a:t>County gets paid up front; increases long-term income</a:t>
            </a:r>
          </a:p>
          <a:p>
            <a:pPr lvl="0" rtl="0">
              <a:spcBef>
                <a:spcPts val="0"/>
              </a:spcBef>
              <a:buNone/>
            </a:pPr>
            <a:r>
              <a:rPr lang="en"/>
              <a:t>State gets steady stream of income</a:t>
            </a:r>
          </a:p>
          <a:p>
            <a:pPr lvl="0" rtl="0">
              <a:spcBef>
                <a:spcPts val="0"/>
              </a:spcBef>
              <a:buNone/>
            </a:pPr>
            <a:endParaRPr/>
          </a:p>
        </p:txBody>
      </p:sp>
      <p:pic>
        <p:nvPicPr>
          <p:cNvPr id="126" name="Shape 126" descr="Cash Flows.jpg"/>
          <p:cNvPicPr preferRelativeResize="0"/>
          <p:nvPr/>
        </p:nvPicPr>
        <p:blipFill>
          <a:blip r:embed="rId3">
            <a:alphaModFix/>
          </a:blip>
          <a:stretch>
            <a:fillRect/>
          </a:stretch>
        </p:blipFill>
        <p:spPr>
          <a:xfrm>
            <a:off x="5263325" y="0"/>
            <a:ext cx="3880674" cy="258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rtl="0">
              <a:spcBef>
                <a:spcPts val="0"/>
              </a:spcBef>
              <a:buNone/>
            </a:pPr>
            <a:r>
              <a:rPr lang="en"/>
              <a:t>House Bill 4079 Version 2.0</a:t>
            </a:r>
          </a:p>
        </p:txBody>
      </p:sp>
      <p:sp>
        <p:nvSpPr>
          <p:cNvPr id="132" name="Shape 132"/>
          <p:cNvSpPr txBox="1">
            <a:spLocks noGrp="1"/>
          </p:cNvSpPr>
          <p:nvPr>
            <p:ph type="body" idx="1"/>
          </p:nvPr>
        </p:nvSpPr>
        <p:spPr>
          <a:xfrm>
            <a:off x="311700" y="1179575"/>
            <a:ext cx="6270000" cy="3339000"/>
          </a:xfrm>
          <a:prstGeom prst="rect">
            <a:avLst/>
          </a:prstGeom>
        </p:spPr>
        <p:txBody>
          <a:bodyPr wrap="square" lIns="91425" tIns="91425" rIns="91425" bIns="91425" anchor="t" anchorCtr="0">
            <a:noAutofit/>
          </a:bodyPr>
          <a:lstStyle/>
          <a:p>
            <a:pPr marL="0" marR="0" lvl="0" indent="0" algn="l" rtl="0">
              <a:lnSpc>
                <a:spcPct val="115000"/>
              </a:lnSpc>
              <a:spcBef>
                <a:spcPts val="0"/>
              </a:spcBef>
              <a:spcAft>
                <a:spcPts val="1600"/>
              </a:spcAft>
              <a:buNone/>
            </a:pPr>
            <a:r>
              <a:rPr lang="en"/>
              <a:t>2016 Session</a:t>
            </a:r>
          </a:p>
          <a:p>
            <a:pPr lvl="0" rtl="0">
              <a:spcBef>
                <a:spcPts val="0"/>
              </a:spcBef>
              <a:buNone/>
            </a:pPr>
            <a:r>
              <a:rPr lang="en"/>
              <a:t>Pilot project communities</a:t>
            </a:r>
          </a:p>
          <a:p>
            <a:pPr marL="0" marR="0" lvl="0" indent="0" algn="l" rtl="0">
              <a:lnSpc>
                <a:spcPct val="115000"/>
              </a:lnSpc>
              <a:spcBef>
                <a:spcPts val="0"/>
              </a:spcBef>
              <a:spcAft>
                <a:spcPts val="1600"/>
              </a:spcAft>
              <a:buNone/>
            </a:pPr>
            <a:r>
              <a:rPr lang="en"/>
              <a:t>Local governments expand Urban Growth Boundary (affordable housing)</a:t>
            </a:r>
          </a:p>
          <a:p>
            <a:pPr lvl="0">
              <a:spcBef>
                <a:spcPts val="0"/>
              </a:spcBef>
              <a:buNone/>
            </a:pPr>
            <a:r>
              <a:rPr lang="en"/>
              <a:t>Do the same for workforce</a:t>
            </a:r>
          </a:p>
          <a:p>
            <a:pPr lvl="0">
              <a:spcBef>
                <a:spcPts val="0"/>
              </a:spcBef>
              <a:buNone/>
            </a:pPr>
            <a:r>
              <a:rPr lang="en"/>
              <a:t>Communities not yet chosen</a:t>
            </a:r>
          </a:p>
          <a:p>
            <a:pPr lvl="0" rtl="0">
              <a:spcBef>
                <a:spcPts val="0"/>
              </a:spcBef>
              <a:buNone/>
            </a:pPr>
            <a:endParaRPr/>
          </a:p>
        </p:txBody>
      </p:sp>
      <p:pic>
        <p:nvPicPr>
          <p:cNvPr id="133" name="Shape 133" descr="Capitol Building.jpg"/>
          <p:cNvPicPr preferRelativeResize="0"/>
          <p:nvPr/>
        </p:nvPicPr>
        <p:blipFill>
          <a:blip r:embed="rId3">
            <a:alphaModFix/>
          </a:blip>
          <a:stretch>
            <a:fillRect/>
          </a:stretch>
        </p:blipFill>
        <p:spPr>
          <a:xfrm>
            <a:off x="6581763" y="1017800"/>
            <a:ext cx="2562225" cy="247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0" y="410000"/>
            <a:ext cx="9144000" cy="607800"/>
          </a:xfrm>
          <a:prstGeom prst="rect">
            <a:avLst/>
          </a:prstGeom>
        </p:spPr>
        <p:txBody>
          <a:bodyPr wrap="square" lIns="91425" tIns="91425" rIns="91425" bIns="91425" anchor="t" anchorCtr="0">
            <a:noAutofit/>
          </a:bodyPr>
          <a:lstStyle/>
          <a:p>
            <a:pPr lvl="0" algn="ctr">
              <a:spcBef>
                <a:spcPts val="0"/>
              </a:spcBef>
              <a:buNone/>
            </a:pPr>
            <a:r>
              <a:rPr lang="en"/>
              <a:t>Proper Planning</a:t>
            </a:r>
          </a:p>
        </p:txBody>
      </p:sp>
      <p:sp>
        <p:nvSpPr>
          <p:cNvPr id="139" name="Shape 139"/>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Communities need to maintain a 20 year supply of land</a:t>
            </a:r>
          </a:p>
          <a:p>
            <a:pPr lvl="0">
              <a:spcBef>
                <a:spcPts val="0"/>
              </a:spcBef>
              <a:buNone/>
            </a:pPr>
            <a:r>
              <a:rPr lang="en"/>
              <a:t>Budgetary difficulties</a:t>
            </a:r>
          </a:p>
          <a:p>
            <a:pPr lvl="0">
              <a:spcBef>
                <a:spcPts val="0"/>
              </a:spcBef>
              <a:buNone/>
            </a:pPr>
            <a:r>
              <a:rPr lang="en"/>
              <a:t>Land use planning gets cut</a:t>
            </a:r>
          </a:p>
          <a:p>
            <a:pPr lvl="0">
              <a:spcBef>
                <a:spcPts val="0"/>
              </a:spcBef>
              <a:buNone/>
            </a:pPr>
            <a:r>
              <a:rPr lang="en"/>
              <a:t>Communities completely unprepared to accommodate rural housing development </a:t>
            </a:r>
          </a:p>
          <a:p>
            <a:pPr lvl="0">
              <a:spcBef>
                <a:spcPts val="0"/>
              </a:spcBef>
              <a:buNone/>
            </a:pPr>
            <a:r>
              <a:rPr lang="en"/>
              <a:t>Rural communities hit harder</a:t>
            </a:r>
          </a:p>
          <a:p>
            <a:pPr lvl="0">
              <a:spcBef>
                <a:spcPts val="0"/>
              </a:spcBef>
              <a:buNone/>
            </a:pPr>
            <a:r>
              <a:rPr lang="en"/>
              <a:t>Pool resources at state level? </a:t>
            </a:r>
          </a:p>
          <a:p>
            <a:pPr lvl="0">
              <a:spcBef>
                <a:spcPts val="0"/>
              </a:spcBef>
              <a:buNone/>
            </a:pPr>
            <a:endParaRPr/>
          </a:p>
        </p:txBody>
      </p:sp>
      <p:pic>
        <p:nvPicPr>
          <p:cNvPr id="140" name="Shape 140" descr="Planning Image.jpg"/>
          <p:cNvPicPr preferRelativeResize="0"/>
          <p:nvPr/>
        </p:nvPicPr>
        <p:blipFill>
          <a:blip r:embed="rId3">
            <a:alphaModFix/>
          </a:blip>
          <a:stretch>
            <a:fillRect/>
          </a:stretch>
        </p:blipFill>
        <p:spPr>
          <a:xfrm>
            <a:off x="6524613" y="-12"/>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3563</Words>
  <Application>Microsoft Office PowerPoint</Application>
  <PresentationFormat>On-screen Show (16:9)</PresentationFormat>
  <Paragraphs>230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Roboto</vt:lpstr>
      <vt:lpstr>Arial</vt:lpstr>
      <vt:lpstr>Times New Roman</vt:lpstr>
      <vt:lpstr>Geometric</vt:lpstr>
      <vt:lpstr>Rural Housing Development</vt:lpstr>
      <vt:lpstr>Summary</vt:lpstr>
      <vt:lpstr>Rural Risk </vt:lpstr>
      <vt:lpstr>Multi-Family Housing</vt:lpstr>
      <vt:lpstr>City Revenue</vt:lpstr>
      <vt:lpstr>Tax Credits</vt:lpstr>
      <vt:lpstr>Incentives</vt:lpstr>
      <vt:lpstr>House Bill 4079 Version 2.0</vt:lpstr>
      <vt:lpstr>Proper Planning</vt:lpstr>
      <vt:lpstr>Website</vt:lpstr>
      <vt:lpstr>Marketing</vt:lpstr>
      <vt:lpstr>OHCS </vt:lpstr>
      <vt:lpstr>Zoning Dilemma </vt:lpstr>
      <vt:lpstr>Inclusionary Zoning </vt:lpstr>
      <vt:lpstr>Enterprise Zones </vt:lpstr>
      <vt:lpstr>Utility Service Coverage (Cost Comparison)</vt:lpstr>
      <vt:lpstr>Differences in Income </vt:lpstr>
      <vt:lpstr>A solution for NIMBY</vt:lpstr>
      <vt:lpstr>Right: Full-time jobs Below: All jobs </vt:lpstr>
      <vt:lpstr>Isolated</vt:lpstr>
      <vt:lpstr>Growth</vt:lpstr>
      <vt:lpstr>Vulnerable </vt:lpstr>
      <vt:lpstr>Solutions</vt:lpstr>
      <vt:lpstr>Conclusion</vt:lpstr>
      <vt:lpstr>Special Thanks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Housing Development</dc:title>
  <dc:creator>wilson</dc:creator>
  <cp:lastModifiedBy>wilson zehr</cp:lastModifiedBy>
  <cp:revision>1</cp:revision>
  <dcterms:modified xsi:type="dcterms:W3CDTF">2017-11-16T20:39:07Z</dcterms:modified>
</cp:coreProperties>
</file>