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352" r:id="rId3"/>
    <p:sldId id="407" r:id="rId4"/>
    <p:sldId id="408" r:id="rId5"/>
    <p:sldId id="395" r:id="rId6"/>
    <p:sldId id="367" r:id="rId7"/>
    <p:sldId id="398" r:id="rId8"/>
    <p:sldId id="400" r:id="rId9"/>
    <p:sldId id="374" r:id="rId10"/>
    <p:sldId id="406" r:id="rId11"/>
    <p:sldId id="411" r:id="rId12"/>
    <p:sldId id="404" r:id="rId13"/>
    <p:sldId id="409" r:id="rId14"/>
    <p:sldId id="308" r:id="rId15"/>
    <p:sldId id="359" r:id="rId16"/>
    <p:sldId id="343" r:id="rId17"/>
    <p:sldId id="310" r:id="rId18"/>
    <p:sldId id="405" r:id="rId19"/>
    <p:sldId id="383" r:id="rId20"/>
    <p:sldId id="389" r:id="rId21"/>
    <p:sldId id="410" r:id="rId22"/>
    <p:sldId id="313" r:id="rId23"/>
    <p:sldId id="314" r:id="rId24"/>
    <p:sldId id="315" r:id="rId25"/>
    <p:sldId id="317" r:id="rId26"/>
    <p:sldId id="319" r:id="rId27"/>
    <p:sldId id="320" r:id="rId28"/>
    <p:sldId id="321" r:id="rId29"/>
    <p:sldId id="363" r:id="rId30"/>
    <p:sldId id="364" r:id="rId31"/>
    <p:sldId id="365" r:id="rId32"/>
    <p:sldId id="33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33CC"/>
    <a:srgbClr val="BC9B65"/>
    <a:srgbClr val="002664"/>
    <a:srgbClr val="FFCC66"/>
    <a:srgbClr val="E1461F"/>
    <a:srgbClr val="CBC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7" d="100"/>
          <a:sy n="87" d="100"/>
        </p:scale>
        <p:origin x="1334" y="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4C90-A2C8-4C4E-90D4-1A2EDCB4E581}" type="datetimeFigureOut">
              <a:rPr lang="en-US"/>
              <a:pPr>
                <a:defRPr/>
              </a:pPr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AAB72-4C74-4D52-B829-811B799D97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9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03"/>
            <a:ext cx="8229600" cy="4712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253170"/>
            <a:ext cx="21336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9920" y="6248963"/>
            <a:ext cx="28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Introduction</a:t>
            </a:r>
            <a:r>
              <a:rPr lang="en-US" baseline="0" dirty="0" smtClean="0"/>
              <a:t> to eCommerce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3400" y="6103194"/>
            <a:ext cx="65532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8164"/>
            <a:ext cx="9144000" cy="1418319"/>
          </a:xfrm>
          <a:prstGeom prst="rect">
            <a:avLst/>
          </a:prstGeom>
          <a:solidFill>
            <a:srgbClr val="BC9B65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6256" y="123826"/>
            <a:ext cx="6533531" cy="1120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807" y="63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81400" y="63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1"/>
          <a:stretch/>
        </p:blipFill>
        <p:spPr>
          <a:xfrm>
            <a:off x="10886" y="65311"/>
            <a:ext cx="2467318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21779"/>
            <a:ext cx="1619250" cy="129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baseline="0">
          <a:solidFill>
            <a:srgbClr val="0235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_128WE0qHU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annotation_id=annotation_1250938895&amp;feature=iv&amp;src_vid=XLA0bQSqN9M&amp;v=5vdzeCAkz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SW3o7rSn-TY&amp;list=PL1Pu03zVlmCjFf9cN1Sl2DsSFiy8hkyi7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templatemonster.com/wordpress-themes.php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7SB16il97yw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tatic.flickr.com/33/224820974_6e6e690fc1.jpg&amp;imgrefurl=http://paradineshift.wordpress.com/2007/03/&amp;usg=__BIxFjQtRj3Lo0Yy-ew_E_KVbRmc=&amp;h=80&amp;w=80&amp;sz=3&amp;hl=en&amp;start=10&amp;tbnid=NczQRqwY-p-yDM:&amp;tbnh=74&amp;tbnw=74&amp;prev=/images?q=robot+icon&amp;gbv=2&amp;ndsp=18&amp;hl=en&amp;sa=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2KMOVjOeZ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-YmnnwFQbpk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fj.com/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ooD2CMlPBQ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hyperlink" Target="http://www.youtube.com/watch?v=3CTaKBjd1ww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A8yjNbcKkNY" TargetMode="External"/><Relationship Id="rId5" Type="http://schemas.openxmlformats.org/officeDocument/2006/relationships/image" Target="../media/image47.png"/><Relationship Id="rId4" Type="http://schemas.openxmlformats.org/officeDocument/2006/relationships/hyperlink" Target="file:///C:\Documents%20and%20Settings\wzehr\My%20Documents\Media\Video\elves2.exe" TargetMode="Externa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cad=rja&amp;uact=8&amp;ved=0CAcQjRxqFQoTCJ62qdPahMkCFVLOYwod2ysHgQ&amp;url=https://www.ssb.no/en/kultur-og-fritid/statistikker/medie/aar/2013-04-16&amp;psig=AFQjCNELpRKGr9cfEmvAK6vmvWKjbPCYdg&amp;ust=1447205415566308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pvirtuoso.com/how-many-blogs-are-on-the-interne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blogtopsites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ewinternet.org/data-trend/internet-use/latest-stat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-msld_7j7T0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pify.com/" TargetMode="External"/><Relationship Id="rId2" Type="http://schemas.openxmlformats.org/officeDocument/2006/relationships/hyperlink" Target="http://www.extremetech.com/wp-content/uploads/2012/10/google-datacenter-tech-02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quarespace.com/" TargetMode="External"/><Relationship Id="rId5" Type="http://schemas.openxmlformats.org/officeDocument/2006/relationships/hyperlink" Target="http://www.wix.com/" TargetMode="External"/><Relationship Id="rId4" Type="http://schemas.openxmlformats.org/officeDocument/2006/relationships/hyperlink" Target="http://www.godaddy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9Q-FbqBlzg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2630365" y="152400"/>
            <a:ext cx="6324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200" kern="0" dirty="0" smtClean="0">
                <a:solidFill>
                  <a:srgbClr val="002664"/>
                </a:solidFill>
                <a:latin typeface="Georgia" pitchFamily="18" charset="0"/>
                <a:ea typeface="+mj-ea"/>
                <a:cs typeface="+mj-cs"/>
              </a:rPr>
              <a:t>Eastern Oregon University</a:t>
            </a:r>
          </a:p>
          <a:p>
            <a:pPr eaLnBrk="1" hangingPunct="1">
              <a:defRPr/>
            </a:pPr>
            <a:r>
              <a:rPr lang="en-US" sz="2800" kern="0" dirty="0" smtClean="0">
                <a:solidFill>
                  <a:srgbClr val="002664"/>
                </a:solidFill>
                <a:latin typeface="Georgia" pitchFamily="18" charset="0"/>
                <a:ea typeface="+mj-ea"/>
                <a:cs typeface="+mj-cs"/>
              </a:rPr>
              <a:t>eCommerce</a:t>
            </a:r>
            <a:endParaRPr lang="en-US" sz="2800" kern="0" dirty="0">
              <a:solidFill>
                <a:srgbClr val="002664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676400"/>
            <a:ext cx="36197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eCommerce</a:t>
            </a:r>
          </a:p>
          <a:p>
            <a:pPr algn="r"/>
            <a:r>
              <a:rPr lang="en-US" sz="54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101</a:t>
            </a:r>
            <a:endParaRPr lang="en-US" sz="54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5029200" cy="4398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Marketplace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438987"/>
            <a:ext cx="3719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  <a:r>
              <a:rPr lang="en-US" i="1" dirty="0" smtClean="0"/>
              <a:t>ot’s more audience specific markets…</a:t>
            </a:r>
          </a:p>
          <a:p>
            <a:r>
              <a:rPr lang="en-US" i="1" dirty="0"/>
              <a:t>m</a:t>
            </a:r>
            <a:r>
              <a:rPr lang="en-US" i="1" dirty="0" smtClean="0"/>
              <a:t>arketplaces help drive traffic…</a:t>
            </a:r>
          </a:p>
          <a:p>
            <a:r>
              <a:rPr lang="en-US" i="1" dirty="0"/>
              <a:t>m</a:t>
            </a:r>
            <a:r>
              <a:rPr lang="en-US" i="1" dirty="0" smtClean="0"/>
              <a:t>arketplaces have a price…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" y="2204527"/>
            <a:ext cx="2196429" cy="84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2" b="14532"/>
          <a:stretch/>
        </p:blipFill>
        <p:spPr>
          <a:xfrm>
            <a:off x="6581281" y="2174958"/>
            <a:ext cx="1828800" cy="908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8" y="4055086"/>
            <a:ext cx="2645951" cy="80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t="19338" r="20666" b="19338"/>
          <a:stretch/>
        </p:blipFill>
        <p:spPr>
          <a:xfrm>
            <a:off x="4068210" y="1836671"/>
            <a:ext cx="1584998" cy="158499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11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93952"/>
            <a:ext cx="1366824" cy="1366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6923"/>
          <a:stretch/>
        </p:blipFill>
        <p:spPr>
          <a:xfrm>
            <a:off x="3962400" y="3620326"/>
            <a:ext cx="1295098" cy="1504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751" y="1492202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r>
              <a:rPr lang="en-US" sz="1400" dirty="0" smtClean="0"/>
              <a:t>Entrepreneur</a:t>
            </a:r>
            <a:endParaRPr lang="en-US" sz="1400" dirty="0"/>
          </a:p>
        </p:txBody>
      </p:sp>
      <p:pic>
        <p:nvPicPr>
          <p:cNvPr id="13" name="Picture 12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23" y="1527371"/>
            <a:ext cx="702299" cy="498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0" y="1567394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3:35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884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4248533"/>
            <a:ext cx="3124200" cy="175736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Website Builder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11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236" y="1520871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r>
              <a:rPr lang="en-US" sz="1400" dirty="0" smtClean="0"/>
              <a:t>Entrepreneur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9" y="1692298"/>
            <a:ext cx="3306142" cy="228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6" y="2120783"/>
            <a:ext cx="1741884" cy="759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6" b="23948"/>
          <a:stretch/>
        </p:blipFill>
        <p:spPr>
          <a:xfrm>
            <a:off x="466704" y="3555499"/>
            <a:ext cx="1890768" cy="488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6" y="4517084"/>
            <a:ext cx="1604977" cy="10820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34000" r="13973" b="37692"/>
          <a:stretch/>
        </p:blipFill>
        <p:spPr>
          <a:xfrm>
            <a:off x="6705600" y="3488411"/>
            <a:ext cx="1949080" cy="6226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79718" y="4627208"/>
            <a:ext cx="177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Many others to choose from…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8188" y="5599106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4:25</a:t>
            </a:r>
            <a:endParaRPr lang="en-US" sz="1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0000" r="12667" b="25000"/>
          <a:stretch/>
        </p:blipFill>
        <p:spPr>
          <a:xfrm>
            <a:off x="6705600" y="2131696"/>
            <a:ext cx="1877343" cy="7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59602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Configuration Management System (CMS)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7043"/>
          <a:stretch/>
        </p:blipFill>
        <p:spPr>
          <a:xfrm>
            <a:off x="1931377" y="1497747"/>
            <a:ext cx="4953000" cy="4866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590800"/>
            <a:ext cx="1273788" cy="1290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135" y="438776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5"/>
              </a:rPr>
              <a:t>Themes</a:t>
            </a:r>
            <a:endParaRPr lang="en-US" sz="1400" dirty="0" smtClean="0"/>
          </a:p>
          <a:p>
            <a:r>
              <a:rPr lang="en-US" sz="1400" dirty="0" smtClean="0"/>
              <a:t>Widgets</a:t>
            </a:r>
          </a:p>
          <a:p>
            <a:r>
              <a:rPr lang="en-US" sz="1400" dirty="0" smtClean="0"/>
              <a:t>Plug-ins</a:t>
            </a:r>
          </a:p>
          <a:p>
            <a:r>
              <a:rPr lang="en-US" sz="1400" dirty="0" smtClean="0"/>
              <a:t>  eCommerce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SEO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…</a:t>
            </a:r>
            <a:endParaRPr lang="en-US" sz="14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12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1600200"/>
            <a:ext cx="1207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r>
              <a:rPr lang="en-US" sz="1400" dirty="0" smtClean="0"/>
              <a:t>Web Designer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71777" y="4387760"/>
            <a:ext cx="808235" cy="60016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WordPress</a:t>
            </a:r>
          </a:p>
          <a:p>
            <a:pPr algn="ctr"/>
            <a:r>
              <a:rPr lang="en-US" sz="1100" dirty="0" smtClean="0"/>
              <a:t>Joomla</a:t>
            </a:r>
          </a:p>
          <a:p>
            <a:pPr algn="ctr"/>
            <a:r>
              <a:rPr lang="en-US" sz="1100" dirty="0" smtClean="0"/>
              <a:t>Drupal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8246" y="5947958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9:30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872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Custom Code (Hand Coded)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543"/>
            <a:ext cx="7620000" cy="3656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91167"/>
            <a:ext cx="7199192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554" y="1865721"/>
            <a:ext cx="12809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Sample</a:t>
            </a:r>
          </a:p>
          <a:p>
            <a:pPr>
              <a:spcAft>
                <a:spcPts val="1200"/>
              </a:spcAft>
            </a:pPr>
            <a:r>
              <a:rPr lang="en-US" sz="1600" b="1" dirty="0" smtClean="0"/>
              <a:t>Technologies</a:t>
            </a:r>
          </a:p>
          <a:p>
            <a:r>
              <a:rPr lang="en-US" sz="1400" dirty="0" smtClean="0"/>
              <a:t>HTML/CSS</a:t>
            </a:r>
          </a:p>
          <a:p>
            <a:r>
              <a:rPr lang="en-US" sz="1400" dirty="0" smtClean="0"/>
              <a:t>ASP/PHP</a:t>
            </a:r>
          </a:p>
          <a:p>
            <a:r>
              <a:rPr lang="en-US" sz="1400" dirty="0" smtClean="0"/>
              <a:t>Frameworks</a:t>
            </a:r>
          </a:p>
          <a:p>
            <a:r>
              <a:rPr lang="en-US" sz="1400" dirty="0" smtClean="0"/>
              <a:t>XML/JSON</a:t>
            </a:r>
          </a:p>
          <a:p>
            <a:r>
              <a:rPr lang="en-US" sz="1400" dirty="0" smtClean="0"/>
              <a:t>Ajax</a:t>
            </a:r>
          </a:p>
          <a:p>
            <a:r>
              <a:rPr lang="en-US" sz="1400" dirty="0" smtClean="0"/>
              <a:t>….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/>
          <a:stretch/>
        </p:blipFill>
        <p:spPr>
          <a:xfrm>
            <a:off x="164306" y="5063165"/>
            <a:ext cx="1725937" cy="125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4306" y="6232194"/>
            <a:ext cx="15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pPr algn="ctr"/>
            <a:r>
              <a:rPr lang="en-US" sz="1400" dirty="0" smtClean="0"/>
              <a:t>Software</a:t>
            </a:r>
            <a:r>
              <a:rPr lang="en-US" sz="1400" dirty="0"/>
              <a:t> </a:t>
            </a:r>
            <a:r>
              <a:rPr lang="en-US" sz="1400" dirty="0" smtClean="0"/>
              <a:t>Engineer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91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872F3DB6-F6D7-4D3A-B6D2-90EB4A8C61BB}" type="slidenum">
              <a:rPr lang="en-US" sz="1600">
                <a:latin typeface="Georgia" panose="02040502050405020303" pitchFamily="18" charset="0"/>
              </a:rPr>
              <a:pPr/>
              <a:t>14</a:t>
            </a:fld>
            <a:endParaRPr lang="en-US" sz="1600">
              <a:latin typeface="Georgia" panose="02040502050405020303" pitchFamily="18" charset="0"/>
            </a:endParaRPr>
          </a:p>
        </p:txBody>
      </p:sp>
      <p:pic>
        <p:nvPicPr>
          <p:cNvPr id="26634" name="Picture 8" descr="200px-Field_of_Dreams">
            <a:hlinkClick r:id="rId2" tooltip="Field of Dreams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10893"/>
          <a:stretch>
            <a:fillRect/>
          </a:stretch>
        </p:blipFill>
        <p:spPr bwMode="auto">
          <a:xfrm>
            <a:off x="1447800" y="1701989"/>
            <a:ext cx="3657600" cy="442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5486400" y="3445763"/>
            <a:ext cx="2667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b="1" dirty="0"/>
              <a:t>Well, </a:t>
            </a:r>
          </a:p>
          <a:p>
            <a:r>
              <a:rPr lang="en-US" sz="3200" b="1" dirty="0"/>
              <a:t>Not Really…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34668" y="94035"/>
            <a:ext cx="42931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i="1" dirty="0" smtClean="0">
                <a:solidFill>
                  <a:srgbClr val="002664"/>
                </a:solidFill>
                <a:latin typeface="Georgia" panose="02040502050405020303" pitchFamily="18" charset="0"/>
              </a:rPr>
              <a:t>“Build it and They Will Come”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10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wzehr\My Documents\Media\Graphics\google a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2396"/>
            <a:ext cx="1743869" cy="26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3F464CF0-7A03-4399-9053-79278922C844}" type="slidenum">
              <a:rPr lang="en-US" sz="1600">
                <a:latin typeface="Georgia" panose="02040502050405020303" pitchFamily="18" charset="0"/>
              </a:rPr>
              <a:pPr/>
              <a:t>15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42683" y="82617"/>
            <a:ext cx="40110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Two: </a:t>
            </a:r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Search Engine Factoids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7411" y="1906383"/>
            <a:ext cx="5417589" cy="4096442"/>
            <a:chOff x="281767" y="1772396"/>
            <a:chExt cx="5417589" cy="4096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6562"/>
            <a:stretch/>
          </p:blipFill>
          <p:spPr>
            <a:xfrm>
              <a:off x="281767" y="1772396"/>
              <a:ext cx="5417589" cy="409500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57600" y="5564038"/>
              <a:ext cx="1066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5562600" y="4554484"/>
            <a:ext cx="29416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i="1" dirty="0"/>
              <a:t>Search is used by over</a:t>
            </a:r>
          </a:p>
          <a:p>
            <a:r>
              <a:rPr lang="en-US" i="1" dirty="0"/>
              <a:t>90% of Internet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752600"/>
            <a:ext cx="36506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 Search </a:t>
            </a:r>
            <a:r>
              <a:rPr lang="en-US" dirty="0"/>
              <a:t>M</a:t>
            </a:r>
            <a:r>
              <a:rPr lang="en-US" dirty="0" smtClean="0"/>
              <a:t>arket </a:t>
            </a:r>
            <a:r>
              <a:rPr lang="en-US" dirty="0"/>
              <a:t>S</a:t>
            </a:r>
            <a:r>
              <a:rPr lang="en-US" dirty="0" smtClean="0"/>
              <a:t>hare</a:t>
            </a:r>
          </a:p>
          <a:p>
            <a:r>
              <a:rPr lang="en-US" dirty="0" smtClean="0"/>
              <a:t>January 2015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" y="6341762"/>
            <a:ext cx="1925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Search Engine Marketer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06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7" y="1"/>
            <a:ext cx="9183797" cy="683787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28667"/>
          <a:stretch/>
        </p:blipFill>
        <p:spPr>
          <a:xfrm>
            <a:off x="7620000" y="866775"/>
            <a:ext cx="944541" cy="377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25304"/>
            <a:ext cx="970547" cy="3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AFA42203-EBA0-4491-9F59-B71BC3FCC410}" type="slidenum">
              <a:rPr lang="en-US" sz="1600">
                <a:latin typeface="Georgia" panose="02040502050405020303" pitchFamily="18" charset="0"/>
              </a:rPr>
              <a:pPr/>
              <a:t>17</a:t>
            </a:fld>
            <a:endParaRPr lang="en-US" sz="1600">
              <a:latin typeface="Georgia" panose="02040502050405020303" pitchFamily="18" charset="0"/>
            </a:endParaRPr>
          </a:p>
        </p:txBody>
      </p:sp>
      <p:grpSp>
        <p:nvGrpSpPr>
          <p:cNvPr id="28682" name="Group 41"/>
          <p:cNvGrpSpPr>
            <a:grpSpLocks/>
          </p:cNvGrpSpPr>
          <p:nvPr/>
        </p:nvGrpSpPr>
        <p:grpSpPr bwMode="auto">
          <a:xfrm>
            <a:off x="2128838" y="1933575"/>
            <a:ext cx="5426075" cy="3687763"/>
            <a:chOff x="1933731" y="1918742"/>
            <a:chExt cx="5426439" cy="3687579"/>
          </a:xfrm>
        </p:grpSpPr>
        <p:grpSp>
          <p:nvGrpSpPr>
            <p:cNvPr id="28689" name="Group 74"/>
            <p:cNvGrpSpPr>
              <a:grpSpLocks/>
            </p:cNvGrpSpPr>
            <p:nvPr/>
          </p:nvGrpSpPr>
          <p:grpSpPr bwMode="auto">
            <a:xfrm>
              <a:off x="1933731" y="1918742"/>
              <a:ext cx="5426439" cy="3687579"/>
              <a:chOff x="5275" y="3273"/>
              <a:chExt cx="3028" cy="2841"/>
            </a:xfrm>
          </p:grpSpPr>
          <p:grpSp>
            <p:nvGrpSpPr>
              <p:cNvPr id="28695" name="Group 75"/>
              <p:cNvGrpSpPr>
                <a:grpSpLocks/>
              </p:cNvGrpSpPr>
              <p:nvPr/>
            </p:nvGrpSpPr>
            <p:grpSpPr bwMode="auto">
              <a:xfrm flipH="1">
                <a:off x="5273" y="3275"/>
                <a:ext cx="3028" cy="2842"/>
                <a:chOff x="4620" y="5820"/>
                <a:chExt cx="2380" cy="1715"/>
              </a:xfrm>
            </p:grpSpPr>
            <p:sp>
              <p:nvSpPr>
                <p:cNvPr id="28697" name="Oval 76"/>
                <p:cNvSpPr>
                  <a:spLocks noChangeArrowheads="1"/>
                </p:cNvSpPr>
                <p:nvPr/>
              </p:nvSpPr>
              <p:spPr bwMode="auto">
                <a:xfrm>
                  <a:off x="5340" y="5820"/>
                  <a:ext cx="1020" cy="72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98" name="Oval 77"/>
                <p:cNvSpPr>
                  <a:spLocks noChangeArrowheads="1"/>
                </p:cNvSpPr>
                <p:nvPr/>
              </p:nvSpPr>
              <p:spPr bwMode="auto">
                <a:xfrm>
                  <a:off x="6060" y="6270"/>
                  <a:ext cx="940" cy="7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99" name="Oval 78"/>
                <p:cNvSpPr>
                  <a:spLocks noChangeArrowheads="1"/>
                </p:cNvSpPr>
                <p:nvPr/>
              </p:nvSpPr>
              <p:spPr bwMode="auto">
                <a:xfrm>
                  <a:off x="4620" y="6095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0" name="Oval 79"/>
                <p:cNvSpPr>
                  <a:spLocks noChangeArrowheads="1"/>
                </p:cNvSpPr>
                <p:nvPr/>
              </p:nvSpPr>
              <p:spPr bwMode="auto">
                <a:xfrm>
                  <a:off x="4620" y="6095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1" name="Oval 80"/>
                <p:cNvSpPr>
                  <a:spLocks noChangeArrowheads="1"/>
                </p:cNvSpPr>
                <p:nvPr/>
              </p:nvSpPr>
              <p:spPr bwMode="auto">
                <a:xfrm>
                  <a:off x="4940" y="5929"/>
                  <a:ext cx="640" cy="28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2" name="Oval 81"/>
                <p:cNvSpPr>
                  <a:spLocks noChangeArrowheads="1"/>
                </p:cNvSpPr>
                <p:nvPr/>
              </p:nvSpPr>
              <p:spPr bwMode="auto">
                <a:xfrm>
                  <a:off x="4620" y="6972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3" name="Oval 82"/>
                <p:cNvSpPr>
                  <a:spLocks noChangeArrowheads="1"/>
                </p:cNvSpPr>
                <p:nvPr/>
              </p:nvSpPr>
              <p:spPr bwMode="auto">
                <a:xfrm>
                  <a:off x="6200" y="711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4" name="Oval 83"/>
                <p:cNvSpPr>
                  <a:spLocks noChangeArrowheads="1"/>
                </p:cNvSpPr>
                <p:nvPr/>
              </p:nvSpPr>
              <p:spPr bwMode="auto">
                <a:xfrm>
                  <a:off x="6200" y="684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5" name="Oval 84"/>
                <p:cNvSpPr>
                  <a:spLocks noChangeArrowheads="1"/>
                </p:cNvSpPr>
                <p:nvPr/>
              </p:nvSpPr>
              <p:spPr bwMode="auto">
                <a:xfrm>
                  <a:off x="6060" y="613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6" name="Oval 85"/>
                <p:cNvSpPr>
                  <a:spLocks noChangeArrowheads="1"/>
                </p:cNvSpPr>
                <p:nvPr/>
              </p:nvSpPr>
              <p:spPr bwMode="auto">
                <a:xfrm>
                  <a:off x="5420" y="6736"/>
                  <a:ext cx="940" cy="7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28696" name="Freeform 86"/>
              <p:cNvSpPr>
                <a:spLocks/>
              </p:cNvSpPr>
              <p:nvPr/>
            </p:nvSpPr>
            <p:spPr bwMode="auto">
              <a:xfrm flipH="1">
                <a:off x="5580" y="3590"/>
                <a:ext cx="2670" cy="2254"/>
              </a:xfrm>
              <a:custGeom>
                <a:avLst/>
                <a:gdLst>
                  <a:gd name="T0" fmla="*/ 57987 w 2098"/>
                  <a:gd name="T1" fmla="*/ 195416 h 1361"/>
                  <a:gd name="T2" fmla="*/ 59469 w 2098"/>
                  <a:gd name="T3" fmla="*/ 427488 h 1361"/>
                  <a:gd name="T4" fmla="*/ 64663 w 2098"/>
                  <a:gd name="T5" fmla="*/ 621049 h 1361"/>
                  <a:gd name="T6" fmla="*/ 69130 w 2098"/>
                  <a:gd name="T7" fmla="*/ 659822 h 1361"/>
                  <a:gd name="T8" fmla="*/ 73566 w 2098"/>
                  <a:gd name="T9" fmla="*/ 736954 h 1361"/>
                  <a:gd name="T10" fmla="*/ 76573 w 2098"/>
                  <a:gd name="T11" fmla="*/ 969387 h 1361"/>
                  <a:gd name="T12" fmla="*/ 78041 w 2098"/>
                  <a:gd name="T13" fmla="*/ 1200531 h 1361"/>
                  <a:gd name="T14" fmla="*/ 76573 w 2098"/>
                  <a:gd name="T15" fmla="*/ 1975104 h 1361"/>
                  <a:gd name="T16" fmla="*/ 74332 w 2098"/>
                  <a:gd name="T17" fmla="*/ 2322435 h 1361"/>
                  <a:gd name="T18" fmla="*/ 71370 w 2098"/>
                  <a:gd name="T19" fmla="*/ 2593349 h 1361"/>
                  <a:gd name="T20" fmla="*/ 57987 w 2098"/>
                  <a:gd name="T21" fmla="*/ 2477845 h 1361"/>
                  <a:gd name="T22" fmla="*/ 38603 w 2098"/>
                  <a:gd name="T23" fmla="*/ 2593349 h 1361"/>
                  <a:gd name="T24" fmla="*/ 20762 w 2098"/>
                  <a:gd name="T25" fmla="*/ 2631942 h 1361"/>
                  <a:gd name="T26" fmla="*/ 10349 w 2098"/>
                  <a:gd name="T27" fmla="*/ 2593349 h 1361"/>
                  <a:gd name="T28" fmla="*/ 5147 w 2098"/>
                  <a:gd name="T29" fmla="*/ 2206967 h 1361"/>
                  <a:gd name="T30" fmla="*/ 1406 w 2098"/>
                  <a:gd name="T31" fmla="*/ 1975104 h 1361"/>
                  <a:gd name="T32" fmla="*/ 2898 w 2098"/>
                  <a:gd name="T33" fmla="*/ 1356035 h 1361"/>
                  <a:gd name="T34" fmla="*/ 8098 w 2098"/>
                  <a:gd name="T35" fmla="*/ 698197 h 1361"/>
                  <a:gd name="T36" fmla="*/ 19278 w 2098"/>
                  <a:gd name="T37" fmla="*/ 273784 h 1361"/>
                  <a:gd name="T38" fmla="*/ 39342 w 2098"/>
                  <a:gd name="T39" fmla="*/ 40878 h 1361"/>
                  <a:gd name="T40" fmla="*/ 47531 w 2098"/>
                  <a:gd name="T41" fmla="*/ 2044 h 1361"/>
                  <a:gd name="T42" fmla="*/ 54256 w 2098"/>
                  <a:gd name="T43" fmla="*/ 40878 h 1361"/>
                  <a:gd name="T44" fmla="*/ 55724 w 2098"/>
                  <a:gd name="T45" fmla="*/ 156611 h 1361"/>
                  <a:gd name="T46" fmla="*/ 57987 w 2098"/>
                  <a:gd name="T47" fmla="*/ 195416 h 13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98"/>
                  <a:gd name="T73" fmla="*/ 0 h 1361"/>
                  <a:gd name="T74" fmla="*/ 2098 w 2098"/>
                  <a:gd name="T75" fmla="*/ 1361 h 13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98" h="1361">
                    <a:moveTo>
                      <a:pt x="1558" y="101"/>
                    </a:moveTo>
                    <a:cubicBezTo>
                      <a:pt x="1571" y="141"/>
                      <a:pt x="1585" y="181"/>
                      <a:pt x="1598" y="221"/>
                    </a:cubicBezTo>
                    <a:cubicBezTo>
                      <a:pt x="1631" y="321"/>
                      <a:pt x="1598" y="274"/>
                      <a:pt x="1738" y="321"/>
                    </a:cubicBezTo>
                    <a:cubicBezTo>
                      <a:pt x="1776" y="334"/>
                      <a:pt x="1819" y="331"/>
                      <a:pt x="1858" y="341"/>
                    </a:cubicBezTo>
                    <a:cubicBezTo>
                      <a:pt x="1899" y="351"/>
                      <a:pt x="1978" y="381"/>
                      <a:pt x="1978" y="381"/>
                    </a:cubicBezTo>
                    <a:cubicBezTo>
                      <a:pt x="2005" y="421"/>
                      <a:pt x="2043" y="455"/>
                      <a:pt x="2058" y="501"/>
                    </a:cubicBezTo>
                    <a:cubicBezTo>
                      <a:pt x="2071" y="541"/>
                      <a:pt x="2098" y="621"/>
                      <a:pt x="2098" y="621"/>
                    </a:cubicBezTo>
                    <a:cubicBezTo>
                      <a:pt x="2094" y="671"/>
                      <a:pt x="2074" y="945"/>
                      <a:pt x="2058" y="1021"/>
                    </a:cubicBezTo>
                    <a:cubicBezTo>
                      <a:pt x="2045" y="1083"/>
                      <a:pt x="2008" y="1139"/>
                      <a:pt x="1998" y="1201"/>
                    </a:cubicBezTo>
                    <a:cubicBezTo>
                      <a:pt x="1975" y="1342"/>
                      <a:pt x="2016" y="1308"/>
                      <a:pt x="1918" y="1341"/>
                    </a:cubicBezTo>
                    <a:cubicBezTo>
                      <a:pt x="1765" y="1327"/>
                      <a:pt x="1692" y="1314"/>
                      <a:pt x="1558" y="1281"/>
                    </a:cubicBezTo>
                    <a:cubicBezTo>
                      <a:pt x="1383" y="1297"/>
                      <a:pt x="1212" y="1322"/>
                      <a:pt x="1038" y="1341"/>
                    </a:cubicBezTo>
                    <a:cubicBezTo>
                      <a:pt x="879" y="1301"/>
                      <a:pt x="714" y="1309"/>
                      <a:pt x="558" y="1361"/>
                    </a:cubicBezTo>
                    <a:cubicBezTo>
                      <a:pt x="465" y="1354"/>
                      <a:pt x="371" y="1352"/>
                      <a:pt x="278" y="1341"/>
                    </a:cubicBezTo>
                    <a:cubicBezTo>
                      <a:pt x="192" y="1331"/>
                      <a:pt x="173" y="1211"/>
                      <a:pt x="138" y="1141"/>
                    </a:cubicBezTo>
                    <a:cubicBezTo>
                      <a:pt x="110" y="1085"/>
                      <a:pt x="82" y="1065"/>
                      <a:pt x="38" y="1021"/>
                    </a:cubicBezTo>
                    <a:cubicBezTo>
                      <a:pt x="0" y="908"/>
                      <a:pt x="12" y="800"/>
                      <a:pt x="78" y="701"/>
                    </a:cubicBezTo>
                    <a:cubicBezTo>
                      <a:pt x="97" y="551"/>
                      <a:pt x="113" y="466"/>
                      <a:pt x="218" y="361"/>
                    </a:cubicBezTo>
                    <a:cubicBezTo>
                      <a:pt x="274" y="194"/>
                      <a:pt x="360" y="194"/>
                      <a:pt x="518" y="141"/>
                    </a:cubicBezTo>
                    <a:cubicBezTo>
                      <a:pt x="698" y="81"/>
                      <a:pt x="868" y="45"/>
                      <a:pt x="1058" y="21"/>
                    </a:cubicBezTo>
                    <a:cubicBezTo>
                      <a:pt x="1131" y="12"/>
                      <a:pt x="1205" y="8"/>
                      <a:pt x="1278" y="1"/>
                    </a:cubicBezTo>
                    <a:cubicBezTo>
                      <a:pt x="1338" y="8"/>
                      <a:pt x="1401" y="0"/>
                      <a:pt x="1458" y="21"/>
                    </a:cubicBezTo>
                    <a:cubicBezTo>
                      <a:pt x="1481" y="29"/>
                      <a:pt x="1479" y="66"/>
                      <a:pt x="1498" y="81"/>
                    </a:cubicBezTo>
                    <a:cubicBezTo>
                      <a:pt x="1514" y="94"/>
                      <a:pt x="1558" y="101"/>
                      <a:pt x="1558" y="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90" name="Rectangle 36"/>
            <p:cNvSpPr>
              <a:spLocks noChangeArrowheads="1"/>
            </p:cNvSpPr>
            <p:nvPr/>
          </p:nvSpPr>
          <p:spPr bwMode="auto">
            <a:xfrm>
              <a:off x="3357797" y="4886794"/>
              <a:ext cx="644577" cy="46469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1" name="Rectangle 37"/>
            <p:cNvSpPr>
              <a:spLocks noChangeArrowheads="1"/>
            </p:cNvSpPr>
            <p:nvPr/>
          </p:nvSpPr>
          <p:spPr bwMode="auto">
            <a:xfrm>
              <a:off x="4976734" y="2233534"/>
              <a:ext cx="1154242" cy="32978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2" name="Rectangle 38"/>
            <p:cNvSpPr>
              <a:spLocks noChangeArrowheads="1"/>
            </p:cNvSpPr>
            <p:nvPr/>
          </p:nvSpPr>
          <p:spPr bwMode="auto">
            <a:xfrm>
              <a:off x="5531370" y="2443397"/>
              <a:ext cx="1064302" cy="35976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3" name="Rectangle 39"/>
            <p:cNvSpPr>
              <a:spLocks noChangeArrowheads="1"/>
            </p:cNvSpPr>
            <p:nvPr/>
          </p:nvSpPr>
          <p:spPr bwMode="auto">
            <a:xfrm rot="3583901">
              <a:off x="6025122" y="4738294"/>
              <a:ext cx="734518" cy="55045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4" name="Rectangle 40"/>
            <p:cNvSpPr>
              <a:spLocks noChangeArrowheads="1"/>
            </p:cNvSpPr>
            <p:nvPr/>
          </p:nvSpPr>
          <p:spPr bwMode="auto">
            <a:xfrm rot="-1170789">
              <a:off x="2503360" y="4122294"/>
              <a:ext cx="494675" cy="83944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pic>
        <p:nvPicPr>
          <p:cNvPr id="23" name="Picture 22" descr="man laptop congrat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7798" y="2947599"/>
            <a:ext cx="1938051" cy="129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84" name="TextBox 50"/>
          <p:cNvSpPr txBox="1">
            <a:spLocks noChangeArrowheads="1"/>
          </p:cNvSpPr>
          <p:nvPr/>
        </p:nvSpPr>
        <p:spPr bwMode="auto">
          <a:xfrm>
            <a:off x="6386513" y="4241800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sz="1400"/>
              <a:t>search</a:t>
            </a:r>
          </a:p>
          <a:p>
            <a:pPr algn="ctr"/>
            <a:r>
              <a:rPr lang="en-US" sz="1400"/>
              <a:t>query</a:t>
            </a:r>
          </a:p>
        </p:txBody>
      </p:sp>
      <p:sp>
        <p:nvSpPr>
          <p:cNvPr id="28685" name="Freeform 4"/>
          <p:cNvSpPr>
            <a:spLocks/>
          </p:cNvSpPr>
          <p:nvPr/>
        </p:nvSpPr>
        <p:spPr bwMode="auto">
          <a:xfrm>
            <a:off x="5741988" y="4216400"/>
            <a:ext cx="1587500" cy="1060450"/>
          </a:xfrm>
          <a:custGeom>
            <a:avLst/>
            <a:gdLst>
              <a:gd name="T0" fmla="*/ 2147483647 w 1296"/>
              <a:gd name="T1" fmla="*/ 0 h 1104"/>
              <a:gd name="T2" fmla="*/ 2147483647 w 1296"/>
              <a:gd name="T3" fmla="*/ 2147483647 h 1104"/>
              <a:gd name="T4" fmla="*/ 0 w 1296"/>
              <a:gd name="T5" fmla="*/ 2147483647 h 1104"/>
              <a:gd name="T6" fmla="*/ 0 60000 65536"/>
              <a:gd name="T7" fmla="*/ 0 60000 65536"/>
              <a:gd name="T8" fmla="*/ 0 60000 65536"/>
              <a:gd name="T9" fmla="*/ 0 w 1296"/>
              <a:gd name="T10" fmla="*/ 0 h 1104"/>
              <a:gd name="T11" fmla="*/ 1296 w 1296"/>
              <a:gd name="T12" fmla="*/ 1104 h 1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1104">
                <a:moveTo>
                  <a:pt x="1296" y="0"/>
                </a:moveTo>
                <a:lnTo>
                  <a:pt x="1107" y="683"/>
                </a:lnTo>
                <a:lnTo>
                  <a:pt x="0" y="110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296258" y="3322408"/>
            <a:ext cx="1227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" pitchFamily="34" charset="0"/>
              </a:rPr>
              <a:t>Internet</a:t>
            </a:r>
          </a:p>
        </p:txBody>
      </p:sp>
      <p:pic>
        <p:nvPicPr>
          <p:cNvPr id="28687" name="Picture 6" descr="http://t0.gstatic.com/images?q=tbn:NczQRqwY-p-yDM:http://static.flickr.com/33/224820974_6e6e690fc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/>
          <a:stretch>
            <a:fillRect/>
          </a:stretch>
        </p:blipFill>
        <p:spPr bwMode="auto">
          <a:xfrm>
            <a:off x="71053" y="1491118"/>
            <a:ext cx="68421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2" descr="http://static.howstuffworks.com/gif/search-engine-cha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95488"/>
            <a:ext cx="49593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40110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How Search Engines Work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73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337"/>
          <a:stretch/>
        </p:blipFill>
        <p:spPr>
          <a:xfrm>
            <a:off x="762000" y="1524000"/>
            <a:ext cx="60198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45929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Search Engine Marketing (SEM)</a:t>
            </a:r>
            <a:endParaRPr lang="en-US" sz="1800" dirty="0"/>
          </a:p>
        </p:txBody>
      </p:sp>
      <p:cxnSp>
        <p:nvCxnSpPr>
          <p:cNvPr id="6" name="Straight Connector 21"/>
          <p:cNvCxnSpPr>
            <a:cxnSpLocks noChangeShapeType="1"/>
          </p:cNvCxnSpPr>
          <p:nvPr/>
        </p:nvCxnSpPr>
        <p:spPr bwMode="auto">
          <a:xfrm flipV="1">
            <a:off x="4343400" y="5029200"/>
            <a:ext cx="2743200" cy="762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7212990" y="4433974"/>
            <a:ext cx="126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Organic</a:t>
            </a:r>
          </a:p>
          <a:p>
            <a:r>
              <a:rPr lang="en-US" dirty="0"/>
              <a:t>Listings</a:t>
            </a:r>
          </a:p>
        </p:txBody>
      </p:sp>
      <p:cxnSp>
        <p:nvCxnSpPr>
          <p:cNvPr id="8" name="Straight Connector 26"/>
          <p:cNvCxnSpPr>
            <a:cxnSpLocks noChangeShapeType="1"/>
            <a:endCxn id="9" idx="1"/>
          </p:cNvCxnSpPr>
          <p:nvPr/>
        </p:nvCxnSpPr>
        <p:spPr bwMode="auto">
          <a:xfrm flipV="1">
            <a:off x="6629400" y="3082925"/>
            <a:ext cx="609600" cy="193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7239000" y="2667000"/>
            <a:ext cx="1230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Paid</a:t>
            </a:r>
          </a:p>
          <a:p>
            <a:r>
              <a:rPr lang="en-US" dirty="0"/>
              <a:t>Listings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2286000"/>
            <a:ext cx="5715000" cy="2743200"/>
          </a:xfrm>
          <a:prstGeom prst="rect">
            <a:avLst/>
          </a:prstGeom>
          <a:solidFill>
            <a:srgbClr val="FFFFCC">
              <a:alpha val="18039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4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30" y="5521779"/>
            <a:ext cx="1619250" cy="12954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SEO: White Hat vs. Black Hat</a:t>
            </a:r>
            <a:endParaRPr lang="en-US" sz="1800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48" y="1927623"/>
            <a:ext cx="3505200" cy="3564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5236" y="2232598"/>
            <a:ext cx="178343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Link Farms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Invisible </a:t>
            </a:r>
            <a:r>
              <a:rPr lang="en-US" dirty="0"/>
              <a:t>Text</a:t>
            </a:r>
          </a:p>
          <a:p>
            <a:pPr>
              <a:spcBef>
                <a:spcPts val="1200"/>
              </a:spcBef>
            </a:pPr>
            <a:r>
              <a:rPr lang="en-US" dirty="0"/>
              <a:t>Blog Spamming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Keyword </a:t>
            </a:r>
            <a:r>
              <a:rPr lang="en-US" dirty="0"/>
              <a:t>Stuffing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Paid Directories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Paid Links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Redirects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844" y="2232599"/>
            <a:ext cx="195252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dirty="0" smtClean="0"/>
              <a:t>Meta Tags</a:t>
            </a:r>
          </a:p>
          <a:p>
            <a:pPr algn="r">
              <a:spcBef>
                <a:spcPts val="1200"/>
              </a:spcBef>
            </a:pPr>
            <a:r>
              <a:rPr lang="en-US" dirty="0" smtClean="0"/>
              <a:t>Keyword Analysis</a:t>
            </a:r>
          </a:p>
          <a:p>
            <a:pPr algn="r">
              <a:spcBef>
                <a:spcPts val="1200"/>
              </a:spcBef>
            </a:pPr>
            <a:r>
              <a:rPr lang="en-US" dirty="0" smtClean="0"/>
              <a:t>Keyword Selection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Content Publishing</a:t>
            </a:r>
          </a:p>
          <a:p>
            <a:pPr algn="r">
              <a:spcBef>
                <a:spcPts val="1200"/>
              </a:spcBef>
            </a:pPr>
            <a:r>
              <a:rPr lang="en-US" dirty="0" smtClean="0"/>
              <a:t>Relevant Content</a:t>
            </a:r>
          </a:p>
          <a:p>
            <a:pPr algn="r">
              <a:spcBef>
                <a:spcPts val="1200"/>
              </a:spcBef>
            </a:pPr>
            <a:r>
              <a:rPr lang="en-US" dirty="0" smtClean="0"/>
              <a:t>Link Building</a:t>
            </a:r>
          </a:p>
          <a:p>
            <a:pPr algn="r">
              <a:spcBef>
                <a:spcPts val="1200"/>
              </a:spcBef>
            </a:pP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19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39" y="1509712"/>
            <a:ext cx="4762500" cy="47625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88986" y="93996"/>
            <a:ext cx="35942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Promotion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Compliment the Channel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629400" y="5486400"/>
            <a:ext cx="2362200" cy="1194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5157" y="5071883"/>
            <a:ext cx="2737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growing</a:t>
            </a:r>
          </a:p>
          <a:p>
            <a:pPr algn="r"/>
            <a:r>
              <a:rPr lang="en-US" sz="2400" dirty="0" smtClean="0"/>
              <a:t>% of businesses</a:t>
            </a:r>
          </a:p>
          <a:p>
            <a:pPr algn="r"/>
            <a:r>
              <a:rPr lang="en-US" sz="2400" dirty="0" smtClean="0"/>
              <a:t>operate </a:t>
            </a:r>
            <a:r>
              <a:rPr lang="en-US" sz="2400" u="sng" dirty="0" smtClean="0"/>
              <a:t>ONLY</a:t>
            </a:r>
            <a:r>
              <a:rPr lang="en-US" sz="2400" dirty="0" smtClean="0"/>
              <a:t> online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94046"/>
            <a:ext cx="2338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2017 </a:t>
            </a:r>
            <a:r>
              <a:rPr lang="en-US" sz="2400" u="sng" dirty="0" smtClean="0"/>
              <a:t>MOST</a:t>
            </a:r>
            <a:r>
              <a:rPr lang="en-US" sz="2400" dirty="0" smtClean="0"/>
              <a:t> firms</a:t>
            </a:r>
          </a:p>
          <a:p>
            <a:r>
              <a:rPr lang="en-US" sz="2400" dirty="0" smtClean="0"/>
              <a:t>need a presence </a:t>
            </a:r>
          </a:p>
          <a:p>
            <a:r>
              <a:rPr lang="en-US" sz="2400" dirty="0" smtClean="0"/>
              <a:t>online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895600" y="5791200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:30</a:t>
            </a:r>
            <a:endParaRPr lang="en-US" sz="11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9724" y="1802777"/>
            <a:ext cx="1742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i="1" dirty="0" smtClean="0">
                <a:solidFill>
                  <a:srgbClr val="0070C0"/>
                </a:solidFill>
              </a:rPr>
              <a:t>Marketing</a:t>
            </a:r>
          </a:p>
          <a:p>
            <a:pPr algn="r"/>
            <a:r>
              <a:rPr lang="en-US" sz="2800" b="1" i="1" dirty="0" smtClean="0">
                <a:solidFill>
                  <a:srgbClr val="0070C0"/>
                </a:solidFill>
              </a:rPr>
              <a:t>Mix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51842"/>
            <a:ext cx="8025090" cy="40386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Banner (Display) Ads</a:t>
            </a:r>
            <a:endParaRPr lang="en-US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20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562600"/>
            <a:ext cx="15151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dirty="0"/>
              <a:t>c</a:t>
            </a:r>
            <a:r>
              <a:rPr lang="en-US" sz="1400" b="1" dirty="0" smtClean="0"/>
              <a:t>areers:</a:t>
            </a:r>
          </a:p>
          <a:p>
            <a:pPr>
              <a:spcAft>
                <a:spcPts val="400"/>
              </a:spcAft>
            </a:pPr>
            <a:r>
              <a:rPr lang="en-US" sz="1400" dirty="0" smtClean="0"/>
              <a:t>Account </a:t>
            </a:r>
            <a:r>
              <a:rPr lang="en-US" sz="1400" dirty="0" smtClean="0"/>
              <a:t>Executive</a:t>
            </a:r>
          </a:p>
          <a:p>
            <a:pPr>
              <a:spcAft>
                <a:spcPts val="400"/>
              </a:spcAft>
            </a:pPr>
            <a:r>
              <a:rPr lang="en-US" sz="1400" dirty="0" smtClean="0"/>
              <a:t>Web Designer</a:t>
            </a:r>
            <a:endParaRPr lang="en-US" sz="1400" dirty="0" smtClean="0"/>
          </a:p>
          <a:p>
            <a:pPr>
              <a:spcAft>
                <a:spcPts val="400"/>
              </a:spcAft>
            </a:pPr>
            <a:r>
              <a:rPr lang="en-US" sz="1400" dirty="0" smtClean="0"/>
              <a:t>Creative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4794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91200" y="5867400"/>
            <a:ext cx="2971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31" y="1447800"/>
            <a:ext cx="7391400" cy="5031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65201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https://www.statista.com/chart/6124/young-facebook-users-snub-ads/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Banner (Display) Ads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146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EB2D92B-6035-4774-9F21-D3BEF1FACD66}" type="slidenum">
              <a:rPr lang="en-US" sz="1600">
                <a:latin typeface="Georgia" panose="02040502050405020303" pitchFamily="18" charset="0"/>
              </a:rPr>
              <a:pPr/>
              <a:t>22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1753" name="Rectangle 2"/>
          <p:cNvSpPr>
            <a:spLocks noChangeArrowheads="1"/>
          </p:cNvSpPr>
          <p:nvPr/>
        </p:nvSpPr>
        <p:spPr bwMode="auto">
          <a:xfrm>
            <a:off x="399783" y="1952033"/>
            <a:ext cx="81470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134 billion messages per day (2009</a:t>
            </a:r>
            <a:r>
              <a:rPr lang="en-US" baseline="30000" dirty="0">
                <a:latin typeface="Century Gothic" panose="020B0502020202020204" pitchFamily="34" charset="0"/>
              </a:rPr>
              <a:t>a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First “killer” online application (1971</a:t>
            </a:r>
            <a:r>
              <a:rPr lang="en-US" baseline="30000" dirty="0">
                <a:latin typeface="Century Gothic" panose="020B0502020202020204" pitchFamily="34" charset="0"/>
              </a:rPr>
              <a:t>b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Single most popular online tool (96% users </a:t>
            </a:r>
            <a:r>
              <a:rPr lang="en-US" baseline="30000" dirty="0">
                <a:latin typeface="Century Gothic" panose="020B0502020202020204" pitchFamily="34" charset="0"/>
              </a:rPr>
              <a:t>c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Communication fabric for social media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Well understood and accepted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Active when used online</a:t>
            </a:r>
          </a:p>
        </p:txBody>
      </p:sp>
      <p:sp>
        <p:nvSpPr>
          <p:cNvPr id="31755" name="TextBox 15"/>
          <p:cNvSpPr txBox="1">
            <a:spLocks noChangeArrowheads="1"/>
          </p:cNvSpPr>
          <p:nvPr/>
        </p:nvSpPr>
        <p:spPr bwMode="auto">
          <a:xfrm>
            <a:off x="664895" y="5404846"/>
            <a:ext cx="61801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baseline="30000" dirty="0"/>
              <a:t>a</a:t>
            </a:r>
            <a:r>
              <a:rPr lang="en-US" sz="1200" dirty="0"/>
              <a:t> McAfee, Threat Report, Q1 2009</a:t>
            </a:r>
            <a:endParaRPr lang="en-US" sz="1200" baseline="30000" dirty="0"/>
          </a:p>
          <a:p>
            <a:r>
              <a:rPr lang="en-US" sz="1200" baseline="30000" dirty="0"/>
              <a:t>b</a:t>
            </a:r>
            <a:r>
              <a:rPr lang="en-US" sz="1200" dirty="0"/>
              <a:t> Hobbes' Internet Timeline (http://www.zakon.org/robert/internet/timeline/)</a:t>
            </a:r>
            <a:endParaRPr lang="en-US" sz="1200" baseline="30000" dirty="0"/>
          </a:p>
          <a:p>
            <a:r>
              <a:rPr lang="en-US" sz="1200" baseline="30000" dirty="0"/>
              <a:t>c</a:t>
            </a:r>
            <a:r>
              <a:rPr lang="en-US" sz="1200" dirty="0"/>
              <a:t> University Southern California, 2008 Digital Future Report (http://www.digitalcenter.org</a:t>
            </a:r>
            <a:r>
              <a:rPr lang="en-US" sz="1400" dirty="0"/>
              <a:t>)</a:t>
            </a: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2201595" y="4855571"/>
            <a:ext cx="4894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/>
              <a:t>The Original “Online” Social Media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90800" y="92908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eMail Marketing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18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8D7C1426-D001-4F83-A98C-BADBAE12891F}" type="slidenum">
              <a:rPr lang="en-US" sz="1600">
                <a:latin typeface="Georgia" panose="02040502050405020303" pitchFamily="18" charset="0"/>
              </a:rPr>
              <a:pPr/>
              <a:t>23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2590800" y="94005"/>
            <a:ext cx="482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  <a:endParaRPr lang="en-US" dirty="0"/>
          </a:p>
        </p:txBody>
      </p:sp>
      <p:sp>
        <p:nvSpPr>
          <p:cNvPr id="32778" name="TextBox 15"/>
          <p:cNvSpPr txBox="1">
            <a:spLocks noChangeArrowheads="1"/>
          </p:cNvSpPr>
          <p:nvPr/>
        </p:nvSpPr>
        <p:spPr bwMode="auto">
          <a:xfrm>
            <a:off x="1734189" y="6063214"/>
            <a:ext cx="2597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dirty="0"/>
              <a:t>s</a:t>
            </a:r>
            <a:r>
              <a:rPr lang="en-US" sz="1200" dirty="0" smtClean="0"/>
              <a:t>ource</a:t>
            </a:r>
            <a:r>
              <a:rPr lang="en-US" sz="1200" dirty="0"/>
              <a:t>: http://</a:t>
            </a:r>
            <a:r>
              <a:rPr lang="en-US" sz="1200" dirty="0" smtClean="0"/>
              <a:t>emailmarketingweb.com</a:t>
            </a:r>
            <a:endParaRPr lang="en-US" sz="1200" baseline="30000" dirty="0"/>
          </a:p>
        </p:txBody>
      </p:sp>
      <p:sp>
        <p:nvSpPr>
          <p:cNvPr id="32779" name="TextBox 16"/>
          <p:cNvSpPr txBox="1">
            <a:spLocks noChangeArrowheads="1"/>
          </p:cNvSpPr>
          <p:nvPr/>
        </p:nvSpPr>
        <p:spPr bwMode="auto">
          <a:xfrm>
            <a:off x="1699020" y="5693912"/>
            <a:ext cx="5740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Unsolicited Email (SPAM) Regulated by CAN-SPAM</a:t>
            </a:r>
            <a:endParaRPr lang="en-US" sz="1100" i="1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90800" y="92908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Obstacle: SPAM Volume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18" y="1601014"/>
            <a:ext cx="6317965" cy="40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23605C8C-DD7D-4D16-9554-5C04EDE65CC9}" type="slidenum">
              <a:rPr lang="en-US" sz="1600">
                <a:latin typeface="Georgia" panose="02040502050405020303" pitchFamily="18" charset="0"/>
              </a:rPr>
              <a:pPr/>
              <a:t>24</a:t>
            </a:fld>
            <a:endParaRPr lang="en-US" sz="1600">
              <a:latin typeface="Georgia" panose="02040502050405020303" pitchFamily="18" charset="0"/>
            </a:endParaRPr>
          </a:p>
        </p:txBody>
      </p:sp>
      <p:pic>
        <p:nvPicPr>
          <p:cNvPr id="33802" name="Picture 4" descr="http://www.savicom.net/images/deliverabil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19745"/>
            <a:ext cx="6551024" cy="373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1541763" y="5259455"/>
            <a:ext cx="5753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26.7% of legitimate commercial email is not delivered</a:t>
            </a:r>
          </a:p>
          <a:p>
            <a:r>
              <a:rPr lang="en-US" sz="1100" i="1" dirty="0"/>
              <a:t>Return Path (2009)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67000" y="1524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Spam Filters Reduce Deliverability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3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748FEEF-8A8F-4B5B-9066-28940EBDBDAA}" type="slidenum">
              <a:rPr lang="en-US" sz="1600">
                <a:latin typeface="Georgia" panose="02040502050405020303" pitchFamily="18" charset="0"/>
              </a:rPr>
              <a:pPr/>
              <a:t>25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416988" y="1676400"/>
            <a:ext cx="8396288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Effective When Used Correctly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ROI of $43.62 for every $1.00 </a:t>
            </a:r>
            <a:r>
              <a:rPr lang="en-US" baseline="30000" dirty="0">
                <a:latin typeface="Century Gothic" panose="020B0502020202020204" pitchFamily="34" charset="0"/>
              </a:rPr>
              <a:t>a</a:t>
            </a:r>
            <a:endParaRPr lang="en-US" dirty="0">
              <a:latin typeface="Century Gothic" panose="020B0502020202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Ranks 2</a:t>
            </a:r>
            <a:r>
              <a:rPr lang="en-US" baseline="30000" dirty="0">
                <a:latin typeface="Century Gothic" panose="020B0502020202020204" pitchFamily="34" charset="0"/>
              </a:rPr>
              <a:t>nd</a:t>
            </a:r>
            <a:r>
              <a:rPr lang="en-US" dirty="0">
                <a:latin typeface="Century Gothic" panose="020B0502020202020204" pitchFamily="34" charset="0"/>
              </a:rPr>
              <a:t> in conversions behind SEO </a:t>
            </a:r>
            <a:r>
              <a:rPr lang="en-US" baseline="30000" dirty="0">
                <a:latin typeface="Century Gothic" panose="020B0502020202020204" pitchFamily="34" charset="0"/>
              </a:rPr>
              <a:t>b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80.4% say email performs strongly </a:t>
            </a:r>
            <a:r>
              <a:rPr lang="en-US" baseline="30000" dirty="0">
                <a:latin typeface="Century Gothic" panose="020B0502020202020204" pitchFamily="34" charset="0"/>
              </a:rPr>
              <a:t>c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Ingredients for Success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Do Not </a:t>
            </a:r>
            <a:r>
              <a:rPr lang="en-US" dirty="0">
                <a:latin typeface="Century Gothic" panose="020B0502020202020204" pitchFamily="34" charset="0"/>
              </a:rPr>
              <a:t>use for (cold) prospecting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Build rapport with existing customers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Assure recipients “opt-in”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Use reputable service</a:t>
            </a:r>
          </a:p>
        </p:txBody>
      </p:sp>
      <p:sp>
        <p:nvSpPr>
          <p:cNvPr id="35851" name="TextBox 19"/>
          <p:cNvSpPr txBox="1">
            <a:spLocks noChangeArrowheads="1"/>
          </p:cNvSpPr>
          <p:nvPr/>
        </p:nvSpPr>
        <p:spPr bwMode="auto">
          <a:xfrm>
            <a:off x="476406" y="5651639"/>
            <a:ext cx="4011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baseline="30000" dirty="0"/>
              <a:t>a</a:t>
            </a:r>
            <a:r>
              <a:rPr lang="en-US" sz="1200" dirty="0"/>
              <a:t> Direct Marketing Association, 2009</a:t>
            </a:r>
            <a:endParaRPr lang="en-US" sz="1200" baseline="30000" dirty="0"/>
          </a:p>
          <a:p>
            <a:r>
              <a:rPr lang="en-US" sz="1200" baseline="30000" dirty="0"/>
              <a:t>b</a:t>
            </a:r>
            <a:r>
              <a:rPr lang="en-US" sz="1200" dirty="0"/>
              <a:t> Forbes Media, Feb-Mar 2009</a:t>
            </a:r>
            <a:endParaRPr lang="en-US" sz="1200" baseline="30000" dirty="0"/>
          </a:p>
          <a:p>
            <a:r>
              <a:rPr lang="en-US" sz="1200" baseline="30000" dirty="0"/>
              <a:t>c</a:t>
            </a:r>
            <a:r>
              <a:rPr lang="en-US" sz="1200" dirty="0"/>
              <a:t> </a:t>
            </a:r>
            <a:r>
              <a:rPr lang="en-US" sz="1200" dirty="0" err="1"/>
              <a:t>Datran</a:t>
            </a:r>
            <a:r>
              <a:rPr lang="en-US" sz="1200" dirty="0"/>
              <a:t> Media, Annual Marketing &amp; Media Survey, 2009</a:t>
            </a:r>
            <a:endParaRPr lang="en-US" sz="14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19253" y="179982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eMail: Why Should You Care?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21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D87DDF92-40F1-4FA9-A388-EB1030C4CD21}" type="slidenum">
              <a:rPr lang="en-US" sz="1600">
                <a:latin typeface="Georgia" panose="02040502050405020303" pitchFamily="18" charset="0"/>
              </a:rPr>
              <a:pPr/>
              <a:t>26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7897" name="Rectangle 2"/>
          <p:cNvSpPr>
            <a:spLocks noChangeArrowheads="1"/>
          </p:cNvSpPr>
          <p:nvPr/>
        </p:nvSpPr>
        <p:spPr bwMode="auto">
          <a:xfrm>
            <a:off x="484188" y="1777418"/>
            <a:ext cx="81470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Word-of-mouth on Steroids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Coined by Tim Draper (</a:t>
            </a:r>
            <a:r>
              <a:rPr lang="en-US" dirty="0">
                <a:latin typeface="Century Gothic" panose="020B0502020202020204" pitchFamily="34" charset="0"/>
                <a:hlinkClick r:id="rId2"/>
              </a:rPr>
              <a:t>www.dfj.com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Technique used to launch Hotmail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12 million users; 1.5 years; $500K investment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Simple link allowing others to subscribe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Content spreads virally on the Internet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Content continues to circulate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Drive traffic and conversions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Viral Marketing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0" y="5638800"/>
            <a:ext cx="2438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20" name="Picture 2" descr="http://biz-zoom.com/wp-content/uploads/2009/10/viral-mark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755775"/>
            <a:ext cx="60356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http://www.masternewmedia.org/images/Viral_marketing_principles_size485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19555"/>
          <a:stretch/>
        </p:blipFill>
        <p:spPr bwMode="auto">
          <a:xfrm>
            <a:off x="417894" y="1970470"/>
            <a:ext cx="2508686" cy="17601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922" name="TextBox 16"/>
          <p:cNvSpPr txBox="1">
            <a:spLocks noChangeArrowheads="1"/>
          </p:cNvSpPr>
          <p:nvPr/>
        </p:nvSpPr>
        <p:spPr bwMode="auto">
          <a:xfrm>
            <a:off x="429396" y="5732790"/>
            <a:ext cx="4241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800" dirty="0">
                <a:latin typeface="Georgia" panose="02040502050405020303" pitchFamily="18" charset="0"/>
              </a:rPr>
              <a:t>Content Spreads Virally…</a:t>
            </a: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Viral Marketing</a:t>
            </a:r>
            <a:endParaRPr lang="en-US" sz="18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27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313D5CF-55EF-47D2-B83A-7E27A7DB19A7}" type="slidenum">
              <a:rPr lang="en-US" sz="1600">
                <a:latin typeface="Georgia" panose="02040502050405020303" pitchFamily="18" charset="0"/>
              </a:rPr>
              <a:pPr/>
              <a:t>28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1514813" y="5544919"/>
            <a:ext cx="5489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“Anything” That is Valuable &amp; Unique to Recipient</a:t>
            </a:r>
          </a:p>
        </p:txBody>
      </p:sp>
      <p:pic>
        <p:nvPicPr>
          <p:cNvPr id="3994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30746" r="43039" b="20375"/>
          <a:stretch>
            <a:fillRect/>
          </a:stretch>
        </p:blipFill>
        <p:spPr bwMode="auto">
          <a:xfrm>
            <a:off x="1231900" y="1805232"/>
            <a:ext cx="19399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8845" r="25227" b="19034"/>
          <a:stretch>
            <a:fillRect/>
          </a:stretch>
        </p:blipFill>
        <p:spPr bwMode="auto">
          <a:xfrm>
            <a:off x="1260475" y="3665782"/>
            <a:ext cx="19526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5" descr="http://forum.travian.com/image.php?u=443225&amp;type=sigpic&amp;dateline=125103167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14757"/>
            <a:ext cx="17653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23533" y="4167180"/>
            <a:ext cx="1080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Curios</a:t>
            </a: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37387" y="2301537"/>
            <a:ext cx="108065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Audio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4369" y="2301537"/>
            <a:ext cx="108065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Video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3641" y="4167180"/>
            <a:ext cx="117763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Games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What is Viral Content?</a:t>
            </a:r>
            <a:endParaRPr lang="en-US" sz="1800" dirty="0"/>
          </a:p>
        </p:txBody>
      </p:sp>
      <p:pic>
        <p:nvPicPr>
          <p:cNvPr id="3" name="Picture 2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9462" r="17263"/>
          <a:stretch/>
        </p:blipFill>
        <p:spPr>
          <a:xfrm>
            <a:off x="4953000" y="3685343"/>
            <a:ext cx="1765300" cy="14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7518"/>
            <a:ext cx="8481646" cy="5011882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90800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Fast Forward to Social Media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75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sb.no/en/kultur-og-fritid/statistikker/medie/aar/_image/108288.png?_encoded=2f66666666666678302f35382f29303136286874646977656c616373&amp;_ts=13e0d40be78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427311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30604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Popular Media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Consumption Trends</a:t>
            </a:r>
            <a:endParaRPr lang="en-US" sz="1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453754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691903" cy="3910560"/>
          </a:xfrm>
        </p:spPr>
      </p:pic>
      <p:sp>
        <p:nvSpPr>
          <p:cNvPr id="5" name="TextBox 4"/>
          <p:cNvSpPr txBox="1"/>
          <p:nvPr/>
        </p:nvSpPr>
        <p:spPr>
          <a:xfrm>
            <a:off x="838200" y="5705917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Source:http</a:t>
            </a:r>
            <a:r>
              <a:rPr lang="en-US" sz="800" dirty="0"/>
              <a:t>://</a:t>
            </a:r>
            <a:r>
              <a:rPr lang="en-US" sz="800" dirty="0" smtClean="0"/>
              <a:t>blogs.globalteckz.com/</a:t>
            </a:r>
            <a:r>
              <a:rPr lang="en-US" sz="800" dirty="0" err="1" smtClean="0"/>
              <a:t>wp</a:t>
            </a:r>
            <a:r>
              <a:rPr lang="en-US" sz="800" dirty="0" smtClean="0"/>
              <a:t>-content/uploads/2014/04/Top_10_Social_Networks_Unique_Monthly_Visitors.png</a:t>
            </a:r>
          </a:p>
          <a:p>
            <a:r>
              <a:rPr lang="en-US" sz="800" dirty="0"/>
              <a:t> </a:t>
            </a:r>
            <a:r>
              <a:rPr lang="en-US" sz="800" dirty="0" smtClean="0"/>
              <a:t>             April 2014 </a:t>
            </a:r>
            <a:endParaRPr lang="en-US" sz="8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Social Networking Demographics</a:t>
            </a:r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96634" y="2667000"/>
            <a:ext cx="0" cy="1676400"/>
          </a:xfrm>
          <a:prstGeom prst="line">
            <a:avLst/>
          </a:prstGeom>
          <a:ln w="19050"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86650" y="3366700"/>
            <a:ext cx="8199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l</a:t>
            </a:r>
            <a:r>
              <a:rPr lang="en-US" sz="1200" dirty="0" smtClean="0"/>
              <a:t>arge drop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444812" y="4346956"/>
            <a:ext cx="5534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 to B</a:t>
            </a:r>
            <a:endParaRPr lang="en-US" sz="12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30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35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Social Media Blogs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1373"/>
          <a:stretch/>
        </p:blipFill>
        <p:spPr>
          <a:xfrm>
            <a:off x="2362200" y="1551947"/>
            <a:ext cx="4106647" cy="4772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758" y="6216878"/>
            <a:ext cx="4519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http://www.wpvirtuoso.com/how-many-blogs-are-on-the-internet/</a:t>
            </a:r>
            <a:endParaRPr 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894186" y="6406005"/>
            <a:ext cx="1943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4"/>
              </a:rPr>
              <a:t>http://www.blogtopsites.com/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29074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4794C37B-B9B5-490E-8515-98BED24AA365}" type="slidenum">
              <a:rPr lang="en-US" sz="1600">
                <a:latin typeface="Georgia" panose="02040502050405020303" pitchFamily="18" charset="0"/>
              </a:rPr>
              <a:pPr/>
              <a:t>32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58377" name="Rectangle 2"/>
          <p:cNvSpPr>
            <a:spLocks noChangeArrowheads="1"/>
          </p:cNvSpPr>
          <p:nvPr/>
        </p:nvSpPr>
        <p:spPr bwMode="auto">
          <a:xfrm>
            <a:off x="304800" y="1755798"/>
            <a:ext cx="8337550" cy="23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folHlink"/>
              </a:buClr>
            </a:pPr>
            <a:r>
              <a:rPr lang="en-US" sz="3200" b="1" dirty="0" smtClean="0">
                <a:latin typeface="Century Gothic" panose="020B0502020202020204" pitchFamily="34" charset="0"/>
              </a:rPr>
              <a:t>Get Online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folHlink"/>
              </a:buClr>
            </a:pPr>
            <a:r>
              <a:rPr lang="en-US" sz="3200" b="1" dirty="0" smtClean="0">
                <a:latin typeface="Century Gothic" panose="020B0502020202020204" pitchFamily="34" charset="0"/>
              </a:rPr>
              <a:t>						Get Found</a:t>
            </a:r>
          </a:p>
          <a:p>
            <a:pPr marL="0" indent="0" algn="r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folHlink"/>
              </a:buClr>
            </a:pPr>
            <a:r>
              <a:rPr lang="en-US" sz="3200" b="1" dirty="0" smtClean="0">
                <a:latin typeface="Century Gothic" panose="020B0502020202020204" pitchFamily="34" charset="0"/>
              </a:rPr>
              <a:t>Create a Buzz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58378" name="TextBox 20"/>
          <p:cNvSpPr txBox="1">
            <a:spLocks noChangeArrowheads="1"/>
          </p:cNvSpPr>
          <p:nvPr/>
        </p:nvSpPr>
        <p:spPr bwMode="auto">
          <a:xfrm>
            <a:off x="2784766" y="4531569"/>
            <a:ext cx="3682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/>
              <a:t>Live Long &amp; </a:t>
            </a:r>
            <a:r>
              <a:rPr lang="en-US" sz="3200" dirty="0" smtClean="0"/>
              <a:t>Prosper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6978" y="5103171"/>
            <a:ext cx="305799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ONLINE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90800" y="76200"/>
            <a:ext cx="304762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eCommerce 101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Summary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89584"/>
            <a:ext cx="1613226" cy="145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9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828877" cy="5181600"/>
          </a:xfrm>
        </p:spPr>
      </p:pic>
      <p:sp>
        <p:nvSpPr>
          <p:cNvPr id="5" name="Rectangle 4"/>
          <p:cNvSpPr/>
          <p:nvPr/>
        </p:nvSpPr>
        <p:spPr>
          <a:xfrm>
            <a:off x="237392" y="1617784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30604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Popular Media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Consumption Trends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391399" y="2999642"/>
            <a:ext cx="1589877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0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0479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Internet Audience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“Cell-Mostly” Internet Users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77362" y="624840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smtClean="0">
                <a:hlinkClick r:id="rId2"/>
              </a:rPr>
              <a:t>Pew Research Center Internet Project Survey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0655" r="1538" b="7641"/>
          <a:stretch/>
        </p:blipFill>
        <p:spPr>
          <a:xfrm>
            <a:off x="501268" y="1574322"/>
            <a:ext cx="8052182" cy="445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21779"/>
            <a:ext cx="1619250" cy="12954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16228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676400"/>
            <a:ext cx="6750485" cy="38200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Overview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6800" y="55269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https://www.youtube.com/watch?v=-</a:t>
            </a:r>
            <a:r>
              <a:rPr lang="en-US" sz="1200" dirty="0" smtClean="0">
                <a:hlinkClick r:id="rId2"/>
              </a:rPr>
              <a:t>msld_7j7T0</a:t>
            </a:r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153400" y="5052701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3:41</a:t>
            </a:r>
            <a:endParaRPr lang="en-US" sz="11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7775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97533" y="1536392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build</a:t>
            </a:r>
          </a:p>
          <a:p>
            <a:pPr algn="ctr"/>
            <a:r>
              <a:rPr lang="en-US" dirty="0" smtClean="0"/>
              <a:t>credibility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98959" y="1536392"/>
            <a:ext cx="120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ead</a:t>
            </a:r>
          </a:p>
          <a:p>
            <a:pPr algn="ctr"/>
            <a:r>
              <a:rPr lang="en-US" dirty="0" smtClean="0"/>
              <a:t>generation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4626" y="1674891"/>
            <a:ext cx="13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eCommerce</a:t>
            </a:r>
            <a:endParaRPr lang="en-US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Select a Strategy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7220750" y="1575417"/>
            <a:ext cx="1335943" cy="568280"/>
            <a:chOff x="7060824" y="1692807"/>
            <a:chExt cx="1335943" cy="568280"/>
          </a:xfrm>
        </p:grpSpPr>
        <p:sp>
          <p:nvSpPr>
            <p:cNvPr id="8" name="TextBox 7"/>
            <p:cNvSpPr txBox="1"/>
            <p:nvPr/>
          </p:nvSpPr>
          <p:spPr>
            <a:xfrm>
              <a:off x="7180082" y="1692807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eBusiness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0824" y="1984088"/>
              <a:ext cx="133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Internet + Intranet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99" y="2267475"/>
            <a:ext cx="8180139" cy="3816196"/>
            <a:chOff x="265614" y="2286593"/>
            <a:chExt cx="8180139" cy="3816196"/>
          </a:xfrm>
        </p:grpSpPr>
        <p:sp>
          <p:nvSpPr>
            <p:cNvPr id="47" name="Rectangle 46"/>
            <p:cNvSpPr/>
            <p:nvPr/>
          </p:nvSpPr>
          <p:spPr>
            <a:xfrm>
              <a:off x="271366" y="5383036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5614" y="459868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1366" y="3825919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5615" y="306540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1366" y="2286593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768" y="3096294"/>
              <a:ext cx="876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hared</a:t>
              </a:r>
            </a:p>
            <a:p>
              <a:r>
                <a:rPr lang="en-US" dirty="0" smtClean="0"/>
                <a:t>hosting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013" y="3861164"/>
              <a:ext cx="1112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edicated</a:t>
              </a:r>
            </a:p>
            <a:p>
              <a:r>
                <a:rPr lang="en-US" dirty="0" smtClean="0"/>
                <a:t>hosting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326" y="4768572"/>
              <a:ext cx="122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hlinkClick r:id="rId2"/>
                </a:rPr>
                <a:t>co-location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326" y="5545992"/>
              <a:ext cx="1238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n premise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4326" y="2479093"/>
              <a:ext cx="842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service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2356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70163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82356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82356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19839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27666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23683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custom cart</a:t>
              </a:r>
            </a:p>
            <a:p>
              <a:pPr algn="ctr"/>
              <a:r>
                <a:rPr lang="en-US" sz="1400" dirty="0"/>
                <a:t>e</a:t>
              </a:r>
              <a:r>
                <a:rPr lang="en-US" sz="1400" dirty="0" smtClean="0"/>
                <a:t>nterprise app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1899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custom cart</a:t>
              </a:r>
            </a:p>
            <a:p>
              <a:pPr algn="ctr"/>
              <a:r>
                <a:rPr lang="en-US" sz="1400" dirty="0"/>
                <a:t>e</a:t>
              </a:r>
              <a:r>
                <a:rPr lang="en-US" sz="1400" dirty="0" smtClean="0"/>
                <a:t>nterprise app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44887" y="3922719"/>
              <a:ext cx="109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CMS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ustom cart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3498" y="3922719"/>
              <a:ext cx="104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CMS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ustom cart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52318" y="3157849"/>
              <a:ext cx="107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Hosted CMS</a:t>
              </a:r>
            </a:p>
            <a:p>
              <a:pPr algn="ctr"/>
              <a:r>
                <a:rPr lang="en-US" sz="1400" dirty="0" smtClean="0">
                  <a:hlinkClick r:id="rId3"/>
                </a:rPr>
                <a:t>Shopify</a:t>
              </a:r>
              <a:r>
                <a:rPr lang="en-US" sz="1400" dirty="0" smtClean="0"/>
                <a:t> …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032" y="2405681"/>
              <a:ext cx="773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Amazon</a:t>
              </a:r>
            </a:p>
            <a:p>
              <a:pPr algn="ctr"/>
              <a:r>
                <a:rPr lang="en-US" sz="1400" dirty="0" smtClean="0"/>
                <a:t>eBay…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2695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52695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97552" y="232105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7546" y="2388579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directories</a:t>
              </a:r>
            </a:p>
            <a:p>
              <a:r>
                <a:rPr lang="en-US" sz="1400" dirty="0" smtClean="0">
                  <a:hlinkClick r:id="rId4"/>
                </a:rPr>
                <a:t>website builder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0629" y="2391097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</a:t>
              </a:r>
              <a:r>
                <a:rPr lang="en-US" sz="1400" dirty="0" smtClean="0"/>
                <a:t>irectories</a:t>
              </a:r>
            </a:p>
            <a:p>
              <a:r>
                <a:rPr lang="en-US" sz="1400" dirty="0" smtClean="0"/>
                <a:t>website builder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6732" y="3157849"/>
              <a:ext cx="128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hlinkClick r:id="rId5"/>
                </a:rPr>
                <a:t>Wix</a:t>
              </a:r>
              <a:r>
                <a:rPr lang="en-US" sz="1200" dirty="0" smtClean="0"/>
                <a:t>, </a:t>
              </a:r>
              <a:r>
                <a:rPr lang="en-US" sz="1200" dirty="0" smtClean="0">
                  <a:hlinkClick r:id="rId6"/>
                </a:rPr>
                <a:t>Squarespace</a:t>
              </a:r>
              <a:endParaRPr lang="en-US" sz="1200" dirty="0" smtClean="0"/>
            </a:p>
            <a:p>
              <a:pPr algn="ctr"/>
              <a:r>
                <a:rPr lang="en-US" sz="1400" dirty="0" smtClean="0"/>
                <a:t>Hosted CMS</a:t>
              </a:r>
              <a:endParaRPr lang="en-US" sz="14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60824" y="5401522"/>
              <a:ext cx="1333185" cy="658273"/>
              <a:chOff x="7060824" y="5116864"/>
              <a:chExt cx="1333185" cy="65827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27666" y="5116864"/>
                <a:ext cx="1215157" cy="6582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60824" y="5152489"/>
                <a:ext cx="1333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accounting</a:t>
                </a:r>
              </a:p>
              <a:p>
                <a:pPr algn="ctr"/>
                <a:r>
                  <a:rPr lang="en-US" sz="1400" dirty="0" smtClean="0"/>
                  <a:t>ERP, workflow…</a:t>
                </a:r>
                <a:endParaRPr lang="en-US" sz="1400" dirty="0"/>
              </a:p>
            </p:txBody>
          </p:sp>
        </p:grpSp>
      </p:grpSp>
      <p:sp>
        <p:nvSpPr>
          <p:cNvPr id="46" name="TextBox 18"/>
          <p:cNvSpPr txBox="1">
            <a:spLocks noChangeArrowheads="1"/>
          </p:cNvSpPr>
          <p:nvPr/>
        </p:nvSpPr>
        <p:spPr bwMode="auto">
          <a:xfrm>
            <a:off x="1904443" y="6210731"/>
            <a:ext cx="5335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Goal(s) &amp; Budget Should Drive Selection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9240" y="168077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Goal(s)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66990" y="4549051"/>
            <a:ext cx="1050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pPr algn="ctr"/>
            <a:r>
              <a:rPr lang="en-US" sz="1400" dirty="0" smtClean="0"/>
              <a:t>Information</a:t>
            </a:r>
          </a:p>
          <a:p>
            <a:pPr algn="ctr"/>
            <a:r>
              <a:rPr lang="en-US" sz="1400" dirty="0" smtClean="0"/>
              <a:t>Technology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792772" y="5028064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picture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902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74347" y="1542276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build</a:t>
            </a:r>
          </a:p>
          <a:p>
            <a:pPr algn="ctr"/>
            <a:r>
              <a:rPr lang="en-US" dirty="0" smtClean="0"/>
              <a:t>credibility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5773" y="1542276"/>
            <a:ext cx="120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ead</a:t>
            </a:r>
          </a:p>
          <a:p>
            <a:pPr algn="ctr"/>
            <a:r>
              <a:rPr lang="en-US" dirty="0" smtClean="0"/>
              <a:t>generation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1440" y="1680775"/>
            <a:ext cx="13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eCommerce</a:t>
            </a:r>
            <a:endParaRPr lang="en-US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Select a Strategy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7297564" y="1581301"/>
            <a:ext cx="1335943" cy="568280"/>
            <a:chOff x="7060824" y="1692807"/>
            <a:chExt cx="1335943" cy="568280"/>
          </a:xfrm>
        </p:grpSpPr>
        <p:sp>
          <p:nvSpPr>
            <p:cNvPr id="8" name="TextBox 7"/>
            <p:cNvSpPr txBox="1"/>
            <p:nvPr/>
          </p:nvSpPr>
          <p:spPr>
            <a:xfrm>
              <a:off x="7180082" y="1692807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eBusiness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0824" y="1984088"/>
              <a:ext cx="133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Internet + Intranet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9013" y="2273359"/>
            <a:ext cx="8180139" cy="3816196"/>
            <a:chOff x="265614" y="2286593"/>
            <a:chExt cx="8180139" cy="3816196"/>
          </a:xfrm>
        </p:grpSpPr>
        <p:sp>
          <p:nvSpPr>
            <p:cNvPr id="47" name="Rectangle 46"/>
            <p:cNvSpPr/>
            <p:nvPr/>
          </p:nvSpPr>
          <p:spPr>
            <a:xfrm>
              <a:off x="271366" y="5383036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5614" y="459868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1366" y="3825919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5615" y="306540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1366" y="2286593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768" y="3096294"/>
              <a:ext cx="876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hared</a:t>
              </a:r>
            </a:p>
            <a:p>
              <a:r>
                <a:rPr lang="en-US" dirty="0" smtClean="0"/>
                <a:t>hosting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013" y="3861164"/>
              <a:ext cx="1112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edicated</a:t>
              </a:r>
            </a:p>
            <a:p>
              <a:r>
                <a:rPr lang="en-US" dirty="0" smtClean="0"/>
                <a:t>hosting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326" y="4768572"/>
              <a:ext cx="122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co-location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326" y="5545992"/>
              <a:ext cx="1238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n premise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4326" y="2479093"/>
              <a:ext cx="842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service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2356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70163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82356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82356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19839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27666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23683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custom cart</a:t>
              </a:r>
            </a:p>
            <a:p>
              <a:pPr algn="ctr"/>
              <a:r>
                <a:rPr lang="en-US" sz="1400" dirty="0"/>
                <a:t>e</a:t>
              </a:r>
              <a:r>
                <a:rPr lang="en-US" sz="1400" dirty="0" smtClean="0"/>
                <a:t>nterprise app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1899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custom cart</a:t>
              </a:r>
            </a:p>
            <a:p>
              <a:pPr algn="ctr"/>
              <a:r>
                <a:rPr lang="en-US" sz="1400" dirty="0"/>
                <a:t>e</a:t>
              </a:r>
              <a:r>
                <a:rPr lang="en-US" sz="1400" dirty="0" smtClean="0"/>
                <a:t>nterprise app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44887" y="3922719"/>
              <a:ext cx="109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CMS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ustom cart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3498" y="3922719"/>
              <a:ext cx="104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CMS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ustom cart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52318" y="3157849"/>
              <a:ext cx="107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Hosted CMS</a:t>
              </a:r>
            </a:p>
            <a:p>
              <a:pPr algn="ctr"/>
              <a:r>
                <a:rPr lang="en-US" sz="1400" dirty="0" smtClean="0"/>
                <a:t>Shopify …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032" y="2405681"/>
              <a:ext cx="773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Amazon</a:t>
              </a:r>
            </a:p>
            <a:p>
              <a:pPr algn="ctr"/>
              <a:r>
                <a:rPr lang="en-US" sz="1400" dirty="0" smtClean="0"/>
                <a:t>eBay…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2695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52695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97552" y="232105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73344" y="2367851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</a:t>
              </a:r>
              <a:r>
                <a:rPr lang="en-US" sz="1400" dirty="0" smtClean="0"/>
                <a:t>irectories</a:t>
              </a:r>
            </a:p>
            <a:p>
              <a:pPr algn="ctr"/>
              <a:r>
                <a:rPr lang="en-US" sz="1400" dirty="0" smtClean="0"/>
                <a:t>website builder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27125" y="2391097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</a:t>
              </a:r>
              <a:r>
                <a:rPr lang="en-US" sz="1400" dirty="0" smtClean="0"/>
                <a:t>irectories</a:t>
              </a:r>
            </a:p>
            <a:p>
              <a:pPr algn="ctr"/>
              <a:r>
                <a:rPr lang="en-US" sz="1400" dirty="0" smtClean="0"/>
                <a:t>website builder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6732" y="3157849"/>
              <a:ext cx="128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/>
                <a:t>Wix</a:t>
              </a:r>
              <a:r>
                <a:rPr lang="en-US" sz="1200" dirty="0" smtClean="0"/>
                <a:t>, Squarespace</a:t>
              </a:r>
            </a:p>
            <a:p>
              <a:pPr algn="ctr"/>
              <a:r>
                <a:rPr lang="en-US" sz="1400" dirty="0" smtClean="0"/>
                <a:t>Hosted CMS</a:t>
              </a:r>
              <a:endParaRPr lang="en-US" sz="14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60824" y="5401522"/>
              <a:ext cx="1333185" cy="658273"/>
              <a:chOff x="7060824" y="5116864"/>
              <a:chExt cx="1333185" cy="65827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27666" y="5116864"/>
                <a:ext cx="1215157" cy="6582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60824" y="5152489"/>
                <a:ext cx="1333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accounting</a:t>
                </a:r>
              </a:p>
              <a:p>
                <a:pPr algn="ctr"/>
                <a:r>
                  <a:rPr lang="en-US" sz="1400" dirty="0" smtClean="0"/>
                  <a:t>ERP, workflow…</a:t>
                </a:r>
                <a:endParaRPr lang="en-US" sz="1400" dirty="0"/>
              </a:p>
            </p:txBody>
          </p:sp>
        </p:grpSp>
      </p:grpSp>
      <p:sp>
        <p:nvSpPr>
          <p:cNvPr id="46" name="TextBox 18"/>
          <p:cNvSpPr txBox="1">
            <a:spLocks noChangeArrowheads="1"/>
          </p:cNvSpPr>
          <p:nvPr/>
        </p:nvSpPr>
        <p:spPr bwMode="auto">
          <a:xfrm>
            <a:off x="1904442" y="6210731"/>
            <a:ext cx="5335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Goal(s) &amp; Budget Should Drive Selection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532" y="2465146"/>
            <a:ext cx="121360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Free/small $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33087" y="4853943"/>
            <a:ext cx="1717137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Big $$$</a:t>
            </a:r>
            <a:endParaRPr 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6565" y="2825680"/>
            <a:ext cx="3046522" cy="2146074"/>
          </a:xfrm>
          <a:prstGeom prst="straightConnector1">
            <a:avLst/>
          </a:prstGeom>
          <a:ln>
            <a:solidFill>
              <a:srgbClr val="BC9B65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39240" y="168077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Goal(s)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429582" y="6179162"/>
            <a:ext cx="1055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hlinkClick r:id="rId2"/>
              </a:rPr>
              <a:t>Data Center</a:t>
            </a:r>
          </a:p>
          <a:p>
            <a:pPr algn="ctr"/>
            <a:r>
              <a:rPr lang="en-US" sz="1400" dirty="0" smtClean="0">
                <a:hlinkClick r:id="rId2"/>
              </a:rPr>
              <a:t>Build-out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366990" y="4553447"/>
            <a:ext cx="1050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areer:</a:t>
            </a:r>
          </a:p>
          <a:p>
            <a:pPr algn="ctr"/>
            <a:r>
              <a:rPr lang="en-US" sz="1400" dirty="0" smtClean="0"/>
              <a:t>Information</a:t>
            </a:r>
          </a:p>
          <a:p>
            <a:pPr algn="ctr"/>
            <a:r>
              <a:rPr lang="en-US" sz="1400" dirty="0" smtClean="0"/>
              <a:t>Technology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8425839" y="6259093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</a:t>
            </a:r>
            <a:r>
              <a:rPr lang="en-US" sz="1100" dirty="0" smtClean="0"/>
              <a:t>ideo</a:t>
            </a:r>
          </a:p>
          <a:p>
            <a:pPr algn="ctr"/>
            <a:r>
              <a:rPr lang="en-US" sz="1100" dirty="0" smtClean="0"/>
              <a:t>4:31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853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4" y="1624084"/>
            <a:ext cx="7346113" cy="4319515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</a:t>
            </a:r>
            <a:r>
              <a:rPr lang="en-US" sz="3200" dirty="0" smtClean="0">
                <a:solidFill>
                  <a:srgbClr val="002664"/>
                </a:solidFill>
                <a:latin typeface="Georgia" panose="02040502050405020303" pitchFamily="18" charset="0"/>
              </a:rPr>
              <a:t>Online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2664"/>
                </a:solidFill>
                <a:latin typeface="Georgia" panose="02040502050405020303" pitchFamily="18" charset="0"/>
              </a:rPr>
              <a:t>Responsive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</a:t>
            </a:r>
            <a:r>
              <a:rPr lang="en-US" sz="1600" dirty="0" smtClean="0">
                <a:latin typeface="Georgia" panose="02040502050405020303" pitchFamily="18" charset="0"/>
              </a:rPr>
              <a:t>10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B_PPT_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COB_PPT_2010</Template>
  <TotalTime>2630</TotalTime>
  <Words>893</Words>
  <Application>Microsoft Office PowerPoint</Application>
  <PresentationFormat>On-screen Show (4:3)</PresentationFormat>
  <Paragraphs>305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Georgia</vt:lpstr>
      <vt:lpstr>Times</vt:lpstr>
      <vt:lpstr>COB_PPT_2010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ute.vergin</dc:creator>
  <cp:lastModifiedBy>wilson</cp:lastModifiedBy>
  <cp:revision>161</cp:revision>
  <dcterms:created xsi:type="dcterms:W3CDTF">2010-08-06T23:10:25Z</dcterms:created>
  <dcterms:modified xsi:type="dcterms:W3CDTF">2017-03-10T18:47:00Z</dcterms:modified>
</cp:coreProperties>
</file>