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53" r:id="rId4"/>
    <p:sldId id="1036" r:id="rId5"/>
    <p:sldId id="1035" r:id="rId6"/>
    <p:sldId id="354" r:id="rId7"/>
    <p:sldId id="1040" r:id="rId8"/>
    <p:sldId id="1038" r:id="rId9"/>
    <p:sldId id="1039" r:id="rId10"/>
    <p:sldId id="373" r:id="rId11"/>
    <p:sldId id="351" r:id="rId12"/>
    <p:sldId id="352" r:id="rId13"/>
    <p:sldId id="1037" r:id="rId14"/>
    <p:sldId id="259" r:id="rId15"/>
    <p:sldId id="350" r:id="rId16"/>
    <p:sldId id="355" r:id="rId17"/>
    <p:sldId id="309" r:id="rId18"/>
    <p:sldId id="349" r:id="rId19"/>
    <p:sldId id="344" r:id="rId20"/>
    <p:sldId id="104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2CC"/>
    <a:srgbClr val="DAE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5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8376F-F2C6-48BE-AE07-7ADDD15875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004D24-E5F4-4B87-A951-5BF33A475F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A4E995-7D68-40E8-9124-56E8EBCCE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A9896-D84D-44B4-B911-7D0A6F4427F4}" type="datetimeFigureOut">
              <a:rPr lang="en-US" smtClean="0"/>
              <a:t>11/22/2019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E4DA01-08AD-4425-BFFD-335CD8847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972211-9B7D-46F6-9EAA-DDF7AB3E5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A6BE7-D7DF-444B-9B1D-B58EDB091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113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D2830-07CE-4270-ABAC-C8E4F8878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7170B0-8FFD-4D9A-B90B-7A50B5C8A0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1B47D5-08A1-4C2E-81A2-3288A363C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A9896-D84D-44B4-B911-7D0A6F4427F4}" type="datetimeFigureOut">
              <a:rPr lang="en-US" smtClean="0"/>
              <a:t>11/22/2019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1A2AF3-358C-460A-86A2-17E01BF3E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DC5DE6-CF63-47FC-9B6C-8F8BBB0F5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A6BE7-D7DF-444B-9B1D-B58EDB091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703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13DB6A-685A-4890-80A5-CDC1AD84D2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E1F1F7-E173-439C-AA7B-FCC0BB5D33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A7E01E-6C20-41E2-8EEC-368426C5A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A9896-D84D-44B4-B911-7D0A6F4427F4}" type="datetimeFigureOut">
              <a:rPr lang="en-US" smtClean="0"/>
              <a:t>11/22/2019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F4386-160E-44F1-BD15-3381E1B05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3ADF77-D434-497F-B021-92B321876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A6BE7-D7DF-444B-9B1D-B58EDB091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0650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89704"/>
            <a:ext cx="10972800" cy="4712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76800" y="6253171"/>
            <a:ext cx="2844800" cy="365125"/>
          </a:xfrm>
        </p:spPr>
        <p:txBody>
          <a:bodyPr/>
          <a:lstStyle/>
          <a:p>
            <a:fld id="{3A506330-D00E-F84A-A805-33CAD003CA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3454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89704"/>
            <a:ext cx="10972800" cy="4712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76800" y="6253171"/>
            <a:ext cx="2844800" cy="365125"/>
          </a:xfrm>
        </p:spPr>
        <p:txBody>
          <a:bodyPr/>
          <a:lstStyle/>
          <a:p>
            <a:fld id="{3A506330-D00E-F84A-A805-33CAD003CA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095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FE392-A3AB-4182-AD80-7B4E45FC5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201AF4-43B6-4F30-BBF3-08A46C7B8D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540AFD-65F4-4FFA-B790-89B3E84CA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A9896-D84D-44B4-B911-7D0A6F4427F4}" type="datetimeFigureOut">
              <a:rPr lang="en-US" smtClean="0"/>
              <a:t>11/22/2019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966EC4-BB80-4849-B04C-C4613903D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D268F6-3ACC-462E-B621-872663767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A6BE7-D7DF-444B-9B1D-B58EDB091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432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87358-8763-45E8-8AFE-827C9ADED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4836C1-E018-4E75-A607-A22B761981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742970-8D16-48AE-9A53-A33E7CD5D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A9896-D84D-44B4-B911-7D0A6F4427F4}" type="datetimeFigureOut">
              <a:rPr lang="en-US" smtClean="0"/>
              <a:t>11/22/2019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D03880-CF7E-4E5D-847F-33ACDAF47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43D616-425A-4826-A6BA-6DEF826CF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A6BE7-D7DF-444B-9B1D-B58EDB091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358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1D1EF-794C-4308-9085-A1D4747B0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D123A6-323C-4807-B063-FAC910861D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E31DA1-D09E-4F33-96B4-3CC3464BAB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500DA4-EB66-490D-BC5F-ABB52C36C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A9896-D84D-44B4-B911-7D0A6F4427F4}" type="datetimeFigureOut">
              <a:rPr lang="en-US" smtClean="0"/>
              <a:t>11/22/2019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F30BED-6FDB-4D1A-A8D8-580D8EB40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432E6C-364B-48B4-BB07-A9064A73D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A6BE7-D7DF-444B-9B1D-B58EDB091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063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D54AB-2DAC-4160-9AC4-47D162873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2975CD-6F6E-4EFC-8963-A5044316A0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D4F816-11F9-429F-ACEA-841402D341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289283-D4B0-484E-99E0-777353C852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BC288C-9D1A-4D88-BC1D-E56DA287C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48B21A-EE5B-497B-8A4D-12DAA404A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A9896-D84D-44B4-B911-7D0A6F4427F4}" type="datetimeFigureOut">
              <a:rPr lang="en-US" smtClean="0"/>
              <a:t>11/22/2019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F864D0-A07C-436F-892E-9163E272C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AD2D02-EE14-4AD7-A80C-46EE103A2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A6BE7-D7DF-444B-9B1D-B58EDB091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697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A3BE-504C-4AD4-A64D-407ACDDD3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644E3B-8F9D-40B2-ACD9-E5F89777C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A9896-D84D-44B4-B911-7D0A6F4427F4}" type="datetimeFigureOut">
              <a:rPr lang="en-US" smtClean="0"/>
              <a:t>11/22/2019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9064B2-5C7C-41B4-B4F1-433B073DA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25DA93-535F-4222-A9FF-EB34E8364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A6BE7-D7DF-444B-9B1D-B58EDB091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439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C09181-3FBE-4C81-BC21-AD69F4DF7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A9896-D84D-44B4-B911-7D0A6F4427F4}" type="datetimeFigureOut">
              <a:rPr lang="en-US" smtClean="0"/>
              <a:t>11/22/2019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C4E77D-A176-4EDD-9F6E-3193DB34D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0B4D46-ABD2-4EA3-86D0-B1F6A65CF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A6BE7-D7DF-444B-9B1D-B58EDB091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340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B9F88-BC00-4F1F-A783-D40E00E17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4EA8A-19BD-49C9-99AF-DCF33135B3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837BCF-781A-4A28-88D7-F15337FDA8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284457-44EE-4737-9E04-C976F7CC4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A9896-D84D-44B4-B911-7D0A6F4427F4}" type="datetimeFigureOut">
              <a:rPr lang="en-US" smtClean="0"/>
              <a:t>11/22/2019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35A95E-0EB7-4C66-814E-BD89D8390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39F950-082A-40A9-B11E-91E7180F0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A6BE7-D7DF-444B-9B1D-B58EDB091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780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3016D-F357-49B3-90E5-C7B3412E9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EE69D1-1ED2-4E0A-8536-E3CAEC55B7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416601-C7F0-474B-A942-82842F7F9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8641DC-9A58-49EF-A23C-9AAC6E76C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A9896-D84D-44B4-B911-7D0A6F4427F4}" type="datetimeFigureOut">
              <a:rPr lang="en-US" smtClean="0"/>
              <a:t>11/22/2019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8298C4-330A-41B8-A5CB-7914E6605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9EDFD-76DA-4123-85EF-310590553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A6BE7-D7DF-444B-9B1D-B58EDB091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452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A20826-A524-4E80-8540-F4DAB7D06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355D36-00DF-4E6A-AE66-8C181A2802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E8155C-6FEB-443A-9FBC-C39288842C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2A9896-D84D-44B4-B911-7D0A6F4427F4}" type="datetimeFigureOut">
              <a:rPr lang="en-US" smtClean="0"/>
              <a:t>11/22/2019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77AB15-FA4F-4843-8C9D-CA7F05DCC4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8B42F9-C7E4-44DF-955A-7987316EAB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3A6BE7-D7DF-444B-9B1D-B58EDB091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942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hyperlink" Target="https://www.dropbox.com/s/0nl2qcigz4a120i/Nemo%202013%20work-life_RB_V2_HEAD-VIMEO%20H.264-599.mov?dl=0" TargetMode="External"/><Relationship Id="rId7" Type="http://schemas.openxmlformats.org/officeDocument/2006/relationships/hyperlink" Target="https://livestream.com/eou/EntrepreneurClub" TargetMode="Externa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11" Type="http://schemas.openxmlformats.org/officeDocument/2006/relationships/image" Target="../media/image32.jpeg"/><Relationship Id="rId5" Type="http://schemas.openxmlformats.org/officeDocument/2006/relationships/image" Target="../media/image28.jpg"/><Relationship Id="rId10" Type="http://schemas.openxmlformats.org/officeDocument/2006/relationships/hyperlink" Target="https://www.dropbox.com/s/or52me92vfhng0l/maggie%20%2B%20cocoa.jpg?dl=0" TargetMode="External"/><Relationship Id="rId4" Type="http://schemas.openxmlformats.org/officeDocument/2006/relationships/image" Target="../media/image27.jpg"/><Relationship Id="rId9" Type="http://schemas.openxmlformats.org/officeDocument/2006/relationships/image" Target="../media/image31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png"/><Relationship Id="rId4" Type="http://schemas.openxmlformats.org/officeDocument/2006/relationships/hyperlink" Target="https://www.inventoregon.org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73382F38-9A45-45B6-AE15-2EA5E111FCDD}"/>
              </a:ext>
            </a:extLst>
          </p:cNvPr>
          <p:cNvSpPr/>
          <p:nvPr/>
        </p:nvSpPr>
        <p:spPr>
          <a:xfrm>
            <a:off x="4999587" y="2443929"/>
            <a:ext cx="2192826" cy="2154321"/>
          </a:xfrm>
          <a:prstGeom prst="flowChartConnector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5EB1C511-1775-4DFE-A08B-514E7720DDF5}"/>
              </a:ext>
            </a:extLst>
          </p:cNvPr>
          <p:cNvSpPr/>
          <p:nvPr/>
        </p:nvSpPr>
        <p:spPr>
          <a:xfrm>
            <a:off x="4536668" y="3062806"/>
            <a:ext cx="862396" cy="823394"/>
          </a:xfrm>
          <a:prstGeom prst="flowChartConnector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1B9DE572-EDA7-457B-9629-CDCEDDA5B5E7}"/>
              </a:ext>
            </a:extLst>
          </p:cNvPr>
          <p:cNvSpPr/>
          <p:nvPr/>
        </p:nvSpPr>
        <p:spPr>
          <a:xfrm>
            <a:off x="6792936" y="3062806"/>
            <a:ext cx="862396" cy="823394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D79683-FBB8-4196-87B8-E7A9740E20DA}"/>
              </a:ext>
            </a:extLst>
          </p:cNvPr>
          <p:cNvSpPr txBox="1"/>
          <p:nvPr/>
        </p:nvSpPr>
        <p:spPr>
          <a:xfrm>
            <a:off x="4629633" y="3320615"/>
            <a:ext cx="6764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faculty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1FE620-5447-4545-A1EE-E5DA2A374A79}"/>
              </a:ext>
            </a:extLst>
          </p:cNvPr>
          <p:cNvSpPr txBox="1"/>
          <p:nvPr/>
        </p:nvSpPr>
        <p:spPr>
          <a:xfrm>
            <a:off x="6850699" y="3320615"/>
            <a:ext cx="7468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student</a:t>
            </a:r>
          </a:p>
        </p:txBody>
      </p:sp>
      <p:sp>
        <p:nvSpPr>
          <p:cNvPr id="38" name="Flowchart: Merge 37">
            <a:extLst>
              <a:ext uri="{FF2B5EF4-FFF2-40B4-BE49-F238E27FC236}">
                <a16:creationId xmlns:a16="http://schemas.microsoft.com/office/drawing/2014/main" id="{C161462D-C868-4B2F-80B0-4CA0CD09DFAA}"/>
              </a:ext>
            </a:extLst>
          </p:cNvPr>
          <p:cNvSpPr/>
          <p:nvPr/>
        </p:nvSpPr>
        <p:spPr>
          <a:xfrm rot="1907399">
            <a:off x="5096420" y="2997282"/>
            <a:ext cx="45719" cy="74295"/>
          </a:xfrm>
          <a:prstGeom prst="flowChartMerg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lowchart: Merge 38">
            <a:extLst>
              <a:ext uri="{FF2B5EF4-FFF2-40B4-BE49-F238E27FC236}">
                <a16:creationId xmlns:a16="http://schemas.microsoft.com/office/drawing/2014/main" id="{9403052F-6D5F-44E1-9D1C-7C1A0B0CCDDE}"/>
              </a:ext>
            </a:extLst>
          </p:cNvPr>
          <p:cNvSpPr/>
          <p:nvPr/>
        </p:nvSpPr>
        <p:spPr>
          <a:xfrm rot="11820336">
            <a:off x="7087144" y="3893538"/>
            <a:ext cx="45719" cy="74295"/>
          </a:xfrm>
          <a:prstGeom prst="flowChartMerg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4B8E945-F1C9-43BB-8C72-DBE25BA75C7E}"/>
              </a:ext>
            </a:extLst>
          </p:cNvPr>
          <p:cNvSpPr txBox="1"/>
          <p:nvPr/>
        </p:nvSpPr>
        <p:spPr>
          <a:xfrm>
            <a:off x="372694" y="242685"/>
            <a:ext cx="4459875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Georgia" panose="02040502050405020303" pitchFamily="18" charset="0"/>
              </a:rPr>
              <a:t>Student Engagement</a:t>
            </a:r>
          </a:p>
          <a:p>
            <a:r>
              <a:rPr lang="en-US" sz="3200" dirty="0">
                <a:latin typeface="Georgia" panose="02040502050405020303" pitchFamily="18" charset="0"/>
              </a:rPr>
              <a:t>Traditional View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E476783-EC24-41D7-9999-AB2E611BB47A}"/>
              </a:ext>
            </a:extLst>
          </p:cNvPr>
          <p:cNvSpPr txBox="1"/>
          <p:nvPr/>
        </p:nvSpPr>
        <p:spPr>
          <a:xfrm>
            <a:off x="4980950" y="5645976"/>
            <a:ext cx="22300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Georgia" panose="02040502050405020303" pitchFamily="18" charset="0"/>
              </a:rPr>
              <a:t>Is it enough?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8577927-89DF-44C8-9FF3-CE633A9DB77B}"/>
              </a:ext>
            </a:extLst>
          </p:cNvPr>
          <p:cNvSpPr txBox="1"/>
          <p:nvPr/>
        </p:nvSpPr>
        <p:spPr>
          <a:xfrm>
            <a:off x="3106518" y="2245537"/>
            <a:ext cx="166160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Faculty &amp; Student</a:t>
            </a:r>
          </a:p>
        </p:txBody>
      </p:sp>
    </p:spTree>
    <p:extLst>
      <p:ext uri="{BB962C8B-B14F-4D97-AF65-F5344CB8AC3E}">
        <p14:creationId xmlns:p14="http://schemas.microsoft.com/office/powerpoint/2010/main" val="18364755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3FDF3CD6-9C3D-4085-8AA6-3DFF14CD4213}"/>
              </a:ext>
            </a:extLst>
          </p:cNvPr>
          <p:cNvSpPr txBox="1"/>
          <p:nvPr/>
        </p:nvSpPr>
        <p:spPr>
          <a:xfrm>
            <a:off x="973183" y="925122"/>
            <a:ext cx="12811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week n</a:t>
            </a:r>
            <a:endParaRPr lang="en-US" i="1" dirty="0"/>
          </a:p>
          <a:p>
            <a:r>
              <a:rPr lang="en-US" i="1" dirty="0"/>
              <a:t>n</a:t>
            </a:r>
            <a:r>
              <a:rPr lang="en-US" dirty="0"/>
              <a:t> = 1 to 10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7811175-E727-416F-A389-435D0291A794}"/>
              </a:ext>
            </a:extLst>
          </p:cNvPr>
          <p:cNvSpPr txBox="1"/>
          <p:nvPr/>
        </p:nvSpPr>
        <p:spPr>
          <a:xfrm>
            <a:off x="1735353" y="1760016"/>
            <a:ext cx="11496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Read</a:t>
            </a:r>
          </a:p>
          <a:p>
            <a:r>
              <a:rPr lang="en-US" sz="1400" dirty="0"/>
              <a:t>before class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EF2E59A-4DE2-4F26-97D7-C6631C381EFE}"/>
              </a:ext>
            </a:extLst>
          </p:cNvPr>
          <p:cNvSpPr txBox="1"/>
          <p:nvPr/>
        </p:nvSpPr>
        <p:spPr>
          <a:xfrm>
            <a:off x="5344743" y="1760016"/>
            <a:ext cx="9925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Discuss</a:t>
            </a:r>
          </a:p>
          <a:p>
            <a:r>
              <a:rPr lang="en-US" sz="1400" dirty="0"/>
              <a:t>in class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90216D9-BEB7-42E5-8BA4-057EEABB2744}"/>
              </a:ext>
            </a:extLst>
          </p:cNvPr>
          <p:cNvSpPr txBox="1"/>
          <p:nvPr/>
        </p:nvSpPr>
        <p:spPr>
          <a:xfrm>
            <a:off x="8698129" y="1760016"/>
            <a:ext cx="10005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Assess</a:t>
            </a:r>
          </a:p>
          <a:p>
            <a:r>
              <a:rPr lang="en-US" sz="1400" dirty="0"/>
              <a:t>after class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0982A8F-AD94-475C-9DEA-31267C7279E2}"/>
              </a:ext>
            </a:extLst>
          </p:cNvPr>
          <p:cNvSpPr txBox="1"/>
          <p:nvPr/>
        </p:nvSpPr>
        <p:spPr>
          <a:xfrm>
            <a:off x="8698129" y="2624543"/>
            <a:ext cx="1120820" cy="170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quiz</a:t>
            </a:r>
          </a:p>
          <a:p>
            <a:pPr>
              <a:spcBef>
                <a:spcPts val="600"/>
              </a:spcBef>
            </a:pPr>
            <a:r>
              <a:rPr lang="en-US" dirty="0"/>
              <a:t>exam</a:t>
            </a:r>
          </a:p>
          <a:p>
            <a:pPr>
              <a:spcBef>
                <a:spcPts val="600"/>
              </a:spcBef>
            </a:pPr>
            <a:r>
              <a:rPr lang="en-US" dirty="0"/>
              <a:t>exercise</a:t>
            </a:r>
          </a:p>
          <a:p>
            <a:pPr>
              <a:spcBef>
                <a:spcPts val="600"/>
              </a:spcBef>
            </a:pPr>
            <a:r>
              <a:rPr lang="en-US" dirty="0"/>
              <a:t>reflection</a:t>
            </a:r>
          </a:p>
          <a:p>
            <a:r>
              <a:rPr lang="en-US" dirty="0"/>
              <a:t>…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8E38251-95DB-4208-8567-BFDE4492F85F}"/>
              </a:ext>
            </a:extLst>
          </p:cNvPr>
          <p:cNvCxnSpPr>
            <a:cxnSpLocks/>
          </p:cNvCxnSpPr>
          <p:nvPr/>
        </p:nvCxnSpPr>
        <p:spPr>
          <a:xfrm>
            <a:off x="896983" y="4587006"/>
            <a:ext cx="10249988" cy="0"/>
          </a:xfrm>
          <a:prstGeom prst="line">
            <a:avLst/>
          </a:prstGeom>
          <a:ln>
            <a:solidFill>
              <a:srgbClr val="0066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EC92940B-AC06-4E45-8934-F53A1FCE1C32}"/>
              </a:ext>
            </a:extLst>
          </p:cNvPr>
          <p:cNvSpPr txBox="1"/>
          <p:nvPr/>
        </p:nvSpPr>
        <p:spPr>
          <a:xfrm>
            <a:off x="2771775" y="4390804"/>
            <a:ext cx="287129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66FF"/>
                </a:solidFill>
              </a:rPr>
              <a:t>relevance + practical skills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7F9D813-9DF1-4D7B-9723-6D35B223E8BD}"/>
              </a:ext>
            </a:extLst>
          </p:cNvPr>
          <p:cNvSpPr txBox="1"/>
          <p:nvPr/>
        </p:nvSpPr>
        <p:spPr>
          <a:xfrm>
            <a:off x="822312" y="4767562"/>
            <a:ext cx="441659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stock game (economy + markets + value)</a:t>
            </a:r>
          </a:p>
          <a:p>
            <a:pPr>
              <a:spcBef>
                <a:spcPts val="600"/>
              </a:spcBef>
            </a:pPr>
            <a:r>
              <a:rPr lang="en-US" dirty="0"/>
              <a:t>business publication(s)</a:t>
            </a:r>
          </a:p>
          <a:p>
            <a:pPr>
              <a:spcBef>
                <a:spcPts val="600"/>
              </a:spcBef>
            </a:pPr>
            <a:r>
              <a:rPr lang="en-US" dirty="0"/>
              <a:t>student topics</a:t>
            </a:r>
          </a:p>
        </p:txBody>
      </p:sp>
      <p:pic>
        <p:nvPicPr>
          <p:cNvPr id="32" name="Picture 31" descr="A picture containing drawing, white&#10;&#10;Description automatically generated">
            <a:extLst>
              <a:ext uri="{FF2B5EF4-FFF2-40B4-BE49-F238E27FC236}">
                <a16:creationId xmlns:a16="http://schemas.microsoft.com/office/drawing/2014/main" id="{938CD7C7-6FD0-4F6D-8F35-F493153015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475" y="4799155"/>
            <a:ext cx="2118589" cy="157975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AE52BC11-4F47-4418-A542-BDB4E1E256DF}"/>
              </a:ext>
            </a:extLst>
          </p:cNvPr>
          <p:cNvSpPr txBox="1"/>
          <p:nvPr/>
        </p:nvSpPr>
        <p:spPr>
          <a:xfrm>
            <a:off x="10422744" y="5420017"/>
            <a:ext cx="58221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Fun</a:t>
            </a:r>
            <a:endParaRPr lang="en-US" sz="14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071515E-0AEC-4FC2-9436-4689E06C50EE}"/>
              </a:ext>
            </a:extLst>
          </p:cNvPr>
          <p:cNvSpPr txBox="1"/>
          <p:nvPr/>
        </p:nvSpPr>
        <p:spPr>
          <a:xfrm>
            <a:off x="896983" y="493353"/>
            <a:ext cx="2826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Learning Outcomes 1 to </a:t>
            </a:r>
            <a:r>
              <a:rPr lang="en-US" i="1" dirty="0"/>
              <a:t>x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DD95A4D-DB9C-407B-9FBE-CEA8D1950E72}"/>
              </a:ext>
            </a:extLst>
          </p:cNvPr>
          <p:cNvSpPr txBox="1"/>
          <p:nvPr/>
        </p:nvSpPr>
        <p:spPr>
          <a:xfrm>
            <a:off x="842178" y="6152115"/>
            <a:ext cx="507061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9CCFF"/>
                </a:solidFill>
              </a:rPr>
              <a:t>engagement: - student(s) + school + community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A657B40-E023-4705-9347-6240C07A5E06}"/>
              </a:ext>
            </a:extLst>
          </p:cNvPr>
          <p:cNvSpPr txBox="1"/>
          <p:nvPr/>
        </p:nvSpPr>
        <p:spPr>
          <a:xfrm>
            <a:off x="5267972" y="1541839"/>
            <a:ext cx="10472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rgbClr val="0066FF"/>
                </a:solidFill>
              </a:rPr>
              <a:t>n</a:t>
            </a:r>
            <a:r>
              <a:rPr lang="en-US" sz="1200" dirty="0">
                <a:solidFill>
                  <a:srgbClr val="0066FF"/>
                </a:solidFill>
              </a:rPr>
              <a:t> credit hours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8251E32-576A-45A4-99B3-0AF4193E09CC}"/>
              </a:ext>
            </a:extLst>
          </p:cNvPr>
          <p:cNvSpPr txBox="1"/>
          <p:nvPr/>
        </p:nvSpPr>
        <p:spPr>
          <a:xfrm>
            <a:off x="5323533" y="2633236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A11D8C6-AAF2-4576-9E11-F044075273AE}"/>
              </a:ext>
            </a:extLst>
          </p:cNvPr>
          <p:cNvSpPr/>
          <p:nvPr/>
        </p:nvSpPr>
        <p:spPr>
          <a:xfrm>
            <a:off x="5161627" y="3328726"/>
            <a:ext cx="1259902" cy="553724"/>
          </a:xfrm>
          <a:prstGeom prst="rect">
            <a:avLst/>
          </a:prstGeom>
          <a:solidFill>
            <a:srgbClr val="99CCFF">
              <a:alpha val="30196"/>
            </a:srgbClr>
          </a:solidFill>
          <a:ln w="3175">
            <a:solidFill>
              <a:srgbClr val="0066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8121BD1-0795-486B-A3D9-41DCC154579F}"/>
              </a:ext>
            </a:extLst>
          </p:cNvPr>
          <p:cNvSpPr txBox="1"/>
          <p:nvPr/>
        </p:nvSpPr>
        <p:spPr>
          <a:xfrm>
            <a:off x="5423528" y="3395025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study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AB8D38-41F8-478A-BAE2-88DCBD941BC8}"/>
              </a:ext>
            </a:extLst>
          </p:cNvPr>
          <p:cNvSpPr txBox="1"/>
          <p:nvPr/>
        </p:nvSpPr>
        <p:spPr>
          <a:xfrm>
            <a:off x="5366514" y="133840"/>
            <a:ext cx="844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 313</a:t>
            </a:r>
          </a:p>
        </p:txBody>
      </p:sp>
    </p:spTree>
    <p:extLst>
      <p:ext uri="{BB962C8B-B14F-4D97-AF65-F5344CB8AC3E}">
        <p14:creationId xmlns:p14="http://schemas.microsoft.com/office/powerpoint/2010/main" val="38431369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664003A-7A4A-4FD1-9C33-0274AA796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89"/>
            <a:ext cx="12192000" cy="672862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EF15361-1783-4B34-AC72-31285EE1C3DF}"/>
              </a:ext>
            </a:extLst>
          </p:cNvPr>
          <p:cNvSpPr/>
          <p:nvPr/>
        </p:nvSpPr>
        <p:spPr>
          <a:xfrm>
            <a:off x="6587147" y="996739"/>
            <a:ext cx="5538404" cy="48753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203788-F4F7-44F2-9EA8-6A64EEA78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9151" y="1095783"/>
            <a:ext cx="5267723" cy="466643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0B45C5-F467-4B36-9151-24EDD481A808}"/>
              </a:ext>
            </a:extLst>
          </p:cNvPr>
          <p:cNvSpPr txBox="1"/>
          <p:nvPr/>
        </p:nvSpPr>
        <p:spPr>
          <a:xfrm>
            <a:off x="7186611" y="192160"/>
            <a:ext cx="25241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</a:rPr>
              <a:t>profile photo required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6EBB8D-7074-4F43-B480-BEB3F79CDAA2}"/>
              </a:ext>
            </a:extLst>
          </p:cNvPr>
          <p:cNvSpPr txBox="1"/>
          <p:nvPr/>
        </p:nvSpPr>
        <p:spPr>
          <a:xfrm>
            <a:off x="9532087" y="1462764"/>
            <a:ext cx="2524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</a:rPr>
              <a:t>connect with community</a:t>
            </a:r>
          </a:p>
          <a:p>
            <a:r>
              <a:rPr lang="en-US" sz="1600" i="1" dirty="0">
                <a:solidFill>
                  <a:schemeClr val="accent1"/>
                </a:solidFill>
              </a:rPr>
              <a:t>&amp; current events….</a:t>
            </a:r>
          </a:p>
        </p:txBody>
      </p:sp>
    </p:spTree>
    <p:extLst>
      <p:ext uri="{BB962C8B-B14F-4D97-AF65-F5344CB8AC3E}">
        <p14:creationId xmlns:p14="http://schemas.microsoft.com/office/powerpoint/2010/main" val="9459080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2D6251-1C31-4523-A06E-68DBB25DE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679" y="194737"/>
            <a:ext cx="11743985" cy="64685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B12C3D-F147-4B83-A0BC-F9068F76B3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9472" y="638196"/>
            <a:ext cx="6648965" cy="427399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B6E247-EA8F-4E50-A5F3-6E5E39CED7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0315" y="2415964"/>
            <a:ext cx="4812225" cy="434121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A75894-31A0-4066-A418-3235578C024B}"/>
              </a:ext>
            </a:extLst>
          </p:cNvPr>
          <p:cNvSpPr txBox="1"/>
          <p:nvPr/>
        </p:nvSpPr>
        <p:spPr>
          <a:xfrm>
            <a:off x="7064691" y="1966078"/>
            <a:ext cx="30024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</a:rPr>
              <a:t>connect with community…</a:t>
            </a:r>
          </a:p>
        </p:txBody>
      </p:sp>
    </p:spTree>
    <p:extLst>
      <p:ext uri="{BB962C8B-B14F-4D97-AF65-F5344CB8AC3E}">
        <p14:creationId xmlns:p14="http://schemas.microsoft.com/office/powerpoint/2010/main" val="39160831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DDCC77-3EB1-48DA-B9D7-275700382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371" y="46935"/>
            <a:ext cx="7783823" cy="66398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8064B7-84D0-4FF8-B2F0-BB3436DDC9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0960" y="354354"/>
            <a:ext cx="4872283" cy="614929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C468BFE-515F-45C0-B142-25B7A7764510}"/>
              </a:ext>
            </a:extLst>
          </p:cNvPr>
          <p:cNvSpPr txBox="1"/>
          <p:nvPr/>
        </p:nvSpPr>
        <p:spPr>
          <a:xfrm>
            <a:off x="4439078" y="4866935"/>
            <a:ext cx="2200072" cy="16312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i="1" dirty="0">
                <a:solidFill>
                  <a:schemeClr val="accent1"/>
                </a:solidFill>
              </a:rPr>
              <a:t>create</a:t>
            </a:r>
          </a:p>
          <a:p>
            <a:pPr>
              <a:spcBef>
                <a:spcPts val="600"/>
              </a:spcBef>
            </a:pPr>
            <a:r>
              <a:rPr lang="en-US" sz="1600" i="1" dirty="0">
                <a:solidFill>
                  <a:schemeClr val="accent1"/>
                </a:solidFill>
              </a:rPr>
              <a:t>connect</a:t>
            </a:r>
          </a:p>
          <a:p>
            <a:pPr>
              <a:spcBef>
                <a:spcPts val="600"/>
              </a:spcBef>
            </a:pPr>
            <a:r>
              <a:rPr lang="en-US" sz="1600" i="1" dirty="0">
                <a:solidFill>
                  <a:schemeClr val="accent1"/>
                </a:solidFill>
              </a:rPr>
              <a:t>recommendations</a:t>
            </a:r>
          </a:p>
          <a:p>
            <a:pPr>
              <a:spcBef>
                <a:spcPts val="600"/>
              </a:spcBef>
            </a:pPr>
            <a:r>
              <a:rPr lang="en-US" sz="1600" i="1" dirty="0">
                <a:solidFill>
                  <a:schemeClr val="accent1"/>
                </a:solidFill>
              </a:rPr>
              <a:t>classmate feedback</a:t>
            </a:r>
          </a:p>
          <a:p>
            <a:pPr>
              <a:spcBef>
                <a:spcPts val="600"/>
              </a:spcBef>
            </a:pPr>
            <a:r>
              <a:rPr lang="en-US" sz="1600" i="1" dirty="0">
                <a:solidFill>
                  <a:schemeClr val="accent1"/>
                </a:solidFill>
              </a:rPr>
              <a:t>instructor feedback</a:t>
            </a:r>
          </a:p>
        </p:txBody>
      </p:sp>
    </p:spTree>
    <p:extLst>
      <p:ext uri="{BB962C8B-B14F-4D97-AF65-F5344CB8AC3E}">
        <p14:creationId xmlns:p14="http://schemas.microsoft.com/office/powerpoint/2010/main" val="35945650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086FE0-ED95-4A7A-A2A4-95B4F402FA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171" y="1673947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Group Project(s)</a:t>
            </a:r>
          </a:p>
          <a:p>
            <a:pPr lvl="1"/>
            <a:r>
              <a:rPr lang="en-US" dirty="0"/>
              <a:t>BA 313			</a:t>
            </a:r>
            <a:r>
              <a:rPr lang="en-US" sz="1800" dirty="0"/>
              <a:t>        	</a:t>
            </a:r>
            <a:r>
              <a:rPr lang="en-US" dirty="0"/>
              <a:t>BA 450				BA 465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BA 346			      	BA 460				BA 498</a:t>
            </a:r>
          </a:p>
          <a:p>
            <a:pPr marL="457200" lvl="1" indent="0">
              <a:buNone/>
            </a:pPr>
            <a:endParaRPr lang="en-US" dirty="0"/>
          </a:p>
          <a:p>
            <a:pPr>
              <a:spcBef>
                <a:spcPts val="1800"/>
              </a:spcBef>
            </a:pPr>
            <a:r>
              <a:rPr lang="en-US" dirty="0"/>
              <a:t>Student Organizations</a:t>
            </a:r>
          </a:p>
          <a:p>
            <a:pPr lvl="1">
              <a:spcBef>
                <a:spcPts val="1800"/>
              </a:spcBef>
            </a:pPr>
            <a:r>
              <a:rPr lang="en-US" sz="2800" dirty="0"/>
              <a:t>Entrepreneurship Club</a:t>
            </a:r>
          </a:p>
          <a:p>
            <a:pPr lvl="1">
              <a:spcBef>
                <a:spcPts val="1800"/>
              </a:spcBef>
            </a:pPr>
            <a:r>
              <a:rPr lang="en-US" sz="2800" dirty="0"/>
              <a:t>Millennial Community</a:t>
            </a:r>
          </a:p>
          <a:p>
            <a:pPr lvl="1">
              <a:spcBef>
                <a:spcPts val="1800"/>
              </a:spcBef>
            </a:pPr>
            <a:r>
              <a:rPr lang="en-US" sz="2800" dirty="0"/>
              <a:t>TheAgency@EOU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19D84B-24D1-4EF0-A4F7-9AF04F763991}"/>
              </a:ext>
            </a:extLst>
          </p:cNvPr>
          <p:cNvSpPr txBox="1"/>
          <p:nvPr/>
        </p:nvSpPr>
        <p:spPr>
          <a:xfrm>
            <a:off x="372694" y="242685"/>
            <a:ext cx="4459875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Georgia" panose="02040502050405020303" pitchFamily="18" charset="0"/>
              </a:rPr>
              <a:t>Student Engagement</a:t>
            </a:r>
          </a:p>
          <a:p>
            <a:r>
              <a:rPr lang="en-US" sz="3200" dirty="0">
                <a:latin typeface="Georgia" panose="02040502050405020303" pitchFamily="18" charset="0"/>
              </a:rPr>
              <a:t>Principles in Action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22EF5E-99A4-487B-A870-B81EF6E2E0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004" b="36174"/>
          <a:stretch/>
        </p:blipFill>
        <p:spPr>
          <a:xfrm>
            <a:off x="4696036" y="2087641"/>
            <a:ext cx="375402" cy="2875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A2B3B7-5D61-4CE6-B2DB-287674367A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004" b="36174"/>
          <a:stretch/>
        </p:blipFill>
        <p:spPr>
          <a:xfrm>
            <a:off x="4696036" y="2585409"/>
            <a:ext cx="375402" cy="2875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B43590-327F-48CF-8052-7AE73489CE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004" b="36174"/>
          <a:stretch/>
        </p:blipFill>
        <p:spPr>
          <a:xfrm>
            <a:off x="8388024" y="2097167"/>
            <a:ext cx="375402" cy="2875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D77B94-D753-4ADB-8628-DE5189DA7E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004" b="36174"/>
          <a:stretch/>
        </p:blipFill>
        <p:spPr>
          <a:xfrm>
            <a:off x="8388024" y="2585409"/>
            <a:ext cx="375402" cy="28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059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19D84B-24D1-4EF0-A4F7-9AF04F763991}"/>
              </a:ext>
            </a:extLst>
          </p:cNvPr>
          <p:cNvSpPr txBox="1"/>
          <p:nvPr/>
        </p:nvSpPr>
        <p:spPr>
          <a:xfrm>
            <a:off x="372694" y="242685"/>
            <a:ext cx="4459875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Georgia" panose="02040502050405020303" pitchFamily="18" charset="0"/>
              </a:rPr>
              <a:t>Student Engagement</a:t>
            </a:r>
          </a:p>
          <a:p>
            <a:r>
              <a:rPr lang="en-US" sz="3200" dirty="0">
                <a:latin typeface="Georgia" panose="02040502050405020303" pitchFamily="18" charset="0"/>
              </a:rPr>
              <a:t>Principles in Action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590C1B0-604F-4294-8DE6-2507B9E18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236" y="1320495"/>
            <a:ext cx="6412793" cy="53726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4CA711-C72E-4886-9DE2-C3129E551F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7683" y="958567"/>
            <a:ext cx="4626306" cy="573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567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610663E-73F8-465D-9C00-5E4091290F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9"/>
          <a:stretch/>
        </p:blipFill>
        <p:spPr>
          <a:xfrm>
            <a:off x="1230800" y="154778"/>
            <a:ext cx="9730399" cy="64889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E2D3E9-ACFC-42E4-9071-0BA426FDFC07}"/>
              </a:ext>
            </a:extLst>
          </p:cNvPr>
          <p:cNvSpPr txBox="1"/>
          <p:nvPr/>
        </p:nvSpPr>
        <p:spPr>
          <a:xfrm>
            <a:off x="10363200" y="609600"/>
            <a:ext cx="1467068" cy="646331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STI Changes</a:t>
            </a:r>
          </a:p>
          <a:p>
            <a:pPr algn="ctr"/>
            <a:r>
              <a:rPr lang="en-US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From 2018</a:t>
            </a:r>
          </a:p>
        </p:txBody>
      </p:sp>
    </p:spTree>
    <p:extLst>
      <p:ext uri="{BB962C8B-B14F-4D97-AF65-F5344CB8AC3E}">
        <p14:creationId xmlns:p14="http://schemas.microsoft.com/office/powerpoint/2010/main" val="16538063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696" y="4229200"/>
            <a:ext cx="1143001" cy="1524000"/>
          </a:xfrm>
          <a:prstGeom prst="rect">
            <a:avLst/>
          </a:prstGeom>
        </p:spPr>
      </p:pic>
      <p:pic>
        <p:nvPicPr>
          <p:cNvPr id="11" name="Picture 10">
            <a:hlinkClick r:id="rId3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r="14999"/>
          <a:stretch/>
        </p:blipFill>
        <p:spPr>
          <a:xfrm>
            <a:off x="6174722" y="4229200"/>
            <a:ext cx="1143000" cy="1524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207" y="4237259"/>
            <a:ext cx="1081455" cy="15078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7" r="6729"/>
          <a:stretch/>
        </p:blipFill>
        <p:spPr>
          <a:xfrm>
            <a:off x="7885429" y="4229200"/>
            <a:ext cx="1143000" cy="1524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374203" y="4729590"/>
            <a:ext cx="4331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…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09495" y="5978132"/>
            <a:ext cx="4365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Entrepreneurs, Service Providers, Investors…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09495" y="3699712"/>
            <a:ext cx="1605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Speaker Series: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56168" y="2043486"/>
            <a:ext cx="45110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Social Activities		    Competition</a:t>
            </a:r>
          </a:p>
          <a:p>
            <a:pPr>
              <a:spcBef>
                <a:spcPts val="2400"/>
              </a:spcBef>
            </a:pPr>
            <a:r>
              <a:rPr lang="en-US" sz="2000" b="1" dirty="0"/>
              <a:t>Networking		    </a:t>
            </a:r>
            <a:r>
              <a:rPr lang="en-US" sz="2000" b="1" dirty="0">
                <a:hlinkClick r:id="rId7"/>
              </a:rPr>
              <a:t>Pub Talks</a:t>
            </a:r>
            <a:endParaRPr lang="en-US" sz="2000" b="1" dirty="0"/>
          </a:p>
        </p:txBody>
      </p:sp>
      <p:pic>
        <p:nvPicPr>
          <p:cNvPr id="19" name="Picture 18" descr="C:\Users\User\AppData\Local\Microsoft\Windows\INetCache\Content.Word\IMG_3289.jpg">
            <a:hlinkClick r:id="rId7"/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36" r="7853" b="14744"/>
          <a:stretch/>
        </p:blipFill>
        <p:spPr bwMode="auto">
          <a:xfrm>
            <a:off x="5878517" y="560978"/>
            <a:ext cx="5293519" cy="31956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401514" y="844481"/>
            <a:ext cx="949940" cy="646331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Side A </a:t>
            </a:r>
          </a:p>
          <a:p>
            <a:r>
              <a:rPr lang="en-US" dirty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Brewing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216" y="4246503"/>
            <a:ext cx="1044820" cy="14893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CA36DA-D675-4DAD-9490-DCB1CA4DCA51}"/>
              </a:ext>
            </a:extLst>
          </p:cNvPr>
          <p:cNvSpPr txBox="1"/>
          <p:nvPr/>
        </p:nvSpPr>
        <p:spPr>
          <a:xfrm>
            <a:off x="10158316" y="6347464"/>
            <a:ext cx="105509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>
                <a:hlinkClick r:id="rId10"/>
              </a:rPr>
              <a:t>maggie</a:t>
            </a:r>
            <a:r>
              <a:rPr lang="en-US" sz="1050" dirty="0">
                <a:hlinkClick r:id="rId10"/>
              </a:rPr>
              <a:t> &amp; cocoa</a:t>
            </a:r>
            <a:endParaRPr lang="en-US" sz="1050" dirty="0"/>
          </a:p>
        </p:txBody>
      </p:sp>
      <p:pic>
        <p:nvPicPr>
          <p:cNvPr id="10" name="Picture 9" descr="A picture containing indoor, person, wall, man&#10;&#10;Description automatically generated">
            <a:extLst>
              <a:ext uri="{FF2B5EF4-FFF2-40B4-BE49-F238E27FC236}">
                <a16:creationId xmlns:a16="http://schemas.microsoft.com/office/drawing/2014/main" id="{63CDEE4D-1A97-49E6-85E5-B9ECCF1637A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22504" y="4229201"/>
            <a:ext cx="1168892" cy="152399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3002BF7-7B1B-4ADD-8244-7EDBC5BC319A}"/>
              </a:ext>
            </a:extLst>
          </p:cNvPr>
          <p:cNvSpPr txBox="1"/>
          <p:nvPr/>
        </p:nvSpPr>
        <p:spPr>
          <a:xfrm>
            <a:off x="372694" y="242685"/>
            <a:ext cx="4459875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Georgia" panose="02040502050405020303" pitchFamily="18" charset="0"/>
              </a:rPr>
              <a:t>Student Engagement</a:t>
            </a:r>
          </a:p>
          <a:p>
            <a:r>
              <a:rPr lang="en-US" sz="3200" dirty="0">
                <a:latin typeface="Georgia" panose="02040502050405020303" pitchFamily="18" charset="0"/>
              </a:rPr>
              <a:t>Entrepreneurship Club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786773-AA50-40C1-90AF-388EA04BEDFA}"/>
              </a:ext>
            </a:extLst>
          </p:cNvPr>
          <p:cNvSpPr txBox="1"/>
          <p:nvPr/>
        </p:nvSpPr>
        <p:spPr>
          <a:xfrm>
            <a:off x="909495" y="6296321"/>
            <a:ext cx="30024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</a:rPr>
              <a:t>…role models and hero’s</a:t>
            </a:r>
          </a:p>
        </p:txBody>
      </p:sp>
    </p:spTree>
    <p:extLst>
      <p:ext uri="{BB962C8B-B14F-4D97-AF65-F5344CB8AC3E}">
        <p14:creationId xmlns:p14="http://schemas.microsoft.com/office/powerpoint/2010/main" val="25445938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305800" y="5560726"/>
            <a:ext cx="1981200" cy="11448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EF7BA2E-7CBC-4F85-BCA2-2AB7B7198E8E}"/>
              </a:ext>
            </a:extLst>
          </p:cNvPr>
          <p:cNvSpPr/>
          <p:nvPr/>
        </p:nvSpPr>
        <p:spPr>
          <a:xfrm>
            <a:off x="2841055" y="1937248"/>
            <a:ext cx="3997234" cy="404948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77D06F7-8530-4859-B3F6-8E2FA717AB36}"/>
              </a:ext>
            </a:extLst>
          </p:cNvPr>
          <p:cNvSpPr/>
          <p:nvPr/>
        </p:nvSpPr>
        <p:spPr>
          <a:xfrm>
            <a:off x="6838290" y="2550114"/>
            <a:ext cx="2756261" cy="282375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F6D14F4-0805-46DB-993E-A1AB51A9FECA}"/>
              </a:ext>
            </a:extLst>
          </p:cNvPr>
          <p:cNvSpPr/>
          <p:nvPr/>
        </p:nvSpPr>
        <p:spPr>
          <a:xfrm>
            <a:off x="5997913" y="3137398"/>
            <a:ext cx="1680753" cy="164918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DD196B-09D1-4F54-B0E2-1D50307BA515}"/>
              </a:ext>
            </a:extLst>
          </p:cNvPr>
          <p:cNvSpPr txBox="1"/>
          <p:nvPr/>
        </p:nvSpPr>
        <p:spPr>
          <a:xfrm>
            <a:off x="4543149" y="2039575"/>
            <a:ext cx="593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EOU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63487B-A468-4C0F-B9D9-58E647BAC87A}"/>
              </a:ext>
            </a:extLst>
          </p:cNvPr>
          <p:cNvSpPr txBox="1"/>
          <p:nvPr/>
        </p:nvSpPr>
        <p:spPr>
          <a:xfrm>
            <a:off x="7919895" y="2705781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EOV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C6C226-D2CB-4355-9D77-6EEF9C4E7E9E}"/>
              </a:ext>
            </a:extLst>
          </p:cNvPr>
          <p:cNvSpPr txBox="1"/>
          <p:nvPr/>
        </p:nvSpPr>
        <p:spPr>
          <a:xfrm>
            <a:off x="6453407" y="3224483"/>
            <a:ext cx="76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 Club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E6931A-A316-47C0-8078-BA4A8010E38F}"/>
              </a:ext>
            </a:extLst>
          </p:cNvPr>
          <p:cNvSpPr txBox="1"/>
          <p:nvPr/>
        </p:nvSpPr>
        <p:spPr>
          <a:xfrm>
            <a:off x="6201416" y="3578966"/>
            <a:ext cx="121860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Pub Talks</a:t>
            </a:r>
          </a:p>
          <a:p>
            <a:pPr algn="ctr"/>
            <a:r>
              <a:rPr lang="en-US" sz="1400" dirty="0"/>
              <a:t>business visits</a:t>
            </a:r>
          </a:p>
          <a:p>
            <a:pPr algn="ctr"/>
            <a:r>
              <a:rPr lang="en-US" sz="1400" dirty="0"/>
              <a:t>eCommerce</a:t>
            </a:r>
          </a:p>
          <a:p>
            <a:pPr algn="ctr"/>
            <a:r>
              <a:rPr lang="en-US" sz="1400" dirty="0"/>
              <a:t>(t-shirt/art)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F7D7E8-286E-488F-A613-164DA2E8E112}"/>
              </a:ext>
            </a:extLst>
          </p:cNvPr>
          <p:cNvSpPr txBox="1"/>
          <p:nvPr/>
        </p:nvSpPr>
        <p:spPr>
          <a:xfrm>
            <a:off x="7828802" y="3603976"/>
            <a:ext cx="151977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eco-system+</a:t>
            </a:r>
          </a:p>
          <a:p>
            <a:pPr algn="ctr"/>
            <a:r>
              <a:rPr lang="en-US" sz="1400" dirty="0"/>
              <a:t>resource directory</a:t>
            </a:r>
          </a:p>
          <a:p>
            <a:pPr algn="ctr"/>
            <a:r>
              <a:rPr lang="en-US" sz="1400" dirty="0"/>
              <a:t>venture summit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8CCD3D-A312-4E92-9066-F00645450496}"/>
              </a:ext>
            </a:extLst>
          </p:cNvPr>
          <p:cNvSpPr txBox="1"/>
          <p:nvPr/>
        </p:nvSpPr>
        <p:spPr>
          <a:xfrm>
            <a:off x="4037894" y="3471244"/>
            <a:ext cx="156530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InventOR</a:t>
            </a:r>
          </a:p>
          <a:p>
            <a:pPr algn="ctr"/>
            <a:r>
              <a:rPr lang="en-US" sz="1400" dirty="0"/>
              <a:t>classes/speakers</a:t>
            </a:r>
          </a:p>
          <a:p>
            <a:pPr algn="ctr"/>
            <a:r>
              <a:rPr lang="en-US" sz="1400" dirty="0"/>
              <a:t>consulting projects</a:t>
            </a:r>
          </a:p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internships</a:t>
            </a:r>
          </a:p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research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4FB45BA-7ECD-4DC6-B828-2CC00C32451B}"/>
              </a:ext>
            </a:extLst>
          </p:cNvPr>
          <p:cNvSpPr/>
          <p:nvPr/>
        </p:nvSpPr>
        <p:spPr>
          <a:xfrm>
            <a:off x="5224904" y="5105400"/>
            <a:ext cx="1219200" cy="10668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SBDC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A4D52AD-21DB-46A3-ABE9-41A8E50327B1}"/>
              </a:ext>
            </a:extLst>
          </p:cNvPr>
          <p:cNvSpPr txBox="1"/>
          <p:nvPr/>
        </p:nvSpPr>
        <p:spPr>
          <a:xfrm>
            <a:off x="5836857" y="5830343"/>
            <a:ext cx="10021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small business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7E0684-7ED4-4DD6-B058-DACB9D24E285}"/>
              </a:ext>
            </a:extLst>
          </p:cNvPr>
          <p:cNvSpPr txBox="1"/>
          <p:nvPr/>
        </p:nvSpPr>
        <p:spPr>
          <a:xfrm>
            <a:off x="5589993" y="2337404"/>
            <a:ext cx="1495922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dirty="0"/>
              <a:t>high growth enterprise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EF57D0-7D2D-43C2-BDE0-2DFFA1453F21}"/>
              </a:ext>
            </a:extLst>
          </p:cNvPr>
          <p:cNvSpPr txBox="1"/>
          <p:nvPr/>
        </p:nvSpPr>
        <p:spPr>
          <a:xfrm>
            <a:off x="372694" y="242685"/>
            <a:ext cx="4459875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Georgia" panose="02040502050405020303" pitchFamily="18" charset="0"/>
              </a:rPr>
              <a:t>Student Engagement</a:t>
            </a:r>
          </a:p>
          <a:p>
            <a:r>
              <a:rPr lang="en-US" sz="3200" dirty="0">
                <a:latin typeface="Georgia" panose="02040502050405020303" pitchFamily="18" charset="0"/>
              </a:rPr>
              <a:t>Entrepreneurship Club</a:t>
            </a:r>
          </a:p>
        </p:txBody>
      </p:sp>
    </p:spTree>
    <p:extLst>
      <p:ext uri="{BB962C8B-B14F-4D97-AF65-F5344CB8AC3E}">
        <p14:creationId xmlns:p14="http://schemas.microsoft.com/office/powerpoint/2010/main" val="7257791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351" y="1004888"/>
            <a:ext cx="1545496" cy="154549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445113" y="4823916"/>
            <a:ext cx="215296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Invent Oregon</a:t>
            </a:r>
          </a:p>
          <a:p>
            <a:pPr algn="ctr">
              <a:spcBef>
                <a:spcPts val="1200"/>
              </a:spcBef>
            </a:pPr>
            <a:r>
              <a:rPr lang="en-US" dirty="0"/>
              <a:t>Venture Competition</a:t>
            </a:r>
          </a:p>
          <a:p>
            <a:pPr algn="ctr"/>
            <a:r>
              <a:rPr lang="en-US" dirty="0"/>
              <a:t>Portland, OR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CCC8C3E-E911-4417-BE9D-3AF9A506F991}"/>
              </a:ext>
            </a:extLst>
          </p:cNvPr>
          <p:cNvGrpSpPr/>
          <p:nvPr/>
        </p:nvGrpSpPr>
        <p:grpSpPr>
          <a:xfrm>
            <a:off x="6368580" y="179557"/>
            <a:ext cx="5612652" cy="3886200"/>
            <a:chOff x="1638300" y="1871663"/>
            <a:chExt cx="5612652" cy="3886200"/>
          </a:xfrm>
        </p:grpSpPr>
        <p:pic>
          <p:nvPicPr>
            <p:cNvPr id="1025" name="Picture 1" descr="Inventor-Final-v1--mockup--02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8300" y="1871663"/>
              <a:ext cx="5612652" cy="3886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B0F6F9D-89A4-4C68-953C-1C617A15BEDE}"/>
                </a:ext>
              </a:extLst>
            </p:cNvPr>
            <p:cNvSpPr txBox="1"/>
            <p:nvPr/>
          </p:nvSpPr>
          <p:spPr>
            <a:xfrm>
              <a:off x="2947653" y="5224464"/>
              <a:ext cx="30508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www.inventoregon.org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8D2A24D-2E76-430D-9799-B44BBB2C786E}"/>
                </a:ext>
              </a:extLst>
            </p:cNvPr>
            <p:cNvSpPr txBox="1"/>
            <p:nvPr/>
          </p:nvSpPr>
          <p:spPr>
            <a:xfrm>
              <a:off x="2247394" y="1871664"/>
              <a:ext cx="497354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400" dirty="0">
                  <a:solidFill>
                    <a:schemeClr val="bg1"/>
                  </a:solidFill>
                </a:rPr>
                <a:t>$2,500 to prototype</a:t>
              </a:r>
            </a:p>
            <a:p>
              <a:pPr algn="r"/>
              <a:r>
                <a:rPr lang="en-US" sz="2400" dirty="0">
                  <a:solidFill>
                    <a:schemeClr val="bg1"/>
                  </a:solidFill>
                </a:rPr>
                <a:t>Compete $25,000 prizes</a:t>
              </a:r>
            </a:p>
            <a:p>
              <a:pPr algn="r"/>
              <a:r>
                <a:rPr lang="en-US" sz="2400" dirty="0">
                  <a:solidFill>
                    <a:schemeClr val="bg1"/>
                  </a:solidFill>
                </a:rPr>
                <a:t>Invitation to Bend Venture Conference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BC8DAAD-B01D-4E23-AD3A-ABDF63BF42DE}"/>
              </a:ext>
            </a:extLst>
          </p:cNvPr>
          <p:cNvSpPr txBox="1"/>
          <p:nvPr/>
        </p:nvSpPr>
        <p:spPr>
          <a:xfrm>
            <a:off x="372694" y="242685"/>
            <a:ext cx="4459875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Georgia" panose="02040502050405020303" pitchFamily="18" charset="0"/>
              </a:rPr>
              <a:t>Student Engagement</a:t>
            </a:r>
          </a:p>
          <a:p>
            <a:r>
              <a:rPr lang="en-US" sz="3200" dirty="0">
                <a:latin typeface="Georgia" panose="02040502050405020303" pitchFamily="18" charset="0"/>
              </a:rPr>
              <a:t>InventOR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7FC98A-82B3-4C92-92F6-56706914EC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325" y="2788816"/>
            <a:ext cx="7191053" cy="388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0968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B731F7CF-4759-4B8B-8AC2-5DC52D9C1CCF}"/>
              </a:ext>
            </a:extLst>
          </p:cNvPr>
          <p:cNvSpPr txBox="1"/>
          <p:nvPr/>
        </p:nvSpPr>
        <p:spPr>
          <a:xfrm>
            <a:off x="372694" y="242685"/>
            <a:ext cx="4459875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Georgia" panose="02040502050405020303" pitchFamily="18" charset="0"/>
              </a:rPr>
              <a:t>Student Engagement</a:t>
            </a:r>
          </a:p>
          <a:p>
            <a:r>
              <a:rPr lang="en-US" sz="3200" dirty="0">
                <a:latin typeface="Georgia" panose="02040502050405020303" pitchFamily="18" charset="0"/>
              </a:rPr>
              <a:t>Another View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3909F95-5B6F-4C24-A1F5-E2A28E8180BC}"/>
              </a:ext>
            </a:extLst>
          </p:cNvPr>
          <p:cNvGrpSpPr/>
          <p:nvPr/>
        </p:nvGrpSpPr>
        <p:grpSpPr>
          <a:xfrm>
            <a:off x="2906018" y="2060649"/>
            <a:ext cx="6379964" cy="3571427"/>
            <a:chOff x="3173271" y="2060649"/>
            <a:chExt cx="6379964" cy="3571427"/>
          </a:xfrm>
        </p:grpSpPr>
        <p:sp>
          <p:nvSpPr>
            <p:cNvPr id="7" name="Flowchart: Connector 6">
              <a:extLst>
                <a:ext uri="{FF2B5EF4-FFF2-40B4-BE49-F238E27FC236}">
                  <a16:creationId xmlns:a16="http://schemas.microsoft.com/office/drawing/2014/main" id="{73382F38-9A45-45B6-AE15-2EA5E111FCDD}"/>
                </a:ext>
              </a:extLst>
            </p:cNvPr>
            <p:cNvSpPr/>
            <p:nvPr/>
          </p:nvSpPr>
          <p:spPr>
            <a:xfrm>
              <a:off x="5066340" y="2322587"/>
              <a:ext cx="2192826" cy="2154321"/>
            </a:xfrm>
            <a:prstGeom prst="flowChartConnector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lowchart: Connector 3">
              <a:extLst>
                <a:ext uri="{FF2B5EF4-FFF2-40B4-BE49-F238E27FC236}">
                  <a16:creationId xmlns:a16="http://schemas.microsoft.com/office/drawing/2014/main" id="{5EB1C511-1775-4DFE-A08B-514E7720DDF5}"/>
                </a:ext>
              </a:extLst>
            </p:cNvPr>
            <p:cNvSpPr/>
            <p:nvPr/>
          </p:nvSpPr>
          <p:spPr>
            <a:xfrm>
              <a:off x="4603421" y="2941464"/>
              <a:ext cx="862396" cy="823394"/>
            </a:xfrm>
            <a:prstGeom prst="flowChart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lowchart: Connector 4">
              <a:extLst>
                <a:ext uri="{FF2B5EF4-FFF2-40B4-BE49-F238E27FC236}">
                  <a16:creationId xmlns:a16="http://schemas.microsoft.com/office/drawing/2014/main" id="{26DB41D4-6978-4102-BDF1-C0F5228DEF44}"/>
                </a:ext>
              </a:extLst>
            </p:cNvPr>
            <p:cNvSpPr/>
            <p:nvPr/>
          </p:nvSpPr>
          <p:spPr>
            <a:xfrm>
              <a:off x="6355698" y="2060649"/>
              <a:ext cx="862396" cy="823394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lowchart: Connector 5">
              <a:extLst>
                <a:ext uri="{FF2B5EF4-FFF2-40B4-BE49-F238E27FC236}">
                  <a16:creationId xmlns:a16="http://schemas.microsoft.com/office/drawing/2014/main" id="{0F967647-D9E4-4073-B9E8-4C1E65D0AC9C}"/>
                </a:ext>
              </a:extLst>
            </p:cNvPr>
            <p:cNvSpPr/>
            <p:nvPr/>
          </p:nvSpPr>
          <p:spPr>
            <a:xfrm>
              <a:off x="6355698" y="3848281"/>
              <a:ext cx="862396" cy="823394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lowchart: Connector 8">
              <a:extLst>
                <a:ext uri="{FF2B5EF4-FFF2-40B4-BE49-F238E27FC236}">
                  <a16:creationId xmlns:a16="http://schemas.microsoft.com/office/drawing/2014/main" id="{1B9DE572-EDA7-457B-9629-CDCEDDA5B5E7}"/>
                </a:ext>
              </a:extLst>
            </p:cNvPr>
            <p:cNvSpPr/>
            <p:nvPr/>
          </p:nvSpPr>
          <p:spPr>
            <a:xfrm>
              <a:off x="6984399" y="2941464"/>
              <a:ext cx="862396" cy="823394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9A89AFA-3C68-41D0-8B26-B57F5ED7E1E1}"/>
                </a:ext>
              </a:extLst>
            </p:cNvPr>
            <p:cNvSpPr txBox="1"/>
            <p:nvPr/>
          </p:nvSpPr>
          <p:spPr>
            <a:xfrm>
              <a:off x="6413461" y="2318458"/>
              <a:ext cx="74687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student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CE6D8DE-F9A6-4266-95CC-C359BBDACA33}"/>
                </a:ext>
              </a:extLst>
            </p:cNvPr>
            <p:cNvSpPr txBox="1"/>
            <p:nvPr/>
          </p:nvSpPr>
          <p:spPr>
            <a:xfrm>
              <a:off x="5103423" y="3995668"/>
              <a:ext cx="79727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+ course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AD79683-FBB8-4196-87B8-E7A9740E20DA}"/>
                </a:ext>
              </a:extLst>
            </p:cNvPr>
            <p:cNvSpPr txBox="1"/>
            <p:nvPr/>
          </p:nvSpPr>
          <p:spPr>
            <a:xfrm>
              <a:off x="4696386" y="3199273"/>
              <a:ext cx="67646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faculty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C1FE620-5447-4545-A1EE-E5DA2A374A79}"/>
                </a:ext>
              </a:extLst>
            </p:cNvPr>
            <p:cNvSpPr txBox="1"/>
            <p:nvPr/>
          </p:nvSpPr>
          <p:spPr>
            <a:xfrm>
              <a:off x="7042162" y="3199273"/>
              <a:ext cx="74687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student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79D45A6-4514-4A0E-A61F-7462C544B441}"/>
                </a:ext>
              </a:extLst>
            </p:cNvPr>
            <p:cNvSpPr txBox="1"/>
            <p:nvPr/>
          </p:nvSpPr>
          <p:spPr>
            <a:xfrm>
              <a:off x="6413461" y="4106090"/>
              <a:ext cx="74687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student</a:t>
              </a:r>
            </a:p>
          </p:txBody>
        </p:sp>
        <p:sp>
          <p:nvSpPr>
            <p:cNvPr id="21" name="Flowchart: Merge 20">
              <a:extLst>
                <a:ext uri="{FF2B5EF4-FFF2-40B4-BE49-F238E27FC236}">
                  <a16:creationId xmlns:a16="http://schemas.microsoft.com/office/drawing/2014/main" id="{06467553-8B16-4704-A189-6ED42F4B8403}"/>
                </a:ext>
              </a:extLst>
            </p:cNvPr>
            <p:cNvSpPr/>
            <p:nvPr/>
          </p:nvSpPr>
          <p:spPr>
            <a:xfrm rot="1907399">
              <a:off x="5176045" y="2860699"/>
              <a:ext cx="45719" cy="74295"/>
            </a:xfrm>
            <a:prstGeom prst="flowChartMerg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lowchart: Merge 21">
              <a:extLst>
                <a:ext uri="{FF2B5EF4-FFF2-40B4-BE49-F238E27FC236}">
                  <a16:creationId xmlns:a16="http://schemas.microsoft.com/office/drawing/2014/main" id="{4E68BFBB-0302-472B-A549-3D0442D8BA2E}"/>
                </a:ext>
              </a:extLst>
            </p:cNvPr>
            <p:cNvSpPr/>
            <p:nvPr/>
          </p:nvSpPr>
          <p:spPr>
            <a:xfrm rot="15710580">
              <a:off x="6319774" y="4423291"/>
              <a:ext cx="45719" cy="74295"/>
            </a:xfrm>
            <a:prstGeom prst="flowChartMerg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E8EF516-B812-4F32-A162-E3259D158F76}"/>
                </a:ext>
              </a:extLst>
            </p:cNvPr>
            <p:cNvSpPr txBox="1"/>
            <p:nvPr/>
          </p:nvSpPr>
          <p:spPr>
            <a:xfrm>
              <a:off x="3173271" y="2149181"/>
              <a:ext cx="1661609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Faculty &amp; Student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62BE0E3-DAB2-4A3B-B0A6-4F0AD1395057}"/>
                </a:ext>
              </a:extLst>
            </p:cNvPr>
            <p:cNvSpPr txBox="1"/>
            <p:nvPr/>
          </p:nvSpPr>
          <p:spPr>
            <a:xfrm>
              <a:off x="7789033" y="4476908"/>
              <a:ext cx="176420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dirty="0"/>
                <a:t>Student to Student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5199865-0EA1-4AF4-87DE-989BC5421978}"/>
                </a:ext>
              </a:extLst>
            </p:cNvPr>
            <p:cNvSpPr txBox="1"/>
            <p:nvPr/>
          </p:nvSpPr>
          <p:spPr>
            <a:xfrm>
              <a:off x="5593430" y="5293522"/>
              <a:ext cx="113864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dirty="0"/>
                <a:t>Entire Class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5B9FA44-6728-4250-9560-03F8412AC0B3}"/>
              </a:ext>
            </a:extLst>
          </p:cNvPr>
          <p:cNvSpPr txBox="1"/>
          <p:nvPr/>
        </p:nvSpPr>
        <p:spPr>
          <a:xfrm>
            <a:off x="7929134" y="6114169"/>
            <a:ext cx="3878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latin typeface="Georgia" panose="02040502050405020303" pitchFamily="18" charset="0"/>
              </a:rPr>
              <a:t>Experiential Learning</a:t>
            </a:r>
            <a:endParaRPr lang="en-US" sz="20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8711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978B76B-04EC-499B-95B0-865718482150}"/>
              </a:ext>
            </a:extLst>
          </p:cNvPr>
          <p:cNvSpPr txBox="1"/>
          <p:nvPr/>
        </p:nvSpPr>
        <p:spPr>
          <a:xfrm>
            <a:off x="1671135" y="1297028"/>
            <a:ext cx="8849730" cy="3600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3600"/>
              </a:spcBef>
            </a:pPr>
            <a:r>
              <a:rPr lang="en-US" sz="3200" dirty="0">
                <a:latin typeface="Georgia" panose="02040502050405020303" pitchFamily="18" charset="0"/>
              </a:rPr>
              <a:t>Borrowing from Others is Good</a:t>
            </a:r>
          </a:p>
          <a:p>
            <a:pPr algn="r">
              <a:spcBef>
                <a:spcPts val="600"/>
              </a:spcBef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The Dr. K way…</a:t>
            </a:r>
          </a:p>
          <a:p>
            <a:pPr algn="ctr">
              <a:spcBef>
                <a:spcPts val="1800"/>
              </a:spcBef>
            </a:pPr>
            <a:r>
              <a:rPr lang="en-US" sz="3200" dirty="0">
                <a:latin typeface="Georgia" panose="02040502050405020303" pitchFamily="18" charset="0"/>
              </a:rPr>
              <a:t>Discovering Creative New Solutions is Essential</a:t>
            </a:r>
          </a:p>
          <a:p>
            <a:pPr algn="ctr">
              <a:spcBef>
                <a:spcPts val="3600"/>
              </a:spcBef>
            </a:pPr>
            <a:r>
              <a:rPr lang="en-US" sz="3200" dirty="0">
                <a:latin typeface="Georgia" panose="02040502050405020303" pitchFamily="18" charset="0"/>
              </a:rPr>
              <a:t>Engagement Should Extend Well Beyond</a:t>
            </a:r>
          </a:p>
          <a:p>
            <a:pPr algn="ctr">
              <a:spcBef>
                <a:spcPts val="3600"/>
              </a:spcBef>
            </a:pPr>
            <a:r>
              <a:rPr lang="en-US" sz="3200" dirty="0">
                <a:latin typeface="Georgia" panose="02040502050405020303" pitchFamily="18" charset="0"/>
              </a:rPr>
              <a:t>Technology is Your Friend</a:t>
            </a:r>
            <a:endParaRPr lang="en-US" sz="2800" dirty="0">
              <a:latin typeface="Georgia" panose="02040502050405020303" pitchFamily="18" charset="0"/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D35A5206-A936-46F0-9CDF-C66DD8A819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73" y="3612025"/>
            <a:ext cx="2107861" cy="27972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971F6C-7231-4CF0-A695-7FE4702EC54C}"/>
              </a:ext>
            </a:extLst>
          </p:cNvPr>
          <p:cNvSpPr txBox="1"/>
          <p:nvPr/>
        </p:nvSpPr>
        <p:spPr>
          <a:xfrm>
            <a:off x="6942770" y="5010638"/>
            <a:ext cx="3002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accent1"/>
                </a:solidFill>
              </a:rPr>
              <a:t>Well, mostly…</a:t>
            </a:r>
          </a:p>
        </p:txBody>
      </p:sp>
      <p:pic>
        <p:nvPicPr>
          <p:cNvPr id="10" name="Picture 9" descr="A picture containing black, wearing, holding&#10;&#10;Description automatically generated">
            <a:extLst>
              <a:ext uri="{FF2B5EF4-FFF2-40B4-BE49-F238E27FC236}">
                <a16:creationId xmlns:a16="http://schemas.microsoft.com/office/drawing/2014/main" id="{E459F962-72C1-465C-84AD-4940835B88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8" r="17985"/>
          <a:stretch/>
        </p:blipFill>
        <p:spPr>
          <a:xfrm>
            <a:off x="8882744" y="4549525"/>
            <a:ext cx="1811383" cy="2022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19492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73382F38-9A45-45B6-AE15-2EA5E111FCDD}"/>
              </a:ext>
            </a:extLst>
          </p:cNvPr>
          <p:cNvSpPr/>
          <p:nvPr/>
        </p:nvSpPr>
        <p:spPr>
          <a:xfrm>
            <a:off x="5148679" y="2625942"/>
            <a:ext cx="2192826" cy="2154321"/>
          </a:xfrm>
          <a:prstGeom prst="flowChartConnector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E5252A08-F5AA-496A-B34B-F0B82CDBE630}"/>
              </a:ext>
            </a:extLst>
          </p:cNvPr>
          <p:cNvSpPr/>
          <p:nvPr/>
        </p:nvSpPr>
        <p:spPr>
          <a:xfrm>
            <a:off x="4305785" y="1820132"/>
            <a:ext cx="3878615" cy="3765940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5EB1C511-1775-4DFE-A08B-514E7720DDF5}"/>
              </a:ext>
            </a:extLst>
          </p:cNvPr>
          <p:cNvSpPr/>
          <p:nvPr/>
        </p:nvSpPr>
        <p:spPr>
          <a:xfrm>
            <a:off x="4685760" y="3244819"/>
            <a:ext cx="862396" cy="823394"/>
          </a:xfrm>
          <a:prstGeom prst="flowChartConnector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26DB41D4-6978-4102-BDF1-C0F5228DEF44}"/>
              </a:ext>
            </a:extLst>
          </p:cNvPr>
          <p:cNvSpPr/>
          <p:nvPr/>
        </p:nvSpPr>
        <p:spPr>
          <a:xfrm>
            <a:off x="6438037" y="2364004"/>
            <a:ext cx="862396" cy="823394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0F967647-D9E4-4073-B9E8-4C1E65D0AC9C}"/>
              </a:ext>
            </a:extLst>
          </p:cNvPr>
          <p:cNvSpPr/>
          <p:nvPr/>
        </p:nvSpPr>
        <p:spPr>
          <a:xfrm>
            <a:off x="6438037" y="4151636"/>
            <a:ext cx="862396" cy="823394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1B9DE572-EDA7-457B-9629-CDCEDDA5B5E7}"/>
              </a:ext>
            </a:extLst>
          </p:cNvPr>
          <p:cNvSpPr/>
          <p:nvPr/>
        </p:nvSpPr>
        <p:spPr>
          <a:xfrm>
            <a:off x="7066738" y="3244819"/>
            <a:ext cx="862396" cy="823394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A89AFA-3C68-41D0-8B26-B57F5ED7E1E1}"/>
              </a:ext>
            </a:extLst>
          </p:cNvPr>
          <p:cNvSpPr txBox="1"/>
          <p:nvPr/>
        </p:nvSpPr>
        <p:spPr>
          <a:xfrm>
            <a:off x="6495800" y="2621813"/>
            <a:ext cx="7468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student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6AF7F9-F949-4DB1-9602-E9F45F7FB74D}"/>
              </a:ext>
            </a:extLst>
          </p:cNvPr>
          <p:cNvSpPr txBox="1"/>
          <p:nvPr/>
        </p:nvSpPr>
        <p:spPr>
          <a:xfrm>
            <a:off x="4435302" y="4763133"/>
            <a:ext cx="102944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+ university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E6D8DE-F9A6-4266-95CC-C359BBDACA33}"/>
              </a:ext>
            </a:extLst>
          </p:cNvPr>
          <p:cNvSpPr txBox="1"/>
          <p:nvPr/>
        </p:nvSpPr>
        <p:spPr>
          <a:xfrm>
            <a:off x="5185762" y="4299023"/>
            <a:ext cx="66742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course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D79683-FBB8-4196-87B8-E7A9740E20DA}"/>
              </a:ext>
            </a:extLst>
          </p:cNvPr>
          <p:cNvSpPr txBox="1"/>
          <p:nvPr/>
        </p:nvSpPr>
        <p:spPr>
          <a:xfrm>
            <a:off x="4778725" y="3502628"/>
            <a:ext cx="6764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faculty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1FE620-5447-4545-A1EE-E5DA2A374A79}"/>
              </a:ext>
            </a:extLst>
          </p:cNvPr>
          <p:cNvSpPr txBox="1"/>
          <p:nvPr/>
        </p:nvSpPr>
        <p:spPr>
          <a:xfrm>
            <a:off x="7124501" y="3502628"/>
            <a:ext cx="7468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student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79D45A6-4514-4A0E-A61F-7462C544B441}"/>
              </a:ext>
            </a:extLst>
          </p:cNvPr>
          <p:cNvSpPr txBox="1"/>
          <p:nvPr/>
        </p:nvSpPr>
        <p:spPr>
          <a:xfrm>
            <a:off x="6495800" y="4409445"/>
            <a:ext cx="7468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student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87EFE01-0499-4B93-90D5-5214BBD3A215}"/>
              </a:ext>
            </a:extLst>
          </p:cNvPr>
          <p:cNvSpPr txBox="1"/>
          <p:nvPr/>
        </p:nvSpPr>
        <p:spPr>
          <a:xfrm>
            <a:off x="7929134" y="6114169"/>
            <a:ext cx="3878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latin typeface="Georgia" panose="02040502050405020303" pitchFamily="18" charset="0"/>
              </a:rPr>
              <a:t>[Student] Lifecycle Stage </a:t>
            </a:r>
            <a:endParaRPr lang="en-US" sz="2000" dirty="0">
              <a:latin typeface="Georgia" panose="02040502050405020303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7247601-C7B5-4B83-86D6-3BBA04C141EF}"/>
              </a:ext>
            </a:extLst>
          </p:cNvPr>
          <p:cNvSpPr txBox="1"/>
          <p:nvPr/>
        </p:nvSpPr>
        <p:spPr>
          <a:xfrm>
            <a:off x="372694" y="242685"/>
            <a:ext cx="4459875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Georgia" panose="02040502050405020303" pitchFamily="18" charset="0"/>
              </a:rPr>
              <a:t>Student Engagement</a:t>
            </a:r>
          </a:p>
          <a:p>
            <a:r>
              <a:rPr lang="en-US" sz="3200" dirty="0">
                <a:latin typeface="Georgia" panose="02040502050405020303" pitchFamily="18" charset="0"/>
              </a:rPr>
              <a:t>Another View</a:t>
            </a:r>
          </a:p>
        </p:txBody>
      </p:sp>
    </p:spTree>
    <p:extLst>
      <p:ext uri="{BB962C8B-B14F-4D97-AF65-F5344CB8AC3E}">
        <p14:creationId xmlns:p14="http://schemas.microsoft.com/office/powerpoint/2010/main" val="4204093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6391E939-7E00-4491-B6C4-E24EB8ACF2C9}"/>
              </a:ext>
            </a:extLst>
          </p:cNvPr>
          <p:cNvSpPr txBox="1"/>
          <p:nvPr/>
        </p:nvSpPr>
        <p:spPr>
          <a:xfrm>
            <a:off x="372694" y="242685"/>
            <a:ext cx="445987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Georgia" panose="02040502050405020303" pitchFamily="18" charset="0"/>
              </a:rPr>
              <a:t>Student Engagement</a:t>
            </a:r>
          </a:p>
          <a:p>
            <a:r>
              <a:rPr lang="en-US" sz="2800" dirty="0">
                <a:latin typeface="Georgia" panose="02040502050405020303" pitchFamily="18" charset="0"/>
              </a:rPr>
              <a:t>[Student] Lifecycle Stage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14497D-AB1D-480D-94B2-01AB75D25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116" y="1717163"/>
            <a:ext cx="10405092" cy="429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058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6391E939-7E00-4491-B6C4-E24EB8ACF2C9}"/>
              </a:ext>
            </a:extLst>
          </p:cNvPr>
          <p:cNvSpPr txBox="1"/>
          <p:nvPr/>
        </p:nvSpPr>
        <p:spPr>
          <a:xfrm>
            <a:off x="372694" y="242685"/>
            <a:ext cx="445987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Georgia" panose="02040502050405020303" pitchFamily="18" charset="0"/>
              </a:rPr>
              <a:t>Student Engagement</a:t>
            </a:r>
          </a:p>
          <a:p>
            <a:r>
              <a:rPr lang="en-US" sz="2800" dirty="0">
                <a:latin typeface="Georgia" panose="02040502050405020303" pitchFamily="18" charset="0"/>
              </a:rPr>
              <a:t>[Student] Lifecycle Stage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8D40652-9F9A-438B-9122-59F608BA4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220" y="1507926"/>
            <a:ext cx="9973559" cy="481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9694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73382F38-9A45-45B6-AE15-2EA5E111FCDD}"/>
              </a:ext>
            </a:extLst>
          </p:cNvPr>
          <p:cNvSpPr/>
          <p:nvPr/>
        </p:nvSpPr>
        <p:spPr>
          <a:xfrm>
            <a:off x="5148679" y="2625942"/>
            <a:ext cx="2192826" cy="2154321"/>
          </a:xfrm>
          <a:prstGeom prst="flowChartConnector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E5252A08-F5AA-496A-B34B-F0B82CDBE630}"/>
              </a:ext>
            </a:extLst>
          </p:cNvPr>
          <p:cNvSpPr/>
          <p:nvPr/>
        </p:nvSpPr>
        <p:spPr>
          <a:xfrm>
            <a:off x="4305785" y="1820132"/>
            <a:ext cx="3878615" cy="3765940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5EB1C511-1775-4DFE-A08B-514E7720DDF5}"/>
              </a:ext>
            </a:extLst>
          </p:cNvPr>
          <p:cNvSpPr/>
          <p:nvPr/>
        </p:nvSpPr>
        <p:spPr>
          <a:xfrm>
            <a:off x="4685760" y="3244819"/>
            <a:ext cx="862396" cy="823394"/>
          </a:xfrm>
          <a:prstGeom prst="flowChartConnector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26DB41D4-6978-4102-BDF1-C0F5228DEF44}"/>
              </a:ext>
            </a:extLst>
          </p:cNvPr>
          <p:cNvSpPr/>
          <p:nvPr/>
        </p:nvSpPr>
        <p:spPr>
          <a:xfrm>
            <a:off x="6438037" y="2364004"/>
            <a:ext cx="862396" cy="823394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0F967647-D9E4-4073-B9E8-4C1E65D0AC9C}"/>
              </a:ext>
            </a:extLst>
          </p:cNvPr>
          <p:cNvSpPr/>
          <p:nvPr/>
        </p:nvSpPr>
        <p:spPr>
          <a:xfrm>
            <a:off x="6438037" y="4151636"/>
            <a:ext cx="862396" cy="823394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1B9DE572-EDA7-457B-9629-CDCEDDA5B5E7}"/>
              </a:ext>
            </a:extLst>
          </p:cNvPr>
          <p:cNvSpPr/>
          <p:nvPr/>
        </p:nvSpPr>
        <p:spPr>
          <a:xfrm>
            <a:off x="7066738" y="3244819"/>
            <a:ext cx="862396" cy="823394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A89AFA-3C68-41D0-8B26-B57F5ED7E1E1}"/>
              </a:ext>
            </a:extLst>
          </p:cNvPr>
          <p:cNvSpPr txBox="1"/>
          <p:nvPr/>
        </p:nvSpPr>
        <p:spPr>
          <a:xfrm>
            <a:off x="6495800" y="2621813"/>
            <a:ext cx="7468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student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6AF7F9-F949-4DB1-9602-E9F45F7FB74D}"/>
              </a:ext>
            </a:extLst>
          </p:cNvPr>
          <p:cNvSpPr txBox="1"/>
          <p:nvPr/>
        </p:nvSpPr>
        <p:spPr>
          <a:xfrm>
            <a:off x="4435302" y="4763133"/>
            <a:ext cx="89960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university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E6D8DE-F9A6-4266-95CC-C359BBDACA33}"/>
              </a:ext>
            </a:extLst>
          </p:cNvPr>
          <p:cNvSpPr txBox="1"/>
          <p:nvPr/>
        </p:nvSpPr>
        <p:spPr>
          <a:xfrm>
            <a:off x="5185762" y="4299023"/>
            <a:ext cx="66742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course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D79683-FBB8-4196-87B8-E7A9740E20DA}"/>
              </a:ext>
            </a:extLst>
          </p:cNvPr>
          <p:cNvSpPr txBox="1"/>
          <p:nvPr/>
        </p:nvSpPr>
        <p:spPr>
          <a:xfrm>
            <a:off x="4778725" y="3502628"/>
            <a:ext cx="6764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faculty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1FE620-5447-4545-A1EE-E5DA2A374A79}"/>
              </a:ext>
            </a:extLst>
          </p:cNvPr>
          <p:cNvSpPr txBox="1"/>
          <p:nvPr/>
        </p:nvSpPr>
        <p:spPr>
          <a:xfrm>
            <a:off x="7124501" y="3502628"/>
            <a:ext cx="7468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student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79D45A6-4514-4A0E-A61F-7462C544B441}"/>
              </a:ext>
            </a:extLst>
          </p:cNvPr>
          <p:cNvSpPr txBox="1"/>
          <p:nvPr/>
        </p:nvSpPr>
        <p:spPr>
          <a:xfrm>
            <a:off x="6495800" y="4409445"/>
            <a:ext cx="7468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student</a:t>
            </a:r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CF99E5B4-045B-484D-A8E1-FB8814B85DCB}"/>
              </a:ext>
            </a:extLst>
          </p:cNvPr>
          <p:cNvSpPr/>
          <p:nvPr/>
        </p:nvSpPr>
        <p:spPr>
          <a:xfrm>
            <a:off x="3510560" y="1018406"/>
            <a:ext cx="5469065" cy="5369392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EAE562-F635-47FF-A057-B17510E3DB81}"/>
              </a:ext>
            </a:extLst>
          </p:cNvPr>
          <p:cNvSpPr txBox="1"/>
          <p:nvPr/>
        </p:nvSpPr>
        <p:spPr>
          <a:xfrm>
            <a:off x="3603964" y="5227243"/>
            <a:ext cx="114178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+ community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731F7CF-4759-4B8B-8AC2-5DC52D9C1CCF}"/>
              </a:ext>
            </a:extLst>
          </p:cNvPr>
          <p:cNvSpPr txBox="1"/>
          <p:nvPr/>
        </p:nvSpPr>
        <p:spPr>
          <a:xfrm>
            <a:off x="372694" y="242685"/>
            <a:ext cx="4459875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Georgia" panose="02040502050405020303" pitchFamily="18" charset="0"/>
              </a:rPr>
              <a:t>Student Engagement</a:t>
            </a:r>
          </a:p>
          <a:p>
            <a:r>
              <a:rPr lang="en-US" sz="3200" dirty="0">
                <a:latin typeface="Georgia" panose="02040502050405020303" pitchFamily="18" charset="0"/>
              </a:rPr>
              <a:t>Another View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4739892-C27A-485F-8005-53FB1CFC459A}"/>
              </a:ext>
            </a:extLst>
          </p:cNvPr>
          <p:cNvSpPr txBox="1"/>
          <p:nvPr/>
        </p:nvSpPr>
        <p:spPr>
          <a:xfrm>
            <a:off x="7929134" y="5839594"/>
            <a:ext cx="38786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latin typeface="Georgia" panose="02040502050405020303" pitchFamily="18" charset="0"/>
              </a:rPr>
              <a:t>add value in </a:t>
            </a:r>
            <a:r>
              <a:rPr lang="en-US" sz="2400" b="1" dirty="0">
                <a:latin typeface="Georgia" panose="02040502050405020303" pitchFamily="18" charset="0"/>
              </a:rPr>
              <a:t>all</a:t>
            </a:r>
            <a:r>
              <a:rPr lang="en-US" sz="2400" dirty="0">
                <a:latin typeface="Georgia" panose="02040502050405020303" pitchFamily="18" charset="0"/>
              </a:rPr>
              <a:t> the communities we serve</a:t>
            </a:r>
            <a:endParaRPr lang="en-US" sz="2000" dirty="0">
              <a:latin typeface="Georgia" panose="02040502050405020303" pitchFamily="18" charset="0"/>
            </a:endParaRPr>
          </a:p>
        </p:txBody>
      </p:sp>
      <p:pic>
        <p:nvPicPr>
          <p:cNvPr id="23" name="Picture 22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1752BE79-A42B-4B66-9672-0A4078E3A5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657" y="123825"/>
            <a:ext cx="2554502" cy="2967448"/>
          </a:xfrm>
          <a:prstGeom prst="rect">
            <a:avLst/>
          </a:prstGeom>
        </p:spPr>
      </p:pic>
      <p:pic>
        <p:nvPicPr>
          <p:cNvPr id="12" name="Picture 11" descr="A picture containing indoor&#10;&#10;Description automatically generated">
            <a:extLst>
              <a:ext uri="{FF2B5EF4-FFF2-40B4-BE49-F238E27FC236}">
                <a16:creationId xmlns:a16="http://schemas.microsoft.com/office/drawing/2014/main" id="{5E0E1EE6-31F2-4F72-8557-DB4A9BF8BF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0142" y="4563333"/>
            <a:ext cx="2423955" cy="181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73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19D84B-24D1-4EF0-A4F7-9AF04F763991}"/>
              </a:ext>
            </a:extLst>
          </p:cNvPr>
          <p:cNvSpPr txBox="1"/>
          <p:nvPr/>
        </p:nvSpPr>
        <p:spPr>
          <a:xfrm>
            <a:off x="372694" y="242685"/>
            <a:ext cx="4459875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Georgia" panose="02040502050405020303" pitchFamily="18" charset="0"/>
              </a:rPr>
              <a:t>Student Engagement</a:t>
            </a:r>
          </a:p>
          <a:p>
            <a:r>
              <a:rPr lang="en-US" sz="3200" dirty="0">
                <a:latin typeface="Georgia" panose="02040502050405020303" pitchFamily="18" charset="0"/>
              </a:rPr>
              <a:t>Expectations Evolving</a:t>
            </a:r>
          </a:p>
        </p:txBody>
      </p:sp>
      <p:pic>
        <p:nvPicPr>
          <p:cNvPr id="13" name="Picture 1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39EF5A6A-BD53-450C-A3FD-FA34B22EBA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825" y="2250805"/>
            <a:ext cx="3461615" cy="1825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A440724-3408-4E63-B470-B2C8F44C986A}"/>
              </a:ext>
            </a:extLst>
          </p:cNvPr>
          <p:cNvSpPr txBox="1"/>
          <p:nvPr/>
        </p:nvSpPr>
        <p:spPr>
          <a:xfrm>
            <a:off x="665822" y="1876104"/>
            <a:ext cx="8269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80% of public 4-year colleges make course management tools available to their faculties, professors only use them in 20% of their courses (Lynch, 2002).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464303-90F9-4D80-AA74-3A8BC576BED9}"/>
              </a:ext>
            </a:extLst>
          </p:cNvPr>
          <p:cNvSpPr txBox="1"/>
          <p:nvPr/>
        </p:nvSpPr>
        <p:spPr>
          <a:xfrm>
            <a:off x="665822" y="2805858"/>
            <a:ext cx="764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…faculty members are hesitant to embrace technology because it is perceived as a source of stress. (Baltaci-Goktalay, 2006).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5A7FEF-E7B5-4A13-83E7-090A97ABF7BC}"/>
              </a:ext>
            </a:extLst>
          </p:cNvPr>
          <p:cNvSpPr txBox="1"/>
          <p:nvPr/>
        </p:nvSpPr>
        <p:spPr>
          <a:xfrm>
            <a:off x="665822" y="3636451"/>
            <a:ext cx="8497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multiple modalities: on campus, online, hybrid…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4A4C6E-78F1-4398-8E69-1F3474B91D61}"/>
              </a:ext>
            </a:extLst>
          </p:cNvPr>
          <p:cNvSpPr txBox="1"/>
          <p:nvPr/>
        </p:nvSpPr>
        <p:spPr>
          <a:xfrm>
            <a:off x="665822" y="4317501"/>
            <a:ext cx="8497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engagement, curriculum (topic), + technology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BAA850E-A747-4944-95C0-560FB0BE7BC8}"/>
              </a:ext>
            </a:extLst>
          </p:cNvPr>
          <p:cNvSpPr txBox="1"/>
          <p:nvPr/>
        </p:nvSpPr>
        <p:spPr>
          <a:xfrm>
            <a:off x="665822" y="4998551"/>
            <a:ext cx="8497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tech-savvy student population</a:t>
            </a:r>
          </a:p>
        </p:txBody>
      </p:sp>
      <p:pic>
        <p:nvPicPr>
          <p:cNvPr id="21" name="Picture 20" descr="A picture containing person, sitting, young, table&#10;&#10;Description automatically generated">
            <a:extLst>
              <a:ext uri="{FF2B5EF4-FFF2-40B4-BE49-F238E27FC236}">
                <a16:creationId xmlns:a16="http://schemas.microsoft.com/office/drawing/2014/main" id="{97D406C8-D45F-4EDE-87A7-6879FE78A4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17"/>
          <a:stretch/>
        </p:blipFill>
        <p:spPr>
          <a:xfrm>
            <a:off x="8404825" y="4232542"/>
            <a:ext cx="3461615" cy="22706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5E9B1EE0-4732-4358-8F7A-682D24B774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825" y="281453"/>
            <a:ext cx="3414481" cy="1899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6447341E-E410-4578-9774-50570EC37A01}"/>
              </a:ext>
            </a:extLst>
          </p:cNvPr>
          <p:cNvSpPr/>
          <p:nvPr/>
        </p:nvSpPr>
        <p:spPr>
          <a:xfrm>
            <a:off x="665822" y="5636056"/>
            <a:ext cx="61007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References:</a:t>
            </a:r>
          </a:p>
          <a:p>
            <a:pPr>
              <a:spcBef>
                <a:spcPts val="600"/>
              </a:spcBef>
            </a:pP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Baltaci-Goktalay, S., &amp;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Ocak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 A. (2006). Faculty Adoption of Online Technology in Higher Education. 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Turkish Online Journal of Educational Technology-TOJET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(4), 37-43.</a:t>
            </a:r>
          </a:p>
          <a:p>
            <a:pPr>
              <a:spcBef>
                <a:spcPts val="600"/>
              </a:spcBef>
            </a:pPr>
            <a:r>
              <a:rPr lang="en-US" sz="10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Lynch, D., </a:t>
            </a:r>
            <a:r>
              <a:rPr lang="en-US" sz="10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Altschuler</a:t>
            </a:r>
            <a:r>
              <a:rPr lang="en-US" sz="10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G. C., &amp; McClure, P. (2002). Professors should embrace technology in courses... and colleges must create technology plans. </a:t>
            </a:r>
            <a:r>
              <a:rPr lang="en-US" sz="1000" i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Chronicle of Higher Education</a:t>
            </a:r>
            <a:r>
              <a:rPr lang="en-US" sz="10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00" i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sz="10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(19), B15-B15.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94173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086FE0-ED95-4A7A-A2A4-95B4F402FA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992" y="1523171"/>
            <a:ext cx="7868819" cy="4796191"/>
          </a:xfrm>
        </p:spPr>
        <p:txBody>
          <a:bodyPr>
            <a:noAutofit/>
          </a:bodyPr>
          <a:lstStyle/>
          <a:p>
            <a:r>
              <a:rPr lang="en-US" dirty="0"/>
              <a:t>Welcome</a:t>
            </a:r>
          </a:p>
          <a:p>
            <a:pPr>
              <a:spcBef>
                <a:spcPts val="1200"/>
              </a:spcBef>
            </a:pPr>
            <a:r>
              <a:rPr lang="en-US" dirty="0"/>
              <a:t>Weekly announcement</a:t>
            </a:r>
          </a:p>
          <a:p>
            <a:pPr lvl="1"/>
            <a:r>
              <a:rPr lang="en-US" dirty="0"/>
              <a:t>Week in the term (encouragement)</a:t>
            </a:r>
          </a:p>
          <a:p>
            <a:pPr lvl="1"/>
            <a:r>
              <a:rPr lang="en-US" dirty="0"/>
              <a:t>Connect with the university/community</a:t>
            </a:r>
          </a:p>
          <a:p>
            <a:pPr lvl="1"/>
            <a:r>
              <a:rPr lang="en-US" dirty="0"/>
              <a:t>What needs to be done</a:t>
            </a:r>
          </a:p>
          <a:p>
            <a:pPr>
              <a:spcBef>
                <a:spcPts val="1200"/>
              </a:spcBef>
            </a:pPr>
            <a:r>
              <a:rPr lang="en-US" dirty="0"/>
              <a:t>Weekly module</a:t>
            </a:r>
          </a:p>
          <a:p>
            <a:pPr lvl="1"/>
            <a:r>
              <a:rPr lang="en-US" dirty="0"/>
              <a:t>Readings, articles, videos</a:t>
            </a:r>
          </a:p>
          <a:p>
            <a:pPr lvl="1"/>
            <a:r>
              <a:rPr lang="en-US" dirty="0"/>
              <a:t>Presentation slides</a:t>
            </a:r>
          </a:p>
          <a:p>
            <a:pPr lvl="1"/>
            <a:r>
              <a:rPr lang="en-US" dirty="0"/>
              <a:t>Assignments</a:t>
            </a:r>
          </a:p>
          <a:p>
            <a:pPr lvl="1"/>
            <a:r>
              <a:rPr lang="en-US" dirty="0"/>
              <a:t>Discussion – content + classmates + community</a:t>
            </a:r>
            <a:endParaRPr lang="en-US" sz="2000" dirty="0"/>
          </a:p>
          <a:p>
            <a:pPr>
              <a:spcBef>
                <a:spcPts val="1200"/>
              </a:spcBef>
            </a:pPr>
            <a:r>
              <a:rPr lang="en-US" dirty="0"/>
              <a:t>Group project(s)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19D84B-24D1-4EF0-A4F7-9AF04F763991}"/>
              </a:ext>
            </a:extLst>
          </p:cNvPr>
          <p:cNvSpPr txBox="1"/>
          <p:nvPr/>
        </p:nvSpPr>
        <p:spPr>
          <a:xfrm>
            <a:off x="372694" y="242685"/>
            <a:ext cx="4459875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Georgia" panose="02040502050405020303" pitchFamily="18" charset="0"/>
              </a:rPr>
              <a:t>Student Engagement</a:t>
            </a:r>
          </a:p>
          <a:p>
            <a:r>
              <a:rPr lang="en-US" sz="3200" dirty="0">
                <a:latin typeface="Georgia" panose="02040502050405020303" pitchFamily="18" charset="0"/>
              </a:rPr>
              <a:t>Principles in Action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6EBE066-3552-46F4-A927-14E093A28AE9}"/>
              </a:ext>
            </a:extLst>
          </p:cNvPr>
          <p:cNvGrpSpPr/>
          <p:nvPr/>
        </p:nvGrpSpPr>
        <p:grpSpPr>
          <a:xfrm>
            <a:off x="7594551" y="2175197"/>
            <a:ext cx="3091544" cy="3492138"/>
            <a:chOff x="7502291" y="1682931"/>
            <a:chExt cx="3091544" cy="349213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7340A1A-D88F-42B2-93D1-BD2736160026}"/>
                </a:ext>
              </a:extLst>
            </p:cNvPr>
            <p:cNvSpPr txBox="1"/>
            <p:nvPr/>
          </p:nvSpPr>
          <p:spPr>
            <a:xfrm>
              <a:off x="7620454" y="3113438"/>
              <a:ext cx="7713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online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81F2249-74A4-437E-8E1D-7EFFD9C07D04}"/>
                </a:ext>
              </a:extLst>
            </p:cNvPr>
            <p:cNvSpPr txBox="1"/>
            <p:nvPr/>
          </p:nvSpPr>
          <p:spPr>
            <a:xfrm>
              <a:off x="9635539" y="2974939"/>
              <a:ext cx="90890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on</a:t>
              </a:r>
            </a:p>
            <a:p>
              <a:pPr algn="ctr"/>
              <a:r>
                <a:rPr lang="en-US" dirty="0"/>
                <a:t>campus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79F9328D-6140-412E-8905-D83FA4785A24}"/>
                </a:ext>
              </a:extLst>
            </p:cNvPr>
            <p:cNvSpPr/>
            <p:nvPr/>
          </p:nvSpPr>
          <p:spPr>
            <a:xfrm>
              <a:off x="7502291" y="1682932"/>
              <a:ext cx="1007690" cy="3492137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D2072D6F-E7CE-48D5-8375-46C7F09825DB}"/>
                </a:ext>
              </a:extLst>
            </p:cNvPr>
            <p:cNvSpPr/>
            <p:nvPr/>
          </p:nvSpPr>
          <p:spPr>
            <a:xfrm>
              <a:off x="8544217" y="1682931"/>
              <a:ext cx="1007690" cy="349213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481B34DD-C221-4C79-986F-AF045D5008B9}"/>
                </a:ext>
              </a:extLst>
            </p:cNvPr>
            <p:cNvSpPr/>
            <p:nvPr/>
          </p:nvSpPr>
          <p:spPr>
            <a:xfrm>
              <a:off x="9586145" y="1682931"/>
              <a:ext cx="1007690" cy="3492137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68BC20B-943D-4BED-98EC-F820EFCBB39F}"/>
                </a:ext>
              </a:extLst>
            </p:cNvPr>
            <p:cNvSpPr txBox="1"/>
            <p:nvPr/>
          </p:nvSpPr>
          <p:spPr>
            <a:xfrm>
              <a:off x="8540712" y="2974939"/>
              <a:ext cx="101470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common</a:t>
              </a:r>
            </a:p>
            <a:p>
              <a:pPr algn="ctr"/>
              <a:r>
                <a:rPr lang="en-US" dirty="0"/>
                <a:t>core</a:t>
              </a:r>
            </a:p>
          </p:txBody>
        </p:sp>
      </p:grpSp>
      <p:pic>
        <p:nvPicPr>
          <p:cNvPr id="13" name="Picture 12" descr="A picture containing animal, water, mountain&#10;&#10;Description automatically generated">
            <a:extLst>
              <a:ext uri="{FF2B5EF4-FFF2-40B4-BE49-F238E27FC236}">
                <a16:creationId xmlns:a16="http://schemas.microsoft.com/office/drawing/2014/main" id="{CE464FE9-4519-4B6B-804A-9BB861F34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834" y="215901"/>
            <a:ext cx="2090547" cy="15533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4C3C7EC-30A1-491E-A0A4-218301B344AD}"/>
              </a:ext>
            </a:extLst>
          </p:cNvPr>
          <p:cNvSpPr txBox="1"/>
          <p:nvPr/>
        </p:nvSpPr>
        <p:spPr>
          <a:xfrm>
            <a:off x="10354474" y="1444977"/>
            <a:ext cx="12572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class observation</a:t>
            </a:r>
          </a:p>
        </p:txBody>
      </p:sp>
    </p:spTree>
    <p:extLst>
      <p:ext uri="{BB962C8B-B14F-4D97-AF65-F5344CB8AC3E}">
        <p14:creationId xmlns:p14="http://schemas.microsoft.com/office/powerpoint/2010/main" val="3300083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E58D877-C0C6-4B94-9A10-BB6A6227E0EC}"/>
              </a:ext>
            </a:extLst>
          </p:cNvPr>
          <p:cNvSpPr txBox="1"/>
          <p:nvPr/>
        </p:nvSpPr>
        <p:spPr>
          <a:xfrm>
            <a:off x="372694" y="242685"/>
            <a:ext cx="4459875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Georgia" panose="02040502050405020303" pitchFamily="18" charset="0"/>
              </a:rPr>
              <a:t>Student Engagement</a:t>
            </a:r>
          </a:p>
          <a:p>
            <a:r>
              <a:rPr lang="en-US" sz="3200" dirty="0">
                <a:latin typeface="Georgia" panose="02040502050405020303" pitchFamily="18" charset="0"/>
              </a:rPr>
              <a:t>Principles in Action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983AD2-F5DA-485C-AE1F-D805732612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3175" y="1044022"/>
            <a:ext cx="2819002" cy="15814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F7CECD-B7C0-44C3-BA43-F5F883B545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76" b="6635"/>
          <a:stretch/>
        </p:blipFill>
        <p:spPr>
          <a:xfrm>
            <a:off x="372694" y="1621037"/>
            <a:ext cx="7764084" cy="49942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95D93E-805B-4868-AFFE-FA12FCE9D2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7278" y="2353993"/>
            <a:ext cx="2819002" cy="17415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B03ABB-DAA9-4642-BEFD-7E5460585D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3175" y="3442398"/>
            <a:ext cx="2819002" cy="16958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41DA77-92A7-4023-95A3-C14D68A085B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5555"/>
          <a:stretch/>
        </p:blipFill>
        <p:spPr>
          <a:xfrm>
            <a:off x="9109268" y="4842176"/>
            <a:ext cx="2837012" cy="177313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5A07D80-90A9-4DF6-9899-A90EEE13BCFC}"/>
              </a:ext>
            </a:extLst>
          </p:cNvPr>
          <p:cNvSpPr txBox="1"/>
          <p:nvPr/>
        </p:nvSpPr>
        <p:spPr>
          <a:xfrm>
            <a:off x="5209765" y="1162694"/>
            <a:ext cx="30024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</a:rPr>
              <a:t>connect with current events…</a:t>
            </a:r>
          </a:p>
        </p:txBody>
      </p:sp>
    </p:spTree>
    <p:extLst>
      <p:ext uri="{BB962C8B-B14F-4D97-AF65-F5344CB8AC3E}">
        <p14:creationId xmlns:p14="http://schemas.microsoft.com/office/powerpoint/2010/main" val="12738506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1636</TotalTime>
  <Words>581</Words>
  <Application>Microsoft Office PowerPoint</Application>
  <PresentationFormat>Widescreen</PresentationFormat>
  <Paragraphs>165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Georgia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wilson zehr</dc:creator>
  <cp:lastModifiedBy>Wilson Zehr</cp:lastModifiedBy>
  <cp:revision>59</cp:revision>
  <dcterms:created xsi:type="dcterms:W3CDTF">2019-08-27T20:48:44Z</dcterms:created>
  <dcterms:modified xsi:type="dcterms:W3CDTF">2019-11-22T15:04:20Z</dcterms:modified>
</cp:coreProperties>
</file>