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317" r:id="rId3"/>
    <p:sldId id="318" r:id="rId4"/>
    <p:sldId id="314" r:id="rId5"/>
    <p:sldId id="308" r:id="rId6"/>
    <p:sldId id="309" r:id="rId7"/>
    <p:sldId id="310" r:id="rId8"/>
    <p:sldId id="311" r:id="rId9"/>
    <p:sldId id="301" r:id="rId10"/>
    <p:sldId id="306" r:id="rId11"/>
    <p:sldId id="307" r:id="rId12"/>
    <p:sldId id="304" r:id="rId13"/>
    <p:sldId id="319" r:id="rId14"/>
    <p:sldId id="320" r:id="rId15"/>
    <p:sldId id="321" r:id="rId16"/>
    <p:sldId id="322" r:id="rId17"/>
    <p:sldId id="30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D17"/>
    <a:srgbClr val="FFCC66"/>
    <a:srgbClr val="BC9B65"/>
    <a:srgbClr val="E1461F"/>
    <a:srgbClr val="CBC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7" d="100"/>
          <a:sy n="87" d="100"/>
        </p:scale>
        <p:origin x="133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703"/>
            <a:ext cx="8229600" cy="4712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253170"/>
            <a:ext cx="2133600" cy="365125"/>
          </a:xfrm>
        </p:spPr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9921" y="624896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 498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103194"/>
            <a:ext cx="65532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8164"/>
            <a:ext cx="9144000" cy="1418319"/>
          </a:xfrm>
          <a:prstGeom prst="rect">
            <a:avLst/>
          </a:prstGeom>
          <a:solidFill>
            <a:srgbClr val="BC9B65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6256" y="123826"/>
            <a:ext cx="6533531" cy="1120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807" y="63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81400" y="63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51"/>
          <a:stretch/>
        </p:blipFill>
        <p:spPr>
          <a:xfrm>
            <a:off x="10886" y="65311"/>
            <a:ext cx="2467318" cy="12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521779"/>
            <a:ext cx="1619250" cy="129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baseline="0">
          <a:solidFill>
            <a:srgbClr val="0235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2590800" y="228600"/>
            <a:ext cx="6477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0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BA 498 – Business Policy &amp; Strategy</a:t>
            </a:r>
          </a:p>
          <a:p>
            <a:pPr eaLnBrk="1" hangingPunct="1">
              <a:defRPr/>
            </a:pPr>
            <a:r>
              <a:rPr lang="en-US" sz="30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Term Project</a:t>
            </a: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685800" y="2247528"/>
            <a:ext cx="7772399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>
              <a:spcBef>
                <a:spcPts val="1200"/>
              </a:spcBef>
              <a:defRPr/>
            </a:pPr>
            <a:r>
              <a:rPr lang="en-US" sz="40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+mj-ea"/>
                <a:cs typeface="+mj-cs"/>
              </a:rPr>
              <a:t>Consulting Engagement</a:t>
            </a:r>
          </a:p>
          <a:p>
            <a:pPr algn="ctr" eaLnBrk="1" hangingPunct="1">
              <a:spcAft>
                <a:spcPts val="2400"/>
              </a:spcAft>
              <a:defRPr/>
            </a:pPr>
            <a:r>
              <a:rPr lang="en-US" sz="40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+mj-ea"/>
                <a:cs typeface="+mj-cs"/>
              </a:rPr>
              <a:t>Community Partner</a:t>
            </a:r>
          </a:p>
          <a:p>
            <a:pPr algn="ctr" eaLnBrk="1" hangingPunct="1">
              <a:defRPr/>
            </a:pPr>
            <a:r>
              <a:rPr lang="en-US" sz="3200" i="1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Government Agency, Commercial Business, Non-Profit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2590800" y="152340"/>
            <a:ext cx="640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Business Policy &amp; Strategy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Research Project: Client + Deliverables</a:t>
            </a:r>
            <a:endParaRPr lang="en-US" sz="2800" kern="0" dirty="0">
              <a:solidFill>
                <a:schemeClr val="tx2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310064" y="1676401"/>
            <a:ext cx="8362401" cy="4114800"/>
          </a:xfrm>
        </p:spPr>
        <p:txBody>
          <a:bodyPr>
            <a:normAutofit lnSpcReduction="10000"/>
          </a:bodyPr>
          <a:lstStyle/>
          <a:p>
            <a:pPr marL="57150" indent="0">
              <a:buNone/>
            </a:pPr>
            <a:r>
              <a:rPr lang="en-US" altLang="en-US" sz="24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Client: </a:t>
            </a:r>
            <a:r>
              <a:rPr lang="en-US" altLang="en-US" sz="24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</a:t>
            </a:r>
            <a:r>
              <a:rPr lang="en-US" altLang="en-US" sz="24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See Samples)</a:t>
            </a:r>
            <a:endParaRPr lang="en-US" altLang="en-US" sz="2400" i="1" dirty="0" smtClean="0">
              <a:solidFill>
                <a:srgbClr val="40404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1800"/>
              </a:spcBef>
              <a:buNone/>
            </a:pPr>
            <a:r>
              <a:rPr lang="en-US" altLang="en-US" sz="2400" dirty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</a:t>
            </a:r>
            <a:r>
              <a:rPr lang="en-US" altLang="en-US" sz="24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ne student team per project </a:t>
            </a:r>
          </a:p>
          <a:p>
            <a:pPr marL="57150" indent="0">
              <a:spcBef>
                <a:spcPts val="1800"/>
              </a:spcBef>
              <a:buNone/>
            </a:pPr>
            <a:r>
              <a:rPr lang="en-US" altLang="en-US" sz="24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Negotiate Statement of Work (SoW)</a:t>
            </a:r>
          </a:p>
          <a:p>
            <a:pPr marL="57150" indent="0">
              <a:spcBef>
                <a:spcPts val="1800"/>
              </a:spcBef>
              <a:buNone/>
            </a:pPr>
            <a:r>
              <a:rPr lang="en-US" altLang="en-US" sz="24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20 - 40 slide PowerPoint (with notes pages)</a:t>
            </a:r>
          </a:p>
          <a:p>
            <a:pPr marL="514350" indent="-457200">
              <a:spcBef>
                <a:spcPts val="600"/>
              </a:spcBef>
            </a:pPr>
            <a:r>
              <a:rPr lang="en-US" altLang="en-US" sz="24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Notes should be equivalent to 20 page paper</a:t>
            </a:r>
          </a:p>
          <a:p>
            <a:pPr marL="514350" indent="-457200">
              <a:spcBef>
                <a:spcPts val="600"/>
              </a:spcBef>
            </a:pPr>
            <a:r>
              <a:rPr lang="en-US" altLang="en-US" sz="24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Include at least 20 high quality references</a:t>
            </a:r>
          </a:p>
          <a:p>
            <a:pPr marL="57150" indent="0">
              <a:spcBef>
                <a:spcPts val="1800"/>
              </a:spcBef>
              <a:buNone/>
            </a:pPr>
            <a:r>
              <a:rPr lang="en-US" altLang="en-US" sz="2400" dirty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Class time assigned (as needed)</a:t>
            </a:r>
          </a:p>
          <a:p>
            <a:pPr marL="57150" indent="0">
              <a:spcBef>
                <a:spcPts val="1800"/>
              </a:spcBef>
              <a:buNone/>
            </a:pPr>
            <a:r>
              <a:rPr lang="en-US" altLang="en-US" sz="24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Client presentation</a:t>
            </a:r>
          </a:p>
          <a:p>
            <a:pPr marL="57150" indent="0">
              <a:buNone/>
            </a:pPr>
            <a:endParaRPr lang="en-US" altLang="en-US" sz="2800" dirty="0" smtClean="0">
              <a:solidFill>
                <a:srgbClr val="40404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US" altLang="en-US" sz="2800" dirty="0">
              <a:solidFill>
                <a:srgbClr val="40404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478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77000" y="5634519"/>
            <a:ext cx="2475584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2590800" y="152340"/>
            <a:ext cx="640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Business Policy &amp; Strategy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Research Project: Timeline</a:t>
            </a:r>
            <a:endParaRPr lang="en-US" sz="2800" kern="0" dirty="0">
              <a:solidFill>
                <a:schemeClr val="tx2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457200" y="1600956"/>
            <a:ext cx="8362401" cy="4392440"/>
          </a:xfrm>
        </p:spPr>
        <p:txBody>
          <a:bodyPr>
            <a:normAutofit fontScale="92500" lnSpcReduction="10000"/>
          </a:bodyPr>
          <a:lstStyle/>
          <a:p>
            <a:pPr marL="57150" indent="0">
              <a:buNone/>
            </a:pP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  1:  	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Project overviews</a:t>
            </a:r>
          </a:p>
          <a:p>
            <a:pPr marL="57150" indent="0">
              <a:spcBef>
                <a:spcPts val="200"/>
              </a:spcBef>
              <a:buNone/>
            </a:pPr>
            <a:r>
              <a:rPr lang="en-US" altLang="en-US" sz="2000" dirty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</a:t>
            </a:r>
            <a:r>
              <a:rPr lang="en-US" altLang="en-US" sz="2000" dirty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    		Team selection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  2:  	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Client discussion </a:t>
            </a:r>
            <a:r>
              <a:rPr lang="en-US" altLang="en-US" sz="1900" i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(in-class)</a:t>
            </a:r>
          </a:p>
          <a:p>
            <a:pPr marL="57150" indent="0">
              <a:spcBef>
                <a:spcPts val="200"/>
              </a:spcBef>
              <a:buNone/>
            </a:pPr>
            <a:r>
              <a:rPr lang="en-US" altLang="en-US" sz="2000" dirty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</a:t>
            </a:r>
            <a:r>
              <a:rPr lang="en-US" altLang="en-US" sz="2000" dirty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    		Draft SoW </a:t>
            </a:r>
            <a:r>
              <a:rPr lang="en-US" altLang="en-US" sz="1900" i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(examples on Canvas)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  3: 	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Approved SoW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3 – 6: 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Conduct initial research</a:t>
            </a:r>
          </a:p>
          <a:p>
            <a:pPr marL="57150" indent="0">
              <a:spcBef>
                <a:spcPts val="200"/>
              </a:spcBef>
              <a:buNone/>
            </a:pPr>
            <a:r>
              <a:rPr lang="en-US" altLang="en-US" sz="2000" dirty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	    	Build draft presentation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altLang="en-US" sz="2000" b="1" dirty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</a:t>
            </a: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6: 	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Client progress presentation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7-9: 	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Revise &amp; refine</a:t>
            </a:r>
          </a:p>
          <a:p>
            <a:pPr marL="57150" indent="0">
              <a:spcBef>
                <a:spcPts val="200"/>
              </a:spcBef>
              <a:buNone/>
            </a:pPr>
            <a:r>
              <a:rPr lang="en-US" altLang="en-US" sz="2000" dirty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	 	Expand </a:t>
            </a:r>
            <a:r>
              <a:rPr lang="en-US" altLang="en-US" sz="1800" i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(as required)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10: 	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Final client presentation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11:  	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Project Due (Monday @ 5:00)</a:t>
            </a:r>
          </a:p>
          <a:p>
            <a:pPr marL="57150" indent="0">
              <a:buNone/>
            </a:pPr>
            <a:endParaRPr lang="en-US" altLang="en-US" sz="2800" dirty="0" smtClean="0">
              <a:solidFill>
                <a:srgbClr val="40404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US" altLang="en-US" sz="2800" dirty="0">
              <a:solidFill>
                <a:srgbClr val="40404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70" y="2394111"/>
            <a:ext cx="1545692" cy="2068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79" y="4953000"/>
            <a:ext cx="16668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57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2590800" y="152340"/>
            <a:ext cx="640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Business Policy &amp; Strategy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Research Project: Timeline</a:t>
            </a:r>
            <a:endParaRPr lang="en-US" sz="2800" kern="0" dirty="0">
              <a:solidFill>
                <a:schemeClr val="tx2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5287" y="4795850"/>
            <a:ext cx="7093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Research Project due Monday, finals week, at 5:00 PM</a:t>
            </a:r>
          </a:p>
          <a:p>
            <a:pPr algn="ctr"/>
            <a:r>
              <a:rPr lang="en-US" sz="2400" b="1" dirty="0" smtClean="0"/>
              <a:t>Late Projects will </a:t>
            </a:r>
            <a:r>
              <a:rPr lang="en-US" sz="2400" b="1" u="sng" dirty="0" smtClean="0"/>
              <a:t>NOT</a:t>
            </a:r>
            <a:r>
              <a:rPr lang="en-US" sz="2400" b="1" dirty="0" smtClean="0"/>
              <a:t> be accepted</a:t>
            </a:r>
          </a:p>
          <a:p>
            <a:pPr algn="ctr"/>
            <a:r>
              <a:rPr lang="en-US" sz="2400" b="1" dirty="0" smtClean="0"/>
              <a:t>Please Plan Accordingly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57" y="1600192"/>
            <a:ext cx="2452687" cy="318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61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2590800" y="152340"/>
            <a:ext cx="640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Business Policy &amp; Strategy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Online Changes</a:t>
            </a:r>
            <a:endParaRPr lang="en-US" sz="2800" kern="0" dirty="0">
              <a:solidFill>
                <a:schemeClr val="tx2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457200" y="1535331"/>
            <a:ext cx="8362401" cy="4392440"/>
          </a:xfrm>
        </p:spPr>
        <p:txBody>
          <a:bodyPr>
            <a:normAutofit fontScale="92500" lnSpcReduction="10000"/>
          </a:bodyPr>
          <a:lstStyle/>
          <a:p>
            <a:pPr marL="57150" indent="0">
              <a:buNone/>
            </a:pP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  1:  	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Project overview</a:t>
            </a:r>
          </a:p>
          <a:p>
            <a:pPr marL="57150" indent="0">
              <a:spcBef>
                <a:spcPts val="200"/>
              </a:spcBef>
              <a:buNone/>
            </a:pPr>
            <a:r>
              <a:rPr lang="en-US" altLang="en-US" sz="2000" dirty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</a:t>
            </a:r>
            <a:r>
              <a:rPr lang="en-US" altLang="en-US" sz="2000" dirty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    		Team selection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  2:  	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Written Summary + Contact Info</a:t>
            </a:r>
            <a:endParaRPr lang="en-US" altLang="en-US" sz="1900" i="1" dirty="0" smtClean="0">
              <a:solidFill>
                <a:srgbClr val="40404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400"/>
              </a:spcBef>
              <a:buNone/>
            </a:pPr>
            <a:r>
              <a:rPr lang="en-US" altLang="en-US" sz="2000" dirty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</a:t>
            </a:r>
            <a:r>
              <a:rPr lang="en-US" altLang="en-US" sz="2000" dirty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    		Draft SoW </a:t>
            </a:r>
            <a:r>
              <a:rPr lang="en-US" altLang="en-US" sz="1900" i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(examples on Canvas)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  3: 	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Approved SoW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3 – 6: 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Conduct initial research</a:t>
            </a:r>
          </a:p>
          <a:p>
            <a:pPr marL="57150" indent="0">
              <a:spcBef>
                <a:spcPts val="200"/>
              </a:spcBef>
              <a:buNone/>
            </a:pPr>
            <a:r>
              <a:rPr lang="en-US" altLang="en-US" sz="2000" dirty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	    	Build draft presentation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altLang="en-US" sz="2000" b="1" dirty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</a:t>
            </a: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6: 	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Client progress presentation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7-9: 	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Revise &amp; refine</a:t>
            </a:r>
            <a:endParaRPr lang="en-US" altLang="en-US" sz="1800" i="1" dirty="0" smtClean="0">
              <a:solidFill>
                <a:srgbClr val="40404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10: 	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YouTube Presentation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en-US" altLang="en-US" sz="2000" dirty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		Discussion Post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11:  	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Project Due (Monday @ 5:00)</a:t>
            </a:r>
          </a:p>
          <a:p>
            <a:pPr marL="57150" indent="0">
              <a:buNone/>
            </a:pPr>
            <a:endParaRPr lang="en-US" altLang="en-US" sz="2800" dirty="0" smtClean="0">
              <a:solidFill>
                <a:srgbClr val="40404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US" altLang="en-US" sz="2800" dirty="0">
              <a:solidFill>
                <a:srgbClr val="40404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8528" y="3500931"/>
            <a:ext cx="2791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Missing Class Work</a:t>
            </a:r>
          </a:p>
          <a:p>
            <a:pPr algn="ctr"/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Sessions &amp; Co-ordination</a:t>
            </a:r>
            <a:endParaRPr lang="en-US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5999" y="2201008"/>
            <a:ext cx="3832529" cy="381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5999" y="4838700"/>
            <a:ext cx="3832529" cy="6477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87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2590800" y="152340"/>
            <a:ext cx="640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Business Policy &amp; Strategy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Online Challenges</a:t>
            </a:r>
            <a:endParaRPr lang="en-US" sz="2800" kern="0" dirty="0">
              <a:solidFill>
                <a:schemeClr val="tx2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457200" y="1535331"/>
            <a:ext cx="8362401" cy="4392440"/>
          </a:xfrm>
        </p:spPr>
        <p:txBody>
          <a:bodyPr>
            <a:normAutofit fontScale="92500" lnSpcReduction="10000"/>
          </a:bodyPr>
          <a:lstStyle/>
          <a:p>
            <a:pPr marL="57150" indent="0">
              <a:buNone/>
            </a:pP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  1:  	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Project overview</a:t>
            </a:r>
          </a:p>
          <a:p>
            <a:pPr marL="57150" indent="0">
              <a:spcBef>
                <a:spcPts val="200"/>
              </a:spcBef>
              <a:buNone/>
            </a:pPr>
            <a:r>
              <a:rPr lang="en-US" altLang="en-US" sz="2000" dirty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</a:t>
            </a:r>
            <a:r>
              <a:rPr lang="en-US" altLang="en-US" sz="2000" dirty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    		Team selection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  2:  	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Written Summary + Contact Info</a:t>
            </a:r>
            <a:endParaRPr lang="en-US" altLang="en-US" sz="1900" i="1" dirty="0" smtClean="0">
              <a:solidFill>
                <a:srgbClr val="40404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200"/>
              </a:spcBef>
              <a:buNone/>
            </a:pPr>
            <a:r>
              <a:rPr lang="en-US" altLang="en-US" sz="2000" dirty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</a:t>
            </a:r>
            <a:r>
              <a:rPr lang="en-US" altLang="en-US" sz="2000" dirty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    		Draft SoW </a:t>
            </a:r>
            <a:r>
              <a:rPr lang="en-US" altLang="en-US" sz="1900" i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(examples on Canvas)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  3: 	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Approved SoW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3 – 6: 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Conduct initial research</a:t>
            </a:r>
          </a:p>
          <a:p>
            <a:pPr marL="57150" indent="0">
              <a:spcBef>
                <a:spcPts val="200"/>
              </a:spcBef>
              <a:buNone/>
            </a:pPr>
            <a:r>
              <a:rPr lang="en-US" altLang="en-US" sz="2000" dirty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	    	Build draft presentation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altLang="en-US" sz="2000" b="1" dirty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</a:t>
            </a: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6: 	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Client progress presentation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7-9: 	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Revise &amp; refine</a:t>
            </a:r>
            <a:endParaRPr lang="en-US" altLang="en-US" sz="1800" i="1" dirty="0" smtClean="0">
              <a:solidFill>
                <a:srgbClr val="40404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10: 	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YouTube Presentation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en-US" altLang="en-US" sz="2000" dirty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		Discussion Post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11:  	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Project Due (Monday @ 5:00)</a:t>
            </a:r>
          </a:p>
          <a:p>
            <a:pPr marL="57150" indent="0">
              <a:buNone/>
            </a:pPr>
            <a:endParaRPr lang="en-US" altLang="en-US" sz="2800" dirty="0" smtClean="0">
              <a:solidFill>
                <a:srgbClr val="40404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US" altLang="en-US" sz="2800" dirty="0">
              <a:solidFill>
                <a:srgbClr val="40404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3624852"/>
            <a:ext cx="2335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Participation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&amp;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Progress Lacking…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5035918"/>
            <a:ext cx="21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Technical Problems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4600" y="2412118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Contact Sporadic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4600" y="2970325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Re-write Infrequent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4545479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Late Engagement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95184" y="5634519"/>
            <a:ext cx="2057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24600" y="553567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Product Quality</a:t>
            </a:r>
          </a:p>
        </p:txBody>
      </p:sp>
    </p:spTree>
    <p:extLst>
      <p:ext uri="{BB962C8B-B14F-4D97-AF65-F5344CB8AC3E}">
        <p14:creationId xmlns:p14="http://schemas.microsoft.com/office/powerpoint/2010/main" val="2896691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862396" y="5610142"/>
            <a:ext cx="2057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2590800" y="152340"/>
            <a:ext cx="640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Business Policy &amp; Strategy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Online Changes (potential)</a:t>
            </a:r>
            <a:endParaRPr lang="en-US" sz="2800" kern="0" dirty="0">
              <a:solidFill>
                <a:schemeClr val="tx2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457200" y="1535331"/>
            <a:ext cx="8362401" cy="4392440"/>
          </a:xfrm>
        </p:spPr>
        <p:txBody>
          <a:bodyPr>
            <a:normAutofit fontScale="92500" lnSpcReduction="10000"/>
          </a:bodyPr>
          <a:lstStyle/>
          <a:p>
            <a:pPr marL="57150" indent="0">
              <a:buNone/>
            </a:pP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  1:  	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Project overview</a:t>
            </a:r>
          </a:p>
          <a:p>
            <a:pPr marL="57150" indent="0">
              <a:spcBef>
                <a:spcPts val="200"/>
              </a:spcBef>
              <a:buNone/>
            </a:pPr>
            <a:r>
              <a:rPr lang="en-US" altLang="en-US" sz="2000" dirty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</a:t>
            </a:r>
            <a:r>
              <a:rPr lang="en-US" altLang="en-US" sz="2000" dirty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    		Team selection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  2:  	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Written Summary + Contact Info</a:t>
            </a:r>
            <a:endParaRPr lang="en-US" altLang="en-US" sz="1900" i="1" dirty="0" smtClean="0">
              <a:solidFill>
                <a:srgbClr val="40404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200"/>
              </a:spcBef>
              <a:buNone/>
            </a:pPr>
            <a:r>
              <a:rPr lang="en-US" altLang="en-US" sz="2000" dirty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</a:t>
            </a:r>
            <a:r>
              <a:rPr lang="en-US" altLang="en-US" sz="2000" dirty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    		Draft SoW </a:t>
            </a:r>
            <a:r>
              <a:rPr lang="en-US" altLang="en-US" sz="1900" i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(examples on Canvas)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  3: 	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Approved SoW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3 – 6: 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Conduct initial research</a:t>
            </a:r>
          </a:p>
          <a:p>
            <a:pPr marL="57150" indent="0">
              <a:spcBef>
                <a:spcPts val="200"/>
              </a:spcBef>
              <a:buNone/>
            </a:pPr>
            <a:r>
              <a:rPr lang="en-US" altLang="en-US" sz="2000" dirty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	    	Build draft presentation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altLang="en-US" sz="2000" b="1" dirty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</a:t>
            </a: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6: 	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Client progress presentation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7-9: 	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Revise &amp; refine</a:t>
            </a:r>
            <a:endParaRPr lang="en-US" altLang="en-US" sz="1800" i="1" dirty="0" smtClean="0">
              <a:solidFill>
                <a:srgbClr val="40404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57150" indent="0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10: 	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YouTube Presentation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en-US" altLang="en-US" sz="2000" dirty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			Discussion Post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Week 11:  		</a:t>
            </a:r>
            <a:r>
              <a:rPr lang="en-US" altLang="en-US" sz="2000" dirty="0" smtClean="0">
                <a:solidFill>
                  <a:srgbClr val="40404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Project Due (Monday @ 5:00)</a:t>
            </a:r>
          </a:p>
          <a:p>
            <a:pPr marL="57150" indent="0">
              <a:buNone/>
            </a:pPr>
            <a:endParaRPr lang="en-US" altLang="en-US" sz="2800" dirty="0" smtClean="0">
              <a:solidFill>
                <a:srgbClr val="40404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US" altLang="en-US" sz="2800" dirty="0">
              <a:solidFill>
                <a:srgbClr val="40404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4792" y="2108065"/>
            <a:ext cx="278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Conference Call or Recorded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nterview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04792" y="3033548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Weekly Team Calls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Short Status Update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04792" y="4051823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Smaller Deliverables (?)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4792" y="1535331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Online Office Hours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04792" y="5548138"/>
            <a:ext cx="271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Peer Review (each stage)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04792" y="4841254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Mac instructions</a:t>
            </a:r>
          </a:p>
        </p:txBody>
      </p:sp>
    </p:spTree>
    <p:extLst>
      <p:ext uri="{BB962C8B-B14F-4D97-AF65-F5344CB8AC3E}">
        <p14:creationId xmlns:p14="http://schemas.microsoft.com/office/powerpoint/2010/main" val="3062297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2590800" y="152340"/>
            <a:ext cx="640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Business Policy &amp; Strategy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Ideas &amp; Suggestions</a:t>
            </a:r>
            <a:endParaRPr lang="en-US" sz="2800" kern="0" dirty="0">
              <a:solidFill>
                <a:schemeClr val="tx2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676400"/>
            <a:ext cx="41910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9507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521779"/>
            <a:ext cx="1619250" cy="1295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93156"/>
            <a:ext cx="7010400" cy="43397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545015"/>
            <a:ext cx="16192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2590800" y="152340"/>
            <a:ext cx="640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Business Policy &amp; Strategy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Setting the Stage</a:t>
            </a:r>
            <a:endParaRPr lang="en-US" sz="2800" kern="0" dirty="0">
              <a:solidFill>
                <a:schemeClr val="tx2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AutoShape 2" descr="data:image/jpeg;base64,/9j/4AAQSkZJRgABAQAAAQABAAD/2wBDAAMCAgMCAgMDAwMEAwMEBQgFBQQEBQoHBwYIDAoMDAsKCwsNDhIQDQ4RDgsLEBYQERMUFRUVDA8XGBYUGBIUFRT/2wBDAQMEBAUEBQkFBQkUDQsNFBQUFBQUFBQUFBQUFBQUFBQUFBQUFBQUFBQUFBQUFBQUFBQUFBQUFBQUFBQUFBQUFBT/wAARCACYASUDASIAAhEBAxEB/8QAHgABAAICAgMBAAAAAAAAAAAAAAgJAQcEBgIFCgP/xABVEAABAgUBBQUDBQgNCQkAAAABAgMABAUGEQcICRIhYRMxQVFxFCKBFSMyQlIXcnOCkZXB0hYYJCUzQ1NiY4OTsdMZJjRUVpKhotE1NkRGdYSFs8L/xAAUAQEAAAAAAAAAAAAAAAAAAAAA/8QAFBEBAAAAAAAAAAAAAAAAAAAAAP/aAAwDAQACEQMRAD8AtThCEAhCEAhCEAjBjMcap1GWo9Omp+ceTLykq0t955ZwlCEgqUo9AATAVQb6nWwT9fs3SuRmctyLZrlTQk/xq8ty6D1CO1Vj+kTFX/hnxjZO0fq7Ma664XlfD5VwVeoOOyyFZy3Lp9xhHPybSgeuY1sDz584BH0p7K9LVRNmjSyTUnhW3bNOykeZl0K/THzWZj6VTeNP0R2aJW46qQ3T7ZtdmYcSeXF2UsnCB1UQEjqRAVNb3/W77oW0VK2XJTHaUqzJQS60pOUmceCXHj6hIaR0KVRBDGRnyj3N63bUb9u+tXJVnS/U6vOvT0y4TniccWVq+GTHpYCV27ismnT2ts7qJcA4bW00pT90TziiEpLrST7OjJ+sV+8PwcR11Hvuo6m3/cN21ZZXUq1PvT75z3KcWVYHQZAHQRKuskbPO7npdNTmWurWSqmfmMKAWmkSpHZpPjha+FQ8w6YhiTxYyYBzUYsK0yJ2Wt2Rdt3qJlbu1ZnRSafk8K0yQC2yrHl2YmVZ/pERBzS7T+o6q6jW3Z9JSVVCt1BmRawM8PGsAqPRIyo9AYl3vU79pzGpdo6PW2sItnTijMyCGUH3RMrQgqyB4htLI9SqAg6rGeXdH6yUo9PzjEtLNKfmHlpbbaQMqWonAAHmSRH4mJZ7sTRL7sW1XQJiclw9RLWQa7OcacpKmyAwk583VIPokwFx2z3p7SdljZltqg1Wbl6ZKW/SfaqxPPqCG0PEF2ZcUfILUv4ARTHt7bZ1R2sdRg3TlvSdgURxbdHkXPdU8e5U06PtrA5D6qeXeVE7n3nu3adXK5M6V2NUOKyqW/iq1CWX7tVmUn6CSO9lsj0UoZ7kpMV6E5VAYAJOBzjfWimzo7cel94avXay5J6dWwwpLRUS2qsVBWEMSjR7+HjWguLHcnIHM8ux7DWxbWtrTUAe0JfpthUl1KqxVkDBV4iXZJ5F1Q8fqg5PgDKPe631RdNrK040Fs6WYpFEkWRVZmnyvupbbTxNy6D5kntlknmSATknMBWAshSiQMA+AEYjyVgjIjv2hWht0bRWpEhZFoMy7tYm23XgubcLbLTbaCpS1qAOByx3HmQPGA1/CJznc4a9j/xVofnV3/BjI3OGvef9JtH86u/4MB2Tc2aJm8Naq3qJOslUhacp2Eooj3VTkwFIH+60HPitMbe2raC+5tH1OYvuT7WUdqAAfqNPVONTlBPsYalqenhUlTyVe3lbQKVFS88yURLrYY2bHtlzQKm2nUjKu3JMTD1Qq78orjbW+s4ASogEhLaW08x4HziQYGIDVey5JXLTtBrRl7sRPM1hEuvDNTXxzbUt2qzLIfPeXUsdkFZ55BzzzG1YxGYBCEIBCEIBCEIBCEIBCEIBCEIBEQN6VrcdIdlesU6Tf7GtXa4KJLcJIUGlAqmFDH9EFJz5uCJfE+UUhb3jW1Wom0czZ8nM9pSrNlBKKSknhM47hx8+oHZI9UGAgqo5MIQgOfQpMVCtSEtjIefbbx98sD9MXAb4LWMWJoNa+mUhM9nP3K8hybaSTkSUtwnB6Kd7P14FRVDo1TjWtXbGpwHEZuuyMvjz4phCf0xureM62fdu2q7tnJaY7ejUNz5Cp/CrKS2wSlax0U6XFZ8iICMhjuujGms/rJqtalk01J9qrlQakuNI/g0KV844eiUBSj0SY6VEytgaVZ0ltDVraDqKAE2bR1Uyh8eMOVWbHA3jPfwgjPR2A6nvENTZG+Nomft+gkN2nY8o1atJZbVlCW5YcLhGOXNzjGfEJERhzH7Tc09PTLsw+4p595ZcccWclSickk+ZPOPyCTmAnXurrIp1Fu6/Nb7kbAt7TqivTLbiwMGacbV3Z8Q0lweriYhnqDetR1Ivmv3VVnC7U61PPT8wonPvuLKiB0GcDoInfrgr9qvu2bC03R+5bt1MmflysIGEuJlvcc4VePd7KjHRcV4eMAiS9m69fte9mWq2nZ832N+ahO9tW6rLK9+m0pGUMyqFDmHXSXVq5+6hafFXuxpVjwgSVd5JMBgxvXZF2T7m2sNS2qBSQuQoUpwvVmtqb4m5JnPcPBTisEJT4nJPIEjrmzhs63XtN6lyVoWrLe8vDs9UXUn2eny4PvPOEeA8E96jgDvj6CtnzQK1dm7Tan2dacr2cpLjtJmddA7eefI9950jvUfLuAAA5CA9vpbpfauhOnVNtS1pFqjW/SmSBkjiUQMredV9ZaualKP90fPXtb6zL182h70vMOKXITc6pmnhRzwyjXzbIA8MoSFHqoxdJvI9bjopsqXQ9KzHYVq4QKDT+FWFBTwIdWPvWg4c+BxHz+nvMAJzFse5W0SMnRbz1TnmRxzixQqapQ/i0cLkwodCotJz/MVFTiTjMXVbNO3Ls0aB6FWZYzN95epUghM2tulTWHJpfvvqz2fPLil/DEBPvgSTnEZwB4CIo/5UfZv5f5+L/NU3/hxIbTPUmg6vWTTbttiZcnqDUkqXKTTjC2S6kKKSoJWArGUnBI5wHaMc8xmEIBCEIBCEIBCEIBCEIBCEIBCEIBCEIDqOrWodP0m0zue86ooJkqHT3p5YJxxlCSUoHVSsJHVQj5nLvuioXvdVYuGqvGYqdVnHZ6ZdUc8TjiytR/KTFvu+X1tFq6QW/pxJTBTO3RN+1zqEKwfY5cggHop0ox+DMU1nvgEAMnyj3dm2jUL5uFij0xsOTbqHXfe7kNttqdcWeiUIUT6R6UnlAe1tK5pyzLnpVepykoqFNmUTcstXch1BCkK+BAPwj1j7y5h5briy44slS1qOSonmSTHhCAyAPOJobV5+4LsqaNaIMfMVmqMm9bnQCOLt3wUy7awPFCOIYP8AJpMaj2JtHWtcNpOzqBOIBostMfKtWUvHAmTl/nHOInuCuFKPx49PtZayua97Qd6XmHFKkJydUzT0k8kSbXzbAA8PcSknqTAaiHMxufY+0XXr5tHWVZ6mVO05+dTM1HAyEybXzj2fVKeEdVCNMY5Z8IsO3fMmzs+bNes+0XUmUonZeSVQbfU7gcb5KclPq8thPLwQvrAad3l+tKNYNqi4GJF1K6FayU0CQS2fc+ZJ7ZQxy5uqcHolMRTj95uaenpx6ZmXVPzDy1OOuLOVKUTkknzJMfjyJgMQziOTUKbNUmbXLTku5KzCAkqaeSUqTkBQyD5gg/GONnnAW37j9TarJ1VRwJ7QVGRJWAOIgtu8s+XL/jFnGQBFWu47mSqm6uy+cYdpjmPVMwP0RZZfV4U/T2y67dFWdTL02jyT09MrUcANtoKj8TjA6mAp73x2t37NNcqRp/JTHHTrRk+OaQlWUmdmAlas9UthodCpUV9R2XUq+6jqhqBcV3VZZcqNbn3p97JzwqcWVcI6AEAdAI63jI5QAJz38owDE0dAN1pqPtAaVUa+5CvUKg06rdouVlamXu2U2lZQHCEIIwopJHPuwfGNif5E7VLH/fi0s/8Auf8ACgIIaaWJUdUNQbdtKlIK6hW6gzIM8u5TiwniPQAknoI+mOwbMp2nVk0K16Q2GqXRpFmQlk4x7jaAgE9TjJ6mIC7E26+uDZ11xlL9vK4KJW2qZKPJp8tTQ6VJmXBwdorjQkAJQpzu55I8osXwQB0gPKEIQCEIQCEIQCEI8QoK7j3QHlCOFJ1qn1Cdm5KVn5WZnJPh9ol2XkrcZ4s8PGkHKc8KsZ78HyhAc2EIQCMKVwjJhEfNtTa1o2ybpQ/WnuynbqqPFL0KkrP+kPY5uLA5hpvIUo+PJI5qEBuCWvunVC+Z21pNRmqhTpVubqCmyCiUDhPYoWfBawlSgnv4U5PIjPYyfLnGgNh7T+rWfoJSqxdDzs7e14uLuavTkx/CuzEyApCT5BDQaQEjkOHAxHtNsvWlOgOzdel2tvBqpokzJUweJm3vm2iPvSrj9EGApY3iGth1w2qLsqMs8XaLRnPkOm4OUlpglKlDop0uK9FCI1CPJxanFqUtRWtRJKlHJJ8THiOfKAmbsNaWcGjG0Lq1Oy+ZahWjPUanuK/1mZYUHVJ6pbIT/XRDKLnLg0nGzpujrhokwx7NWJ+iInqkD9L2mbea4knqlKkI/EimM9/LugEIRzqLSZu4KvIUunsqmJ6dfRLS7KPpLcWoJSkepIEBMLQFX7X7Ye1V1TcJlrivp5Nk2+vi4VhggqnHU+OMBQyO5TQiF57+XdExN4jWJSx6hp1oRRphLtK02oTTM6WjlLtTmEpdmFnHjzSehWqIeY8+UB+9PkJiqz0vJSjS5iamHEsssoGVLWogJSOpJAiwfeKTsvoDs96M7ONKeQJiQkU1yv8AYkfOPniCeLHfxOrmFc/so6Rqbdh6MI1Y2paJUZ9oLoNpNKr88twDswpsgMJUTy/hSlXohUar2u9Z16+bRN7XkHVOyE1PKYp4UchMo182zj1SkK9VGA07G1NlzR2Y1618suyWm1qlqlPoM6tA+hKt/OPqz4fNpV8SI1XFp+5W0Q4n7y1XnpfKWwKDS1rTyyeFyYWn4dknPVQgIT7ddPapW13qnKMNpZl2awtDTaBhKEcCeFIHkBgRokHGIkVvDpf2fbR1WR3ZqaF/7zDav0xHTvzAWjbjua/f7VxjPJUtTXMeipgfpjdW+D1uFh7P0jY0lMdlVLxnA26lKsKEkwUuOnHkpZaT1BVGgdyDMcGoWqLOeS6XJrx6PLH/AOo0BvONbBrNtWXAxJzHb0W10ihSfCrKSpokvqHq6pYz5JEBEyOz6YWDUdU9RLbtCkoKqhW59mQZwM8JcWElR6JBKj0BjrEWDbnLRZF2611rUSotp+T7TlOylFOYwZ2YCkgjP2Wg6fVSYC4WxbRp9gWZQ7ZpLYaplHkmZCWQBjDbaAgfHlmPexxvb5cfxzX9oP8ArD2+XP8AHtf2g/6wHJhHg2sOJCkkEHmCDkGPInEBmEcadqEtTZZyZnJhqUlmxxLefWEISPMk8hEftUN4JoLpQXWqnqFT6lPNnBkaFmfdJ8stApSfvlCAkVGMnxisDU/fa0iWDzGn2ns1PuAkInbhmQyj17FriJ9OMREbUzefbQOpIcZRdybVklk/ue3ZdMqQD4dqeJz/AJoC9u7L6tuw6eZ25a/TLfkwCe3qc43Lo5dVkZiLOpm9Y0C09D7MjX5y855vOGbflFLbUfLtXOBBHUExUxpZsx66bW9XTUKXSKzX2HT85cVfmFplUjz7d0+/6I4j0iw3QLc1WZapl6lqlXnrzn0EKVSaaVSsgk+Sl/wjg9OD0gOnTO9a1d1vri7f0O0e9onnPdS9NdpUHUD7SkoCG2x1WoiNm2hsj7SuvJRP68a01O2qQ8QtdrWg6hhZT9hbjQS2nx/lD1icFjaeWzpnQWaLadBp9u0poAJlKdLpZR6nA5nqcmOw4gNaaG7Oen+zrRJunWLQUUszxQqfnXHFPTU6tHFwqedWSpWONeB3DiVgDJhGzIQCMRmPEkHx7vAQHWdTdSaDpFYtau+5p1MhQ6RLqmZl4jJwO5KR9ZaiQlKfEkCKJarqTX9vzbYtVdc40U6sVqXkZOlKUVNyNOS5xKbHXswtSj4qKj5AbZ3rG2IdXL+Xpda89x2fbMyRPvMryifqCcpV3d6GuaR4FXEefumNf7qOhsVrbStRx5HH7BJz04jPgoS6kA/88BfKyy3LtIbaSG20JCUpSMBIAwAIqZ31Otft1w2bpXIzJLUg2a3U20E47VYLcuk9QgOKx/SCLY52bakJN6ZfVwsstqccUEk4SkZJwOZ5Dwj51No1Ooeu+t943y9ZdylFYqDjsshVKmPm5dPuMo+h4NpQIDRMb+2FdEzrxtO2Zb0wx21Hl5j5UqeRy9lYwtST0WoIR+PGrxpBfY5/sJuIj/0l/wDUi1rc5bPk/YtnXhqDcNJmaZVqxMJpUi1OsKadRKtYW4rhUAQFuKSP6qA3HvV6qaZsTXg2k8Bm5qQl/XM02oj8iTFChOTF6e9vp9UrWyiimUemztVnJqvyYMvIy63l8CUuqKiEAnAKRz6iKWjpDfZ/8k3F+aX/ANSA6jErd3FZFOn9bp7UO4UgWtprSpi555aiAC42k9ggZ+tx+8PwcR/+5Bfn+xNxfml/9SJgzlg3Rodu8pWhSFtVhy89WKwZuotS8g6t6WpUoQG23AlOU8S+FQBxkOKgIa6j33UdTL+uG7KssuVKtT70++Sc4U4sq4R0GcDoBHXDlUds+5Bfn+xNxfml/wDUj39gbOmoF+XxQLbZtGuyjlWnmZITD9NeQ20FrCStSikAJSCSSfAQEzdHUnZQ3Zl6X+sCVu3VCZ+SaWvIS4mWIW0lQ8foCacHqjpFc6iTg/3RYrvTJeuz92WHpLZVr1qctCw6M0ylUlTnXGVzC0JA95KcEpaQ3zHitUQYGkF98v8AMq4/T5JmP1IDqsqw7NzDbDDanXnVBCG0DKlKJwAB5kx9Iuyhow1oJs+WXZaUJROSMklyfUkY45tz5x8n8dSgOgEU97uzZbuLUDamtmYuS2apTrft4mtzS6jIuMtuKZI7FvK0gEl0tnHklUXwDlnMB8+u8ql/ZttnU3+fMyy/yyjMRkIwImfvMNM7qrO2XfU7SrXrNSk3kyS0zMnT3nW1H2VoHCkpIPMEfCIvDR6/j3WRcZ/+JmP1ICUO7l1mZ0FouvV5OKSH6daKVyiVEALmlTCG2E/FxxPwzENp2ceqE29NzLqnpl5anHXFHKlqUSSo9STHd5LTLU6Up89T5azroblJ7gEyyikzHC7wK4kBQ4OeDz9Y65cVj3FZ6m016gVOiqc+gmoybkuVegWkZgPSR+7M/MSyChl91pJ5kIWQCfhH4QgOV8rTv+tzH9qr/rHPoMw7U63T5ObrDtNlJiYbaenHHFlLCFKAU4QMkhIJOAM8o9NDBgLh65vcdHdILQpdq6dW1XLul6RJNyEq6+EyMuUtoCEkqXxLOcZPuCIv6o74DW29A6xbbdGsWUWMJNPlvaZkDq49xJz1CBEGckjGMkx76yLAuTUmus0W1qDULhqrxwiUpsup5z1ISDgdTygPcag623/qzNF68byrdyKJzwVCdccbHognhHwEdNZl3pp9phlpTrzighDbaeJSieQAA5kxYnoDubL3u32epao1tmy6crCjS6eUzU+oeSlZ7Ns/FZ6RZHoTsaaSbOrLS7PtKWRVkDCq1UP3TPLPn2q/oeiAkdICoPQDde6z62+zT9TpibAt50Bft9fQpD60EZy3LD3z04uAdYsl0B3XGjOjBl5+rU5eoNwNEKE7X0JVLoWDnLcsPcHd9fjPWJhjMBz7xgwH5S0ozJy7bDDSGGG0hKGm0hKUpHcAByAj9T0jMIBCEIBCEIBESN5FtWjZr0Rek6NNBq97oDkhSuBQ45ZvAD0z+IlQCT9taT4GJYTk4xT5R+amXkS8swhTrrrhwlCAMlRPgAATHzrba+0ZM7TWvteudDy1W/LLNPojCsgNybaiEqx4FZKnD1XjwgNFOOKdcK1qK1KOVKUcknxMS23VdysW7tp2gh9QSKlLTsgkn7apdak/lKMREaOzaY35P6W6iW3d9MOKhQ6gxUGRnAUptYVwnoQCD6wH1A95jHMx1nTLUSj6saf0G8KBMCapFZlETjCwckBQ5oPkpKspI8CkiOPqjqtbejlqO3DdNQ9hp6XUsNpbaU68+8r6LTbaQVLWcHkPAEnABIDt+OsB+WNY6PbRNn62Gcl6C9OS1Tk20vvUyqSxl5gMqJSl5I5pW2VJUniQSARg4PKNnQA9Idw74zCA8c9Yd3jzjyhAeOfWHXnGVEAc+6PFS+FJUfdSBkk8sCAyDy8ukZznzjUGp211o5o+hwXXqFRJCZbSSZJmZEzM8vDsmuJefhER9T99Np3QUusWNaNZuuZAwmZn1JkJYnz+us/FIgLF8844lTq8jRJNycqM5L0+Ub5rfmnUtIT6qUQBFHmpu9y10vntmKHM0mxpFfJKaTKB18Dq68V8+qQmIpX5q1emqE8ubu666xcj6lcXFU51x4A9EqOB8AIC+TU7eN6AaWLeYnL8lq5PNkpMnbzap5WR4caPmwfVQiJOp++3Zb7RjT3TpbveET1yTQSOh7BrP/2RVLCAlDqZvLNoLU0uNuXw9bcmrI9ltxpMkAPLtE5cPxXEcK7ctWuidXO1mqztXnVnKpifmFvuK9VKJJj1sIBCPNKC6tKEJK1qOAlPMkxKXQLdta067+zzyaD+w+3XcK+VriCpcKQfFtnHaL6HASftQEV8RtfRLZb1Q2hJ9DNjWjPVWW4uFypOI7GSa++fXhHwBJ6RbvoDun9IdJhKVC6W3tRq+0QouVZIRJIV/NlgSCPwhX8ImhTaZKUeSZkpCVYkpJhIQ1LSzYbbbSPBKRgAekBWroDuZKDSBL1PVq5F1+aGFGh0JSmJVJ8lvkca/H6IR6mLBtONJbM0foaaPZds0226ckc2qfLpQXD5rV9JZ6qJMduhAYAxyjMIQCEIQCEIQCEIQCEIQEKt65r2vSHZumLep0yWK9ejppTfArCkSgHFMrHqkpb/AK2KLSokmJp72fV5eou1ZPUFl/tKZaEo3S2kDu7dQDr6vXiWEH8GIhWe+AQhCAmvu9t4A/svVFdo3f7RUNN6g/2pLIK3qU8r6TrafrNq+ugc+XEnnkKtC17stnaq0qoFwaY3BR627JvPzUitx/MnOtPyb0q80VpBLbnZzCikkHhWkBQwTHzzA4OY2HpFtBahaD1Y1GxLrqFvOrUFPMy7nFLv4/lGVZQvu8QYC7fZO2a7m0zun9kFySsrRJenSE5TKXTW5726deTNTKJh5+cmQlKVqBabQgJH0QSecSt9IptsPfU6k0WVbYuyzaBcyk8jMyi3JF1XUgcac+iQI2a3vxKX2HzmkU4H8dya8nhz/YQFovf0hmKh7v33N3zrLjdsab0alOEe6/U552b4fxUJb/viMep28T191TLzc9f07RpF0YMlb6RINgeXE375+KjAXy39rBZGlkmZq77so1tsgcX75TrbKlD+aknKvgIijqhvddDbGDzFBeq99TiOQ+SZTsWCerr3Dy6pSqKP6lVZyszrk3Pzb89NOHK35p0uOKPVSuZjiwFieqG+j1Jr5eYsi1aLaUsSeCYnSqfmQPjwtg+qTER9TNrTWHWBTibr1CrlRlnM5km5oy8tg+HZN8KP+EakzCAZPPr3wzGc8sY+MYgEIQxzwO+AQ7u+NkaObOeo+vlTEnYto1GvAKCHZtpvglmcn+MeVhCficxYvoFuXZOX9mqer10GcWMLVQbeUUN/euTChxHqEJHRUBVva9oVu960xR7eo89W6q+QGpKny633V+iUgn4xOzQLc86j34Jao6i1KXsCkrwoySAJqorT5cIPA3+MokfZi2vSnQ6w9EKKKXY9rU23JUgBwybI7V7q46crWeqiY7ziAj/oLsKaO7PAl5m3bWZqFdaA/f2tYmpzPLmlRHC33fUSmJAYzCMwGMAQxGYQCEIQCEIQCEIQCEIQCEIQCEIQHy+al3tO6k6iXLdlRz7bW6jMVF4ZzhTrhWQOgzgekdahCAQhCAQhCAQhCAZhCEAhCEAgBmEeyt+2qtdtXYpVEpk5V6m+eFqTkWFPOuHohIJMB60jEZSkqUABknuET00D3QWqOo3stRv2bl9O6MvClS7wEzUVp/BJPCg/fqyM/RiyPQPd/wCjWz4Jeao9st1yvtAE1yv4mpkK+0gEcDf4iQepgKgNAt3frRr+JedkLcVbdvukH5auHilWin7TaCC450KU46xZHoFujtKdMfZqherj+o9bQAoonU9hT0Kx9VhJyvn9tSgfKJ14xGYDgUWhU626YxTqTIStLp7CeFmUk2UtNNjySlIAHwjnFPLlyjMIDAz4xmEIBCEIBCEIBCEIBCEIBCEIBCEIBCEIBCEID5s9rHRt3QTaDvWyi041IyM+tynlwfTlHPfYVnx9xQBPmDGo4vS3kuxA5tN2bL3TaTDY1EoLKksskhPynK54jLknuWk5UgnlkqSfpZFHdXos9b9Wm6ZU5N+n1CUcUzMSk22W3Wlg4KVJOCCD4GA4MIHvhAIQhAIQjOeWMQGIDOeXfHkhCnFpQlJUpRwABkk+USb0I3c+tmu5lpyUtpdr0F0g/K9x8Uq2U/aQ2R2jg8ilOD5wEYsRsPSLZ71E14qokLEtKo3AsKCXJhlrhl2erjysIR8TFu+g+6J0o019mn72dmdRq0gBRbmx7PT0Kxzwyk5WPv1EHyiblBt+l2xTGKZR6fKUqmy6eFmTkmEstNjyShIAH5ICsDQPcutoEtU9XroLh5KNBtw4H3rkyoflCE+iosP0k0D090KpAp1i2pTbdZICXHpdnMw91ceVla/xiY2FGMQGEpxHlCEAhCEAhCEAhCEAhCEAhCEAhCEAhCEAhCEAhCEAhCEAhCEBjHOIzbV+wNp3tVS65+oMKt280N8DNx01tParA7kvo5B5I7ueFAdyhCEBVDrluytcNGJh9+Wt1d8UNBJRUrbSqYVwjxWxjtUHH80jqYi7VqHUaDMql6lITVPmEnCmptlTSwfRQBhCA4Ixnn3Ry6dSJ6sP9jISUxOuk8kS7SnFfkAMIQG7dNthbXXVV1k0XTetMyjhGJ2rM+wMY8+N7hyPTMTH0d3KNYm1szep17S1OYBBVTLcbLzpGe4vuAJT8EK9YQgJ6aI7EmjegKWnbXsyTcqrY/7Yqo9rnCfMOLB4PxAkRvTEIQDECMmEIDMIQgEIQgEIQgEIQgEIQgEIQgEIQgEIQgEIQgEIQgEIQgEIQgEIQgP/2Q=="/>
          <p:cNvSpPr>
            <a:spLocks noChangeAspect="1" noChangeArrowheads="1"/>
          </p:cNvSpPr>
          <p:nvPr/>
        </p:nvSpPr>
        <p:spPr bwMode="auto">
          <a:xfrm>
            <a:off x="63500" y="-693738"/>
            <a:ext cx="279082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58740"/>
            <a:ext cx="6553200" cy="2465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64220"/>
            <a:ext cx="6781800" cy="215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2400" y="2514600"/>
            <a:ext cx="8498574" cy="42357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2590800" y="152340"/>
            <a:ext cx="640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Business Policy &amp; Strategy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Comparison</a:t>
            </a:r>
            <a:endParaRPr lang="en-US" sz="2800" kern="0" dirty="0">
              <a:solidFill>
                <a:schemeClr val="tx2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AutoShape 2" descr="data:image/jpeg;base64,/9j/4AAQSkZJRgABAQAAAQABAAD/2wBDAAMCAgMCAgMDAwMEAwMEBQgFBQQEBQoHBwYIDAoMDAsKCwsNDhIQDQ4RDgsLEBYQERMUFRUVDA8XGBYUGBIUFRT/2wBDAQMEBAUEBQkFBQkUDQsNFBQUFBQUFBQUFBQUFBQUFBQUFBQUFBQUFBQUFBQUFBQUFBQUFBQUFBQUFBQUFBQUFBT/wAARCACYASUDASIAAhEBAxEB/8QAHgABAAICAgMBAAAAAAAAAAAAAAgJAQcEBgIFCgP/xABVEAABAgUBBQUDBQgNCQkAAAABAgMABAUGEQcICRIhYRMxQVFxFCKBFSMyQlIXcnOCkZXB0hYYJCUzQ1NiY4OTsdMZJjRUVpKhotE1NkRGdYSFs8L/xAAUAQEAAAAAAAAAAAAAAAAAAAAA/8QAFBEBAAAAAAAAAAAAAAAAAAAAAP/aAAwDAQACEQMRAD8AtThCEAhCEAhCEAjBjMcap1GWo9Omp+ceTLykq0t955ZwlCEgqUo9AATAVQb6nWwT9fs3SuRmctyLZrlTQk/xq8ty6D1CO1Vj+kTFX/hnxjZO0fq7Ma664XlfD5VwVeoOOyyFZy3Lp9xhHPybSgeuY1sDz584BH0p7K9LVRNmjSyTUnhW3bNOykeZl0K/THzWZj6VTeNP0R2aJW46qQ3T7ZtdmYcSeXF2UsnCB1UQEjqRAVNb3/W77oW0VK2XJTHaUqzJQS60pOUmceCXHj6hIaR0KVRBDGRnyj3N63bUb9u+tXJVnS/U6vOvT0y4TniccWVq+GTHpYCV27ismnT2ts7qJcA4bW00pT90TziiEpLrST7OjJ+sV+8PwcR11Hvuo6m3/cN21ZZXUq1PvT75z3KcWVYHQZAHQRKuskbPO7npdNTmWurWSqmfmMKAWmkSpHZpPjha+FQ8w6YhiTxYyYBzUYsK0yJ2Wt2Rdt3qJlbu1ZnRSafk8K0yQC2yrHl2YmVZ/pERBzS7T+o6q6jW3Z9JSVVCt1BmRawM8PGsAqPRIyo9AYl3vU79pzGpdo6PW2sItnTijMyCGUH3RMrQgqyB4htLI9SqAg6rGeXdH6yUo9PzjEtLNKfmHlpbbaQMqWonAAHmSRH4mJZ7sTRL7sW1XQJiclw9RLWQa7OcacpKmyAwk583VIPokwFx2z3p7SdljZltqg1Wbl6ZKW/SfaqxPPqCG0PEF2ZcUfILUv4ARTHt7bZ1R2sdRg3TlvSdgURxbdHkXPdU8e5U06PtrA5D6qeXeVE7n3nu3adXK5M6V2NUOKyqW/iq1CWX7tVmUn6CSO9lsj0UoZ7kpMV6E5VAYAJOBzjfWimzo7cel94avXay5J6dWwwpLRUS2qsVBWEMSjR7+HjWguLHcnIHM8ux7DWxbWtrTUAe0JfpthUl1KqxVkDBV4iXZJ5F1Q8fqg5PgDKPe631RdNrK040Fs6WYpFEkWRVZmnyvupbbTxNy6D5kntlknmSATknMBWAshSiQMA+AEYjyVgjIjv2hWht0bRWpEhZFoMy7tYm23XgubcLbLTbaCpS1qAOByx3HmQPGA1/CJznc4a9j/xVofnV3/BjI3OGvef9JtH86u/4MB2Tc2aJm8Naq3qJOslUhacp2Eooj3VTkwFIH+60HPitMbe2raC+5tH1OYvuT7WUdqAAfqNPVONTlBPsYalqenhUlTyVe3lbQKVFS88yURLrYY2bHtlzQKm2nUjKu3JMTD1Qq78orjbW+s4ASogEhLaW08x4HziQYGIDVey5JXLTtBrRl7sRPM1hEuvDNTXxzbUt2qzLIfPeXUsdkFZ55BzzzG1YxGYBCEIBCEIBCEIBCEIBCEIBCEIBEQN6VrcdIdlesU6Tf7GtXa4KJLcJIUGlAqmFDH9EFJz5uCJfE+UUhb3jW1Wom0czZ8nM9pSrNlBKKSknhM47hx8+oHZI9UGAgqo5MIQgOfQpMVCtSEtjIefbbx98sD9MXAb4LWMWJoNa+mUhM9nP3K8hybaSTkSUtwnB6Kd7P14FRVDo1TjWtXbGpwHEZuuyMvjz4phCf0xureM62fdu2q7tnJaY7ejUNz5Cp/CrKS2wSlax0U6XFZ8iICMhjuujGms/rJqtalk01J9qrlQakuNI/g0KV844eiUBSj0SY6VEytgaVZ0ltDVraDqKAE2bR1Uyh8eMOVWbHA3jPfwgjPR2A6nvENTZG+Nomft+gkN2nY8o1atJZbVlCW5YcLhGOXNzjGfEJERhzH7Tc09PTLsw+4p595ZcccWclSickk+ZPOPyCTmAnXurrIp1Fu6/Nb7kbAt7TqivTLbiwMGacbV3Z8Q0lweriYhnqDetR1Ivmv3VVnC7U61PPT8wonPvuLKiB0GcDoInfrgr9qvu2bC03R+5bt1MmflysIGEuJlvcc4VePd7KjHRcV4eMAiS9m69fte9mWq2nZ832N+ahO9tW6rLK9+m0pGUMyqFDmHXSXVq5+6hafFXuxpVjwgSVd5JMBgxvXZF2T7m2sNS2qBSQuQoUpwvVmtqb4m5JnPcPBTisEJT4nJPIEjrmzhs63XtN6lyVoWrLe8vDs9UXUn2eny4PvPOEeA8E96jgDvj6CtnzQK1dm7Tan2dacr2cpLjtJmddA7eefI9950jvUfLuAAA5CA9vpbpfauhOnVNtS1pFqjW/SmSBkjiUQMredV9ZaualKP90fPXtb6zL182h70vMOKXITc6pmnhRzwyjXzbIA8MoSFHqoxdJvI9bjopsqXQ9KzHYVq4QKDT+FWFBTwIdWPvWg4c+BxHz+nvMAJzFse5W0SMnRbz1TnmRxzixQqapQ/i0cLkwodCotJz/MVFTiTjMXVbNO3Ls0aB6FWZYzN95epUghM2tulTWHJpfvvqz2fPLil/DEBPvgSTnEZwB4CIo/5UfZv5f5+L/NU3/hxIbTPUmg6vWTTbttiZcnqDUkqXKTTjC2S6kKKSoJWArGUnBI5wHaMc8xmEIBCEIBCEIBCEIBCEIBCEIBCEIBCEIDqOrWodP0m0zue86ooJkqHT3p5YJxxlCSUoHVSsJHVQj5nLvuioXvdVYuGqvGYqdVnHZ6ZdUc8TjiytR/KTFvu+X1tFq6QW/pxJTBTO3RN+1zqEKwfY5cggHop0ox+DMU1nvgEAMnyj3dm2jUL5uFij0xsOTbqHXfe7kNttqdcWeiUIUT6R6UnlAe1tK5pyzLnpVepykoqFNmUTcstXch1BCkK+BAPwj1j7y5h5briy44slS1qOSonmSTHhCAyAPOJobV5+4LsqaNaIMfMVmqMm9bnQCOLt3wUy7awPFCOIYP8AJpMaj2JtHWtcNpOzqBOIBostMfKtWUvHAmTl/nHOInuCuFKPx49PtZayua97Qd6XmHFKkJydUzT0k8kSbXzbAA8PcSknqTAaiHMxufY+0XXr5tHWVZ6mVO05+dTM1HAyEybXzj2fVKeEdVCNMY5Z8IsO3fMmzs+bNes+0XUmUonZeSVQbfU7gcb5KclPq8thPLwQvrAad3l+tKNYNqi4GJF1K6FayU0CQS2fc+ZJ7ZQxy5uqcHolMRTj95uaenpx6ZmXVPzDy1OOuLOVKUTkknzJMfjyJgMQziOTUKbNUmbXLTku5KzCAkqaeSUqTkBQyD5gg/GONnnAW37j9TarJ1VRwJ7QVGRJWAOIgtu8s+XL/jFnGQBFWu47mSqm6uy+cYdpjmPVMwP0RZZfV4U/T2y67dFWdTL02jyT09MrUcANtoKj8TjA6mAp73x2t37NNcqRp/JTHHTrRk+OaQlWUmdmAlas9UthodCpUV9R2XUq+6jqhqBcV3VZZcqNbn3p97JzwqcWVcI6AEAdAI63jI5QAJz38owDE0dAN1pqPtAaVUa+5CvUKg06rdouVlamXu2U2lZQHCEIIwopJHPuwfGNif5E7VLH/fi0s/8Auf8ACgIIaaWJUdUNQbdtKlIK6hW6gzIM8u5TiwniPQAknoI+mOwbMp2nVk0K16Q2GqXRpFmQlk4x7jaAgE9TjJ6mIC7E26+uDZ11xlL9vK4KJW2qZKPJp8tTQ6VJmXBwdorjQkAJQpzu55I8osXwQB0gPKEIQCEIQCEIQCEI8QoK7j3QHlCOFJ1qn1Cdm5KVn5WZnJPh9ol2XkrcZ4s8PGkHKc8KsZ78HyhAc2EIQCMKVwjJhEfNtTa1o2ybpQ/WnuynbqqPFL0KkrP+kPY5uLA5hpvIUo+PJI5qEBuCWvunVC+Z21pNRmqhTpVubqCmyCiUDhPYoWfBawlSgnv4U5PIjPYyfLnGgNh7T+rWfoJSqxdDzs7e14uLuavTkx/CuzEyApCT5BDQaQEjkOHAxHtNsvWlOgOzdel2tvBqpokzJUweJm3vm2iPvSrj9EGApY3iGth1w2qLsqMs8XaLRnPkOm4OUlpglKlDop0uK9FCI1CPJxanFqUtRWtRJKlHJJ8THiOfKAmbsNaWcGjG0Lq1Oy+ZahWjPUanuK/1mZYUHVJ6pbIT/XRDKLnLg0nGzpujrhokwx7NWJ+iInqkD9L2mbea4knqlKkI/EimM9/LugEIRzqLSZu4KvIUunsqmJ6dfRLS7KPpLcWoJSkepIEBMLQFX7X7Ye1V1TcJlrivp5Nk2+vi4VhggqnHU+OMBQyO5TQiF57+XdExN4jWJSx6hp1oRRphLtK02oTTM6WjlLtTmEpdmFnHjzSehWqIeY8+UB+9PkJiqz0vJSjS5iamHEsssoGVLWogJSOpJAiwfeKTsvoDs96M7ONKeQJiQkU1yv8AYkfOPniCeLHfxOrmFc/so6Rqbdh6MI1Y2paJUZ9oLoNpNKr88twDswpsgMJUTy/hSlXohUar2u9Z16+bRN7XkHVOyE1PKYp4UchMo182zj1SkK9VGA07G1NlzR2Y1618suyWm1qlqlPoM6tA+hKt/OPqz4fNpV8SI1XFp+5W0Q4n7y1XnpfKWwKDS1rTyyeFyYWn4dknPVQgIT7ddPapW13qnKMNpZl2awtDTaBhKEcCeFIHkBgRokHGIkVvDpf2fbR1WR3ZqaF/7zDav0xHTvzAWjbjua/f7VxjPJUtTXMeipgfpjdW+D1uFh7P0jY0lMdlVLxnA26lKsKEkwUuOnHkpZaT1BVGgdyDMcGoWqLOeS6XJrx6PLH/AOo0BvONbBrNtWXAxJzHb0W10ihSfCrKSpokvqHq6pYz5JEBEyOz6YWDUdU9RLbtCkoKqhW59mQZwM8JcWElR6JBKj0BjrEWDbnLRZF2611rUSotp+T7TlOylFOYwZ2YCkgjP2Wg6fVSYC4WxbRp9gWZQ7ZpLYaplHkmZCWQBjDbaAgfHlmPexxvb5cfxzX9oP8ArD2+XP8AHtf2g/6wHJhHg2sOJCkkEHmCDkGPInEBmEcadqEtTZZyZnJhqUlmxxLefWEISPMk8hEftUN4JoLpQXWqnqFT6lPNnBkaFmfdJ8stApSfvlCAkVGMnxisDU/fa0iWDzGn2ns1PuAkInbhmQyj17FriJ9OMREbUzefbQOpIcZRdybVklk/ue3ZdMqQD4dqeJz/AJoC9u7L6tuw6eZ25a/TLfkwCe3qc43Lo5dVkZiLOpm9Y0C09D7MjX5y855vOGbflFLbUfLtXOBBHUExUxpZsx66bW9XTUKXSKzX2HT85cVfmFplUjz7d0+/6I4j0iw3QLc1WZapl6lqlXnrzn0EKVSaaVSsgk+Sl/wjg9OD0gOnTO9a1d1vri7f0O0e9onnPdS9NdpUHUD7SkoCG2x1WoiNm2hsj7SuvJRP68a01O2qQ8QtdrWg6hhZT9hbjQS2nx/lD1icFjaeWzpnQWaLadBp9u0poAJlKdLpZR6nA5nqcmOw4gNaaG7Oen+zrRJunWLQUUszxQqfnXHFPTU6tHFwqedWSpWONeB3DiVgDJhGzIQCMRmPEkHx7vAQHWdTdSaDpFYtau+5p1MhQ6RLqmZl4jJwO5KR9ZaiQlKfEkCKJarqTX9vzbYtVdc40U6sVqXkZOlKUVNyNOS5xKbHXswtSj4qKj5AbZ3rG2IdXL+Xpda89x2fbMyRPvMryifqCcpV3d6GuaR4FXEefumNf7qOhsVrbStRx5HH7BJz04jPgoS6kA/88BfKyy3LtIbaSG20JCUpSMBIAwAIqZ31Otft1w2bpXIzJLUg2a3U20E47VYLcuk9QgOKx/SCLY52bakJN6ZfVwsstqccUEk4SkZJwOZ5Dwj51No1Ooeu+t943y9ZdylFYqDjsshVKmPm5dPuMo+h4NpQIDRMb+2FdEzrxtO2Zb0wx21Hl5j5UqeRy9lYwtST0WoIR+PGrxpBfY5/sJuIj/0l/wDUi1rc5bPk/YtnXhqDcNJmaZVqxMJpUi1OsKadRKtYW4rhUAQFuKSP6qA3HvV6qaZsTXg2k8Bm5qQl/XM02oj8iTFChOTF6e9vp9UrWyiimUemztVnJqvyYMvIy63l8CUuqKiEAnAKRz6iKWjpDfZ/8k3F+aX/ANSA6jErd3FZFOn9bp7UO4UgWtprSpi555aiAC42k9ggZ+tx+8PwcR/+5Bfn+xNxfml/9SJgzlg3Rodu8pWhSFtVhy89WKwZuotS8g6t6WpUoQG23AlOU8S+FQBxkOKgIa6j33UdTL+uG7KssuVKtT70++Sc4U4sq4R0GcDoBHXDlUds+5Bfn+xNxfml/wDUj39gbOmoF+XxQLbZtGuyjlWnmZITD9NeQ20FrCStSikAJSCSSfAQEzdHUnZQ3Zl6X+sCVu3VCZ+SaWvIS4mWIW0lQ8foCacHqjpFc6iTg/3RYrvTJeuz92WHpLZVr1qctCw6M0ylUlTnXGVzC0JA95KcEpaQ3zHitUQYGkF98v8AMq4/T5JmP1IDqsqw7NzDbDDanXnVBCG0DKlKJwAB5kx9Iuyhow1oJs+WXZaUJROSMklyfUkY45tz5x8n8dSgOgEU97uzZbuLUDamtmYuS2apTrft4mtzS6jIuMtuKZI7FvK0gEl0tnHklUXwDlnMB8+u8ql/ZttnU3+fMyy/yyjMRkIwImfvMNM7qrO2XfU7SrXrNSk3kyS0zMnT3nW1H2VoHCkpIPMEfCIvDR6/j3WRcZ/+JmP1ICUO7l1mZ0FouvV5OKSH6daKVyiVEALmlTCG2E/FxxPwzENp2ceqE29NzLqnpl5anHXFHKlqUSSo9STHd5LTLU6Up89T5azroblJ7gEyyikzHC7wK4kBQ4OeDz9Y65cVj3FZ6m016gVOiqc+gmoybkuVegWkZgPSR+7M/MSyChl91pJ5kIWQCfhH4QgOV8rTv+tzH9qr/rHPoMw7U63T5ObrDtNlJiYbaenHHFlLCFKAU4QMkhIJOAM8o9NDBgLh65vcdHdILQpdq6dW1XLul6RJNyEq6+EyMuUtoCEkqXxLOcZPuCIv6o74DW29A6xbbdGsWUWMJNPlvaZkDq49xJz1CBEGckjGMkx76yLAuTUmus0W1qDULhqrxwiUpsup5z1ISDgdTygPcag623/qzNF68byrdyKJzwVCdccbHognhHwEdNZl3pp9phlpTrzighDbaeJSieQAA5kxYnoDubL3u32epao1tmy6crCjS6eUzU+oeSlZ7Ns/FZ6RZHoTsaaSbOrLS7PtKWRVkDCq1UP3TPLPn2q/oeiAkdICoPQDde6z62+zT9TpibAt50Bft9fQpD60EZy3LD3z04uAdYsl0B3XGjOjBl5+rU5eoNwNEKE7X0JVLoWDnLcsPcHd9fjPWJhjMBz7xgwH5S0ozJy7bDDSGGG0hKGm0hKUpHcAByAj9T0jMIBCEIBCEIBESN5FtWjZr0Rek6NNBq97oDkhSuBQ45ZvAD0z+IlQCT9taT4GJYTk4xT5R+amXkS8swhTrrrhwlCAMlRPgAATHzrba+0ZM7TWvteudDy1W/LLNPojCsgNybaiEqx4FZKnD1XjwgNFOOKdcK1qK1KOVKUcknxMS23VdysW7tp2gh9QSKlLTsgkn7apdak/lKMREaOzaY35P6W6iW3d9MOKhQ6gxUGRnAUptYVwnoQCD6wH1A95jHMx1nTLUSj6saf0G8KBMCapFZlETjCwckBQ5oPkpKspI8CkiOPqjqtbejlqO3DdNQ9hp6XUsNpbaU68+8r6LTbaQVLWcHkPAEnABIDt+OsB+WNY6PbRNn62Gcl6C9OS1Tk20vvUyqSxl5gMqJSl5I5pW2VJUniQSARg4PKNnQA9Idw74zCA8c9Yd3jzjyhAeOfWHXnGVEAc+6PFS+FJUfdSBkk8sCAyDy8ukZznzjUGp211o5o+hwXXqFRJCZbSSZJmZEzM8vDsmuJefhER9T99Np3QUusWNaNZuuZAwmZn1JkJYnz+us/FIgLF8844lTq8jRJNycqM5L0+Ub5rfmnUtIT6qUQBFHmpu9y10vntmKHM0mxpFfJKaTKB18Dq68V8+qQmIpX5q1emqE8ubu666xcj6lcXFU51x4A9EqOB8AIC+TU7eN6AaWLeYnL8lq5PNkpMnbzap5WR4caPmwfVQiJOp++3Zb7RjT3TpbveET1yTQSOh7BrP/2RVLCAlDqZvLNoLU0uNuXw9bcmrI9ltxpMkAPLtE5cPxXEcK7ctWuidXO1mqztXnVnKpifmFvuK9VKJJj1sIBCPNKC6tKEJK1qOAlPMkxKXQLdta067+zzyaD+w+3XcK+VriCpcKQfFtnHaL6HASftQEV8RtfRLZb1Q2hJ9DNjWjPVWW4uFypOI7GSa++fXhHwBJ6RbvoDun9IdJhKVC6W3tRq+0QouVZIRJIV/NlgSCPwhX8ImhTaZKUeSZkpCVYkpJhIQ1LSzYbbbSPBKRgAekBWroDuZKDSBL1PVq5F1+aGFGh0JSmJVJ8lvkca/H6IR6mLBtONJbM0foaaPZds0226ckc2qfLpQXD5rV9JZ6qJMduhAYAxyjMIQCEIQCEIQCEIQCEIQEKt65r2vSHZumLep0yWK9ejppTfArCkSgHFMrHqkpb/AK2KLSokmJp72fV5eou1ZPUFl/tKZaEo3S2kDu7dQDr6vXiWEH8GIhWe+AQhCAmvu9t4A/svVFdo3f7RUNN6g/2pLIK3qU8r6TrafrNq+ugc+XEnnkKtC17stnaq0qoFwaY3BR627JvPzUitx/MnOtPyb0q80VpBLbnZzCikkHhWkBQwTHzzA4OY2HpFtBahaD1Y1GxLrqFvOrUFPMy7nFLv4/lGVZQvu8QYC7fZO2a7m0zun9kFySsrRJenSE5TKXTW5726deTNTKJh5+cmQlKVqBabQgJH0QSecSt9IptsPfU6k0WVbYuyzaBcyk8jMyi3JF1XUgcac+iQI2a3vxKX2HzmkU4H8dya8nhz/YQFovf0hmKh7v33N3zrLjdsab0alOEe6/U552b4fxUJb/viMep28T191TLzc9f07RpF0YMlb6RINgeXE375+KjAXy39rBZGlkmZq77so1tsgcX75TrbKlD+aknKvgIijqhvddDbGDzFBeq99TiOQ+SZTsWCerr3Dy6pSqKP6lVZyszrk3Pzb89NOHK35p0uOKPVSuZjiwFieqG+j1Jr5eYsi1aLaUsSeCYnSqfmQPjwtg+qTER9TNrTWHWBTibr1CrlRlnM5km5oy8tg+HZN8KP+EakzCAZPPr3wzGc8sY+MYgEIQxzwO+AQ7u+NkaObOeo+vlTEnYto1GvAKCHZtpvglmcn+MeVhCficxYvoFuXZOX9mqer10GcWMLVQbeUUN/euTChxHqEJHRUBVva9oVu960xR7eo89W6q+QGpKny633V+iUgn4xOzQLc86j34Jao6i1KXsCkrwoySAJqorT5cIPA3+MokfZi2vSnQ6w9EKKKXY9rU23JUgBwybI7V7q46crWeqiY7ziAj/oLsKaO7PAl5m3bWZqFdaA/f2tYmpzPLmlRHC33fUSmJAYzCMwGMAQxGYQCEIQCEIQCEIQCEIQCEIQCEIQHy+al3tO6k6iXLdlRz7bW6jMVF4ZzhTrhWQOgzgekdahCAQhCAQhCAQhCAZhCEAhCEAgBmEeyt+2qtdtXYpVEpk5V6m+eFqTkWFPOuHohIJMB60jEZSkqUABknuET00D3QWqOo3stRv2bl9O6MvClS7wEzUVp/BJPCg/fqyM/RiyPQPd/wCjWz4Jeao9st1yvtAE1yv4mpkK+0gEcDf4iQepgKgNAt3frRr+JedkLcVbdvukH5auHilWin7TaCC450KU46xZHoFujtKdMfZqherj+o9bQAoonU9hT0Kx9VhJyvn9tSgfKJ14xGYDgUWhU626YxTqTIStLp7CeFmUk2UtNNjySlIAHwjnFPLlyjMIDAz4xmEIBCEIBCEIBCEIBCEIBCEIBCEIBCEIBCEID5s9rHRt3QTaDvWyi041IyM+tynlwfTlHPfYVnx9xQBPmDGo4vS3kuxA5tN2bL3TaTDY1EoLKksskhPynK54jLknuWk5UgnlkqSfpZFHdXos9b9Wm6ZU5N+n1CUcUzMSk22W3Wlg4KVJOCCD4GA4MIHvhAIQhAIQjOeWMQGIDOeXfHkhCnFpQlJUpRwABkk+USb0I3c+tmu5lpyUtpdr0F0g/K9x8Uq2U/aQ2R2jg8ilOD5wEYsRsPSLZ71E14qokLEtKo3AsKCXJhlrhl2erjysIR8TFu+g+6J0o019mn72dmdRq0gBRbmx7PT0Kxzwyk5WPv1EHyiblBt+l2xTGKZR6fKUqmy6eFmTkmEstNjyShIAH5ICsDQPcutoEtU9XroLh5KNBtw4H3rkyoflCE+iosP0k0D090KpAp1i2pTbdZICXHpdnMw91ceVla/xiY2FGMQGEpxHlCEAhCEAhCEAhCEAhCEAhCEAhCEAhCEAhCEAhCEAhCEAhCEBjHOIzbV+wNp3tVS65+oMKt280N8DNx01tParA7kvo5B5I7ueFAdyhCEBVDrluytcNGJh9+Wt1d8UNBJRUrbSqYVwjxWxjtUHH80jqYi7VqHUaDMql6lITVPmEnCmptlTSwfRQBhCA4Ixnn3Ry6dSJ6sP9jISUxOuk8kS7SnFfkAMIQG7dNthbXXVV1k0XTetMyjhGJ2rM+wMY8+N7hyPTMTH0d3KNYm1szep17S1OYBBVTLcbLzpGe4vuAJT8EK9YQgJ6aI7EmjegKWnbXsyTcqrY/7Yqo9rnCfMOLB4PxAkRvTEIQDECMmEIDMIQgEIQgEIQgEIQgEIQgEIQgEIQgEIQgEIQgEIQgEIQgEIQgEIQgP/2Q=="/>
          <p:cNvSpPr>
            <a:spLocks noChangeAspect="1" noChangeArrowheads="1"/>
          </p:cNvSpPr>
          <p:nvPr/>
        </p:nvSpPr>
        <p:spPr bwMode="auto">
          <a:xfrm>
            <a:off x="63500" y="-693738"/>
            <a:ext cx="279082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58581" y="4133168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Online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40524"/>
            <a:ext cx="6985385" cy="23269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27749" y="1592037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Campus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825" y="4528877"/>
            <a:ext cx="6863334" cy="195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35170"/>
            <a:ext cx="9144000" cy="670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7" y="381000"/>
            <a:ext cx="7086726" cy="61325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2564" y="5914220"/>
            <a:ext cx="1213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Education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163" y="5104072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Career</a:t>
            </a:r>
            <a:endParaRPr lang="en-US" sz="2000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271596" y="5715000"/>
            <a:ext cx="312107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88381" y="2743200"/>
            <a:ext cx="1712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Life-Long Learning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4732" y="5965564"/>
            <a:ext cx="1593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Policy &amp; Strategy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19898" y="5213424"/>
            <a:ext cx="149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Communication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9073" y="4624307"/>
            <a:ext cx="765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Politics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82755" y="4893194"/>
            <a:ext cx="1158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Networking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3000" y="457200"/>
            <a:ext cx="1378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BA 498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0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2590800" y="152340"/>
            <a:ext cx="640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Business Policy &amp; Strategy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Sample</a:t>
            </a: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 </a:t>
            </a: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Research Projects</a:t>
            </a:r>
            <a:endParaRPr lang="en-US" sz="2800" kern="0" dirty="0">
              <a:solidFill>
                <a:schemeClr val="tx2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AutoShape 2" descr="data:image/jpeg;base64,/9j/4AAQSkZJRgABAQAAAQABAAD/2wBDAAMCAgMCAgMDAwMEAwMEBQgFBQQEBQoHBwYIDAoMDAsKCwsNDhIQDQ4RDgsLEBYQERMUFRUVDA8XGBYUGBIUFRT/2wBDAQMEBAUEBQkFBQkUDQsNFBQUFBQUFBQUFBQUFBQUFBQUFBQUFBQUFBQUFBQUFBQUFBQUFBQUFBQUFBQUFBQUFBT/wAARCACYASUDASIAAhEBAxEB/8QAHgABAAICAgMBAAAAAAAAAAAAAAgJAQcEBgIFCgP/xABVEAABAgUBBQUDBQgNCQkAAAABAgMABAUGEQcICRIhYRMxQVFxFCKBFSMyQlIXcnOCkZXB0hYYJCUzQ1NiY4OTsdMZJjRUVpKhotE1NkRGdYSFs8L/xAAUAQEAAAAAAAAAAAAAAAAAAAAA/8QAFBEBAAAAAAAAAAAAAAAAAAAAAP/aAAwDAQACEQMRAD8AtThCEAhCEAhCEAjBjMcap1GWo9Omp+ceTLykq0t955ZwlCEgqUo9AATAVQb6nWwT9fs3SuRmctyLZrlTQk/xq8ty6D1CO1Vj+kTFX/hnxjZO0fq7Ma664XlfD5VwVeoOOyyFZy3Lp9xhHPybSgeuY1sDz584BH0p7K9LVRNmjSyTUnhW3bNOykeZl0K/THzWZj6VTeNP0R2aJW46qQ3T7ZtdmYcSeXF2UsnCB1UQEjqRAVNb3/W77oW0VK2XJTHaUqzJQS60pOUmceCXHj6hIaR0KVRBDGRnyj3N63bUb9u+tXJVnS/U6vOvT0y4TniccWVq+GTHpYCV27ismnT2ts7qJcA4bW00pT90TziiEpLrST7OjJ+sV+8PwcR11Hvuo6m3/cN21ZZXUq1PvT75z3KcWVYHQZAHQRKuskbPO7npdNTmWurWSqmfmMKAWmkSpHZpPjha+FQ8w6YhiTxYyYBzUYsK0yJ2Wt2Rdt3qJlbu1ZnRSafk8K0yQC2yrHl2YmVZ/pERBzS7T+o6q6jW3Z9JSVVCt1BmRawM8PGsAqPRIyo9AYl3vU79pzGpdo6PW2sItnTijMyCGUH3RMrQgqyB4htLI9SqAg6rGeXdH6yUo9PzjEtLNKfmHlpbbaQMqWonAAHmSRH4mJZ7sTRL7sW1XQJiclw9RLWQa7OcacpKmyAwk583VIPokwFx2z3p7SdljZltqg1Wbl6ZKW/SfaqxPPqCG0PEF2ZcUfILUv4ARTHt7bZ1R2sdRg3TlvSdgURxbdHkXPdU8e5U06PtrA5D6qeXeVE7n3nu3adXK5M6V2NUOKyqW/iq1CWX7tVmUn6CSO9lsj0UoZ7kpMV6E5VAYAJOBzjfWimzo7cel94avXay5J6dWwwpLRUS2qsVBWEMSjR7+HjWguLHcnIHM8ux7DWxbWtrTUAe0JfpthUl1KqxVkDBV4iXZJ5F1Q8fqg5PgDKPe631RdNrK040Fs6WYpFEkWRVZmnyvupbbTxNy6D5kntlknmSATknMBWAshSiQMA+AEYjyVgjIjv2hWht0bRWpEhZFoMy7tYm23XgubcLbLTbaCpS1qAOByx3HmQPGA1/CJznc4a9j/xVofnV3/BjI3OGvef9JtH86u/4MB2Tc2aJm8Naq3qJOslUhacp2Eooj3VTkwFIH+60HPitMbe2raC+5tH1OYvuT7WUdqAAfqNPVONTlBPsYalqenhUlTyVe3lbQKVFS88yURLrYY2bHtlzQKm2nUjKu3JMTD1Qq78orjbW+s4ASogEhLaW08x4HziQYGIDVey5JXLTtBrRl7sRPM1hEuvDNTXxzbUt2qzLIfPeXUsdkFZ55BzzzG1YxGYBCEIBCEIBCEIBCEIBCEIBCEIBEQN6VrcdIdlesU6Tf7GtXa4KJLcJIUGlAqmFDH9EFJz5uCJfE+UUhb3jW1Wom0czZ8nM9pSrNlBKKSknhM47hx8+oHZI9UGAgqo5MIQgOfQpMVCtSEtjIefbbx98sD9MXAb4LWMWJoNa+mUhM9nP3K8hybaSTkSUtwnB6Kd7P14FRVDo1TjWtXbGpwHEZuuyMvjz4phCf0xureM62fdu2q7tnJaY7ejUNz5Cp/CrKS2wSlax0U6XFZ8iICMhjuujGms/rJqtalk01J9qrlQakuNI/g0KV844eiUBSj0SY6VEytgaVZ0ltDVraDqKAE2bR1Uyh8eMOVWbHA3jPfwgjPR2A6nvENTZG+Nomft+gkN2nY8o1atJZbVlCW5YcLhGOXNzjGfEJERhzH7Tc09PTLsw+4p595ZcccWclSickk+ZPOPyCTmAnXurrIp1Fu6/Nb7kbAt7TqivTLbiwMGacbV3Z8Q0lweriYhnqDetR1Ivmv3VVnC7U61PPT8wonPvuLKiB0GcDoInfrgr9qvu2bC03R+5bt1MmflysIGEuJlvcc4VePd7KjHRcV4eMAiS9m69fte9mWq2nZ832N+ahO9tW6rLK9+m0pGUMyqFDmHXSXVq5+6hafFXuxpVjwgSVd5JMBgxvXZF2T7m2sNS2qBSQuQoUpwvVmtqb4m5JnPcPBTisEJT4nJPIEjrmzhs63XtN6lyVoWrLe8vDs9UXUn2eny4PvPOEeA8E96jgDvj6CtnzQK1dm7Tan2dacr2cpLjtJmddA7eefI9950jvUfLuAAA5CA9vpbpfauhOnVNtS1pFqjW/SmSBkjiUQMredV9ZaualKP90fPXtb6zL182h70vMOKXITc6pmnhRzwyjXzbIA8MoSFHqoxdJvI9bjopsqXQ9KzHYVq4QKDT+FWFBTwIdWPvWg4c+BxHz+nvMAJzFse5W0SMnRbz1TnmRxzixQqapQ/i0cLkwodCotJz/MVFTiTjMXVbNO3Ls0aB6FWZYzN95epUghM2tulTWHJpfvvqz2fPLil/DEBPvgSTnEZwB4CIo/5UfZv5f5+L/NU3/hxIbTPUmg6vWTTbttiZcnqDUkqXKTTjC2S6kKKSoJWArGUnBI5wHaMc8xmEIBCEIBCEIBCEIBCEIBCEIBCEIBCEIDqOrWodP0m0zue86ooJkqHT3p5YJxxlCSUoHVSsJHVQj5nLvuioXvdVYuGqvGYqdVnHZ6ZdUc8TjiytR/KTFvu+X1tFq6QW/pxJTBTO3RN+1zqEKwfY5cggHop0ox+DMU1nvgEAMnyj3dm2jUL5uFij0xsOTbqHXfe7kNttqdcWeiUIUT6R6UnlAe1tK5pyzLnpVepykoqFNmUTcstXch1BCkK+BAPwj1j7y5h5briy44slS1qOSonmSTHhCAyAPOJobV5+4LsqaNaIMfMVmqMm9bnQCOLt3wUy7awPFCOIYP8AJpMaj2JtHWtcNpOzqBOIBostMfKtWUvHAmTl/nHOInuCuFKPx49PtZayua97Qd6XmHFKkJydUzT0k8kSbXzbAA8PcSknqTAaiHMxufY+0XXr5tHWVZ6mVO05+dTM1HAyEybXzj2fVKeEdVCNMY5Z8IsO3fMmzs+bNes+0XUmUonZeSVQbfU7gcb5KclPq8thPLwQvrAad3l+tKNYNqi4GJF1K6FayU0CQS2fc+ZJ7ZQxy5uqcHolMRTj95uaenpx6ZmXVPzDy1OOuLOVKUTkknzJMfjyJgMQziOTUKbNUmbXLTku5KzCAkqaeSUqTkBQyD5gg/GONnnAW37j9TarJ1VRwJ7QVGRJWAOIgtu8s+XL/jFnGQBFWu47mSqm6uy+cYdpjmPVMwP0RZZfV4U/T2y67dFWdTL02jyT09MrUcANtoKj8TjA6mAp73x2t37NNcqRp/JTHHTrRk+OaQlWUmdmAlas9UthodCpUV9R2XUq+6jqhqBcV3VZZcqNbn3p97JzwqcWVcI6AEAdAI63jI5QAJz38owDE0dAN1pqPtAaVUa+5CvUKg06rdouVlamXu2U2lZQHCEIIwopJHPuwfGNif5E7VLH/fi0s/8Auf8ACgIIaaWJUdUNQbdtKlIK6hW6gzIM8u5TiwniPQAknoI+mOwbMp2nVk0K16Q2GqXRpFmQlk4x7jaAgE9TjJ6mIC7E26+uDZ11xlL9vK4KJW2qZKPJp8tTQ6VJmXBwdorjQkAJQpzu55I8osXwQB0gPKEIQCEIQCEIQCEI8QoK7j3QHlCOFJ1qn1Cdm5KVn5WZnJPh9ol2XkrcZ4s8PGkHKc8KsZ78HyhAc2EIQCMKVwjJhEfNtTa1o2ybpQ/WnuynbqqPFL0KkrP+kPY5uLA5hpvIUo+PJI5qEBuCWvunVC+Z21pNRmqhTpVubqCmyCiUDhPYoWfBawlSgnv4U5PIjPYyfLnGgNh7T+rWfoJSqxdDzs7e14uLuavTkx/CuzEyApCT5BDQaQEjkOHAxHtNsvWlOgOzdel2tvBqpokzJUweJm3vm2iPvSrj9EGApY3iGth1w2qLsqMs8XaLRnPkOm4OUlpglKlDop0uK9FCI1CPJxanFqUtRWtRJKlHJJ8THiOfKAmbsNaWcGjG0Lq1Oy+ZahWjPUanuK/1mZYUHVJ6pbIT/XRDKLnLg0nGzpujrhokwx7NWJ+iInqkD9L2mbea4knqlKkI/EimM9/LugEIRzqLSZu4KvIUunsqmJ6dfRLS7KPpLcWoJSkepIEBMLQFX7X7Ye1V1TcJlrivp5Nk2+vi4VhggqnHU+OMBQyO5TQiF57+XdExN4jWJSx6hp1oRRphLtK02oTTM6WjlLtTmEpdmFnHjzSehWqIeY8+UB+9PkJiqz0vJSjS5iamHEsssoGVLWogJSOpJAiwfeKTsvoDs96M7ONKeQJiQkU1yv8AYkfOPniCeLHfxOrmFc/so6Rqbdh6MI1Y2paJUZ9oLoNpNKr88twDswpsgMJUTy/hSlXohUar2u9Z16+bRN7XkHVOyE1PKYp4UchMo182zj1SkK9VGA07G1NlzR2Y1618suyWm1qlqlPoM6tA+hKt/OPqz4fNpV8SI1XFp+5W0Q4n7y1XnpfKWwKDS1rTyyeFyYWn4dknPVQgIT7ddPapW13qnKMNpZl2awtDTaBhKEcCeFIHkBgRokHGIkVvDpf2fbR1WR3ZqaF/7zDav0xHTvzAWjbjua/f7VxjPJUtTXMeipgfpjdW+D1uFh7P0jY0lMdlVLxnA26lKsKEkwUuOnHkpZaT1BVGgdyDMcGoWqLOeS6XJrx6PLH/AOo0BvONbBrNtWXAxJzHb0W10ihSfCrKSpokvqHq6pYz5JEBEyOz6YWDUdU9RLbtCkoKqhW59mQZwM8JcWElR6JBKj0BjrEWDbnLRZF2611rUSotp+T7TlOylFOYwZ2YCkgjP2Wg6fVSYC4WxbRp9gWZQ7ZpLYaplHkmZCWQBjDbaAgfHlmPexxvb5cfxzX9oP8ArD2+XP8AHtf2g/6wHJhHg2sOJCkkEHmCDkGPInEBmEcadqEtTZZyZnJhqUlmxxLefWEISPMk8hEftUN4JoLpQXWqnqFT6lPNnBkaFmfdJ8stApSfvlCAkVGMnxisDU/fa0iWDzGn2ns1PuAkInbhmQyj17FriJ9OMREbUzefbQOpIcZRdybVklk/ue3ZdMqQD4dqeJz/AJoC9u7L6tuw6eZ25a/TLfkwCe3qc43Lo5dVkZiLOpm9Y0C09D7MjX5y855vOGbflFLbUfLtXOBBHUExUxpZsx66bW9XTUKXSKzX2HT85cVfmFplUjz7d0+/6I4j0iw3QLc1WZapl6lqlXnrzn0EKVSaaVSsgk+Sl/wjg9OD0gOnTO9a1d1vri7f0O0e9onnPdS9NdpUHUD7SkoCG2x1WoiNm2hsj7SuvJRP68a01O2qQ8QtdrWg6hhZT9hbjQS2nx/lD1icFjaeWzpnQWaLadBp9u0poAJlKdLpZR6nA5nqcmOw4gNaaG7Oen+zrRJunWLQUUszxQqfnXHFPTU6tHFwqedWSpWONeB3DiVgDJhGzIQCMRmPEkHx7vAQHWdTdSaDpFYtau+5p1MhQ6RLqmZl4jJwO5KR9ZaiQlKfEkCKJarqTX9vzbYtVdc40U6sVqXkZOlKUVNyNOS5xKbHXswtSj4qKj5AbZ3rG2IdXL+Xpda89x2fbMyRPvMryifqCcpV3d6GuaR4FXEefumNf7qOhsVrbStRx5HH7BJz04jPgoS6kA/88BfKyy3LtIbaSG20JCUpSMBIAwAIqZ31Otft1w2bpXIzJLUg2a3U20E47VYLcuk9QgOKx/SCLY52bakJN6ZfVwsstqccUEk4SkZJwOZ5Dwj51No1Ooeu+t943y9ZdylFYqDjsshVKmPm5dPuMo+h4NpQIDRMb+2FdEzrxtO2Zb0wx21Hl5j5UqeRy9lYwtST0WoIR+PGrxpBfY5/sJuIj/0l/wDUi1rc5bPk/YtnXhqDcNJmaZVqxMJpUi1OsKadRKtYW4rhUAQFuKSP6qA3HvV6qaZsTXg2k8Bm5qQl/XM02oj8iTFChOTF6e9vp9UrWyiimUemztVnJqvyYMvIy63l8CUuqKiEAnAKRz6iKWjpDfZ/8k3F+aX/ANSA6jErd3FZFOn9bp7UO4UgWtprSpi555aiAC42k9ggZ+tx+8PwcR/+5Bfn+xNxfml/9SJgzlg3Rodu8pWhSFtVhy89WKwZuotS8g6t6WpUoQG23AlOU8S+FQBxkOKgIa6j33UdTL+uG7KssuVKtT70++Sc4U4sq4R0GcDoBHXDlUds+5Bfn+xNxfml/wDUj39gbOmoF+XxQLbZtGuyjlWnmZITD9NeQ20FrCStSikAJSCSSfAQEzdHUnZQ3Zl6X+sCVu3VCZ+SaWvIS4mWIW0lQ8foCacHqjpFc6iTg/3RYrvTJeuz92WHpLZVr1qctCw6M0ylUlTnXGVzC0JA95KcEpaQ3zHitUQYGkF98v8AMq4/T5JmP1IDqsqw7NzDbDDanXnVBCG0DKlKJwAB5kx9Iuyhow1oJs+WXZaUJROSMklyfUkY45tz5x8n8dSgOgEU97uzZbuLUDamtmYuS2apTrft4mtzS6jIuMtuKZI7FvK0gEl0tnHklUXwDlnMB8+u8ql/ZttnU3+fMyy/yyjMRkIwImfvMNM7qrO2XfU7SrXrNSk3kyS0zMnT3nW1H2VoHCkpIPMEfCIvDR6/j3WRcZ/+JmP1ICUO7l1mZ0FouvV5OKSH6daKVyiVEALmlTCG2E/FxxPwzENp2ceqE29NzLqnpl5anHXFHKlqUSSo9STHd5LTLU6Up89T5azroblJ7gEyyikzHC7wK4kBQ4OeDz9Y65cVj3FZ6m016gVOiqc+gmoybkuVegWkZgPSR+7M/MSyChl91pJ5kIWQCfhH4QgOV8rTv+tzH9qr/rHPoMw7U63T5ObrDtNlJiYbaenHHFlLCFKAU4QMkhIJOAM8o9NDBgLh65vcdHdILQpdq6dW1XLul6RJNyEq6+EyMuUtoCEkqXxLOcZPuCIv6o74DW29A6xbbdGsWUWMJNPlvaZkDq49xJz1CBEGckjGMkx76yLAuTUmus0W1qDULhqrxwiUpsup5z1ISDgdTygPcag623/qzNF68byrdyKJzwVCdccbHognhHwEdNZl3pp9phlpTrzighDbaeJSieQAA5kxYnoDubL3u32epao1tmy6crCjS6eUzU+oeSlZ7Ns/FZ6RZHoTsaaSbOrLS7PtKWRVkDCq1UP3TPLPn2q/oeiAkdICoPQDde6z62+zT9TpibAt50Bft9fQpD60EZy3LD3z04uAdYsl0B3XGjOjBl5+rU5eoNwNEKE7X0JVLoWDnLcsPcHd9fjPWJhjMBz7xgwH5S0ozJy7bDDSGGG0hKGm0hKUpHcAByAj9T0jMIBCEIBCEIBESN5FtWjZr0Rek6NNBq97oDkhSuBQ45ZvAD0z+IlQCT9taT4GJYTk4xT5R+amXkS8swhTrrrhwlCAMlRPgAATHzrba+0ZM7TWvteudDy1W/LLNPojCsgNybaiEqx4FZKnD1XjwgNFOOKdcK1qK1KOVKUcknxMS23VdysW7tp2gh9QSKlLTsgkn7apdak/lKMREaOzaY35P6W6iW3d9MOKhQ6gxUGRnAUptYVwnoQCD6wH1A95jHMx1nTLUSj6saf0G8KBMCapFZlETjCwckBQ5oPkpKspI8CkiOPqjqtbejlqO3DdNQ9hp6XUsNpbaU68+8r6LTbaQVLWcHkPAEnABIDt+OsB+WNY6PbRNn62Gcl6C9OS1Tk20vvUyqSxl5gMqJSl5I5pW2VJUniQSARg4PKNnQA9Idw74zCA8c9Yd3jzjyhAeOfWHXnGVEAc+6PFS+FJUfdSBkk8sCAyDy8ukZznzjUGp211o5o+hwXXqFRJCZbSSZJmZEzM8vDsmuJefhER9T99Np3QUusWNaNZuuZAwmZn1JkJYnz+us/FIgLF8844lTq8jRJNycqM5L0+Ub5rfmnUtIT6qUQBFHmpu9y10vntmKHM0mxpFfJKaTKB18Dq68V8+qQmIpX5q1emqE8ubu666xcj6lcXFU51x4A9EqOB8AIC+TU7eN6AaWLeYnL8lq5PNkpMnbzap5WR4caPmwfVQiJOp++3Zb7RjT3TpbveET1yTQSOh7BrP/2RVLCAlDqZvLNoLU0uNuXw9bcmrI9ltxpMkAPLtE5cPxXEcK7ctWuidXO1mqztXnVnKpifmFvuK9VKJJj1sIBCPNKC6tKEJK1qOAlPMkxKXQLdta067+zzyaD+w+3XcK+VriCpcKQfFtnHaL6HASftQEV8RtfRLZb1Q2hJ9DNjWjPVWW4uFypOI7GSa++fXhHwBJ6RbvoDun9IdJhKVC6W3tRq+0QouVZIRJIV/NlgSCPwhX8ImhTaZKUeSZkpCVYkpJhIQ1LSzYbbbSPBKRgAekBWroDuZKDSBL1PVq5F1+aGFGh0JSmJVJ8lvkca/H6IR6mLBtONJbM0foaaPZds0226ckc2qfLpQXD5rV9JZ6qJMduhAYAxyjMIQCEIQCEIQCEIQCEIQEKt65r2vSHZumLep0yWK9ejppTfArCkSgHFMrHqkpb/AK2KLSokmJp72fV5eou1ZPUFl/tKZaEo3S2kDu7dQDr6vXiWEH8GIhWe+AQhCAmvu9t4A/svVFdo3f7RUNN6g/2pLIK3qU8r6TrafrNq+ugc+XEnnkKtC17stnaq0qoFwaY3BR627JvPzUitx/MnOtPyb0q80VpBLbnZzCikkHhWkBQwTHzzA4OY2HpFtBahaD1Y1GxLrqFvOrUFPMy7nFLv4/lGVZQvu8QYC7fZO2a7m0zun9kFySsrRJenSE5TKXTW5726deTNTKJh5+cmQlKVqBabQgJH0QSecSt9IptsPfU6k0WVbYuyzaBcyk8jMyi3JF1XUgcac+iQI2a3vxKX2HzmkU4H8dya8nhz/YQFovf0hmKh7v33N3zrLjdsab0alOEe6/U552b4fxUJb/viMep28T191TLzc9f07RpF0YMlb6RINgeXE375+KjAXy39rBZGlkmZq77so1tsgcX75TrbKlD+aknKvgIijqhvddDbGDzFBeq99TiOQ+SZTsWCerr3Dy6pSqKP6lVZyszrk3Pzb89NOHK35p0uOKPVSuZjiwFieqG+j1Jr5eYsi1aLaUsSeCYnSqfmQPjwtg+qTER9TNrTWHWBTibr1CrlRlnM5km5oy8tg+HZN8KP+EakzCAZPPr3wzGc8sY+MYgEIQxzwO+AQ7u+NkaObOeo+vlTEnYto1GvAKCHZtpvglmcn+MeVhCficxYvoFuXZOX9mqer10GcWMLVQbeUUN/euTChxHqEJHRUBVva9oVu960xR7eo89W6q+QGpKny633V+iUgn4xOzQLc86j34Jao6i1KXsCkrwoySAJqorT5cIPA3+MokfZi2vSnQ6w9EKKKXY9rU23JUgBwybI7V7q46crWeqiY7ziAj/oLsKaO7PAl5m3bWZqFdaA/f2tYmpzPLmlRHC33fUSmJAYzCMwGMAQxGYQCEIQCEIQCEIQCEIQCEIQCEIQHy+al3tO6k6iXLdlRz7bW6jMVF4ZzhTrhWQOgzgekdahCAQhCAQhCAQhCAZhCEAhCEAgBmEeyt+2qtdtXYpVEpk5V6m+eFqTkWFPOuHohIJMB60jEZSkqUABknuET00D3QWqOo3stRv2bl9O6MvClS7wEzUVp/BJPCg/fqyM/RiyPQPd/wCjWz4Jeao9st1yvtAE1yv4mpkK+0gEcDf4iQepgKgNAt3frRr+JedkLcVbdvukH5auHilWin7TaCC450KU46xZHoFujtKdMfZqherj+o9bQAoonU9hT0Kx9VhJyvn9tSgfKJ14xGYDgUWhU626YxTqTIStLp7CeFmUk2UtNNjySlIAHwjnFPLlyjMIDAz4xmEIBCEIBCEIBCEIBCEIBCEIBCEIBCEIBCEID5s9rHRt3QTaDvWyi041IyM+tynlwfTlHPfYVnx9xQBPmDGo4vS3kuxA5tN2bL3TaTDY1EoLKksskhPynK54jLknuWk5UgnlkqSfpZFHdXos9b9Wm6ZU5N+n1CUcUzMSk22W3Wlg4KVJOCCD4GA4MIHvhAIQhAIQjOeWMQGIDOeXfHkhCnFpQlJUpRwABkk+USb0I3c+tmu5lpyUtpdr0F0g/K9x8Uq2U/aQ2R2jg8ilOD5wEYsRsPSLZ71E14qokLEtKo3AsKCXJhlrhl2erjysIR8TFu+g+6J0o019mn72dmdRq0gBRbmx7PT0Kxzwyk5WPv1EHyiblBt+l2xTGKZR6fKUqmy6eFmTkmEstNjyShIAH5ICsDQPcutoEtU9XroLh5KNBtw4H3rkyoflCE+iosP0k0D090KpAp1i2pTbdZICXHpdnMw91ceVla/xiY2FGMQGEpxHlCEAhCEAhCEAhCEAhCEAhCEAhCEAhCEAhCEAhCEAhCEAhCEBjHOIzbV+wNp3tVS65+oMKt280N8DNx01tParA7kvo5B5I7ueFAdyhCEBVDrluytcNGJh9+Wt1d8UNBJRUrbSqYVwjxWxjtUHH80jqYi7VqHUaDMql6lITVPmEnCmptlTSwfRQBhCA4Ixnn3Ry6dSJ6sP9jISUxOuk8kS7SnFfkAMIQG7dNthbXXVV1k0XTetMyjhGJ2rM+wMY8+N7hyPTMTH0d3KNYm1szep17S1OYBBVTLcbLzpGe4vuAJT8EK9YQgJ6aI7EmjegKWnbXsyTcqrY/7Yqo9rnCfMOLB4PxAkRvTEIQDECMmEIDMIQgEIQgEIQgEIQgEIQgEIQgEIQgEIQgEIQgEIQgEIQgEIQgEIQgP/2Q=="/>
          <p:cNvSpPr>
            <a:spLocks noChangeAspect="1" noChangeArrowheads="1"/>
          </p:cNvSpPr>
          <p:nvPr/>
        </p:nvSpPr>
        <p:spPr bwMode="auto">
          <a:xfrm>
            <a:off x="63500" y="-693738"/>
            <a:ext cx="279082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56" y="1640126"/>
            <a:ext cx="5218699" cy="4397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4800" y="1593502"/>
            <a:ext cx="3692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State of Oregon</a:t>
            </a:r>
          </a:p>
          <a:p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Charter Ranger District/DEQ</a:t>
            </a:r>
          </a:p>
          <a:p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Biomass Fuel</a:t>
            </a:r>
            <a:endParaRPr lang="en-US" sz="2400" dirty="0"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824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2590800" y="152340"/>
            <a:ext cx="640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Business Policy &amp; Strategy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Sample</a:t>
            </a: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 </a:t>
            </a: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Research Projects</a:t>
            </a:r>
            <a:endParaRPr lang="en-US" sz="2800" kern="0" dirty="0">
              <a:solidFill>
                <a:schemeClr val="tx2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AutoShape 2" descr="data:image/jpeg;base64,/9j/4AAQSkZJRgABAQAAAQABAAD/2wBDAAMCAgMCAgMDAwMEAwMEBQgFBQQEBQoHBwYIDAoMDAsKCwsNDhIQDQ4RDgsLEBYQERMUFRUVDA8XGBYUGBIUFRT/2wBDAQMEBAUEBQkFBQkUDQsNFBQUFBQUFBQUFBQUFBQUFBQUFBQUFBQUFBQUFBQUFBQUFBQUFBQUFBQUFBQUFBQUFBT/wAARCACYASUDASIAAhEBAxEB/8QAHgABAAICAgMBAAAAAAAAAAAAAAgJAQcEBgIFCgP/xABVEAABAgUBBQUDBQgNCQkAAAABAgMABAUGEQcICRIhYRMxQVFxFCKBFSMyQlIXcnOCkZXB0hYYJCUzQ1NiY4OTsdMZJjRUVpKhotE1NkRGdYSFs8L/xAAUAQEAAAAAAAAAAAAAAAAAAAAA/8QAFBEBAAAAAAAAAAAAAAAAAAAAAP/aAAwDAQACEQMRAD8AtThCEAhCEAhCEAjBjMcap1GWo9Omp+ceTLykq0t955ZwlCEgqUo9AATAVQb6nWwT9fs3SuRmctyLZrlTQk/xq8ty6D1CO1Vj+kTFX/hnxjZO0fq7Ma664XlfD5VwVeoOOyyFZy3Lp9xhHPybSgeuY1sDz584BH0p7K9LVRNmjSyTUnhW3bNOykeZl0K/THzWZj6VTeNP0R2aJW46qQ3T7ZtdmYcSeXF2UsnCB1UQEjqRAVNb3/W77oW0VK2XJTHaUqzJQS60pOUmceCXHj6hIaR0KVRBDGRnyj3N63bUb9u+tXJVnS/U6vOvT0y4TniccWVq+GTHpYCV27ismnT2ts7qJcA4bW00pT90TziiEpLrST7OjJ+sV+8PwcR11Hvuo6m3/cN21ZZXUq1PvT75z3KcWVYHQZAHQRKuskbPO7npdNTmWurWSqmfmMKAWmkSpHZpPjha+FQ8w6YhiTxYyYBzUYsK0yJ2Wt2Rdt3qJlbu1ZnRSafk8K0yQC2yrHl2YmVZ/pERBzS7T+o6q6jW3Z9JSVVCt1BmRawM8PGsAqPRIyo9AYl3vU79pzGpdo6PW2sItnTijMyCGUH3RMrQgqyB4htLI9SqAg6rGeXdH6yUo9PzjEtLNKfmHlpbbaQMqWonAAHmSRH4mJZ7sTRL7sW1XQJiclw9RLWQa7OcacpKmyAwk583VIPokwFx2z3p7SdljZltqg1Wbl6ZKW/SfaqxPPqCG0PEF2ZcUfILUv4ARTHt7bZ1R2sdRg3TlvSdgURxbdHkXPdU8e5U06PtrA5D6qeXeVE7n3nu3adXK5M6V2NUOKyqW/iq1CWX7tVmUn6CSO9lsj0UoZ7kpMV6E5VAYAJOBzjfWimzo7cel94avXay5J6dWwwpLRUS2qsVBWEMSjR7+HjWguLHcnIHM8ux7DWxbWtrTUAe0JfpthUl1KqxVkDBV4iXZJ5F1Q8fqg5PgDKPe631RdNrK040Fs6WYpFEkWRVZmnyvupbbTxNy6D5kntlknmSATknMBWAshSiQMA+AEYjyVgjIjv2hWht0bRWpEhZFoMy7tYm23XgubcLbLTbaCpS1qAOByx3HmQPGA1/CJznc4a9j/xVofnV3/BjI3OGvef9JtH86u/4MB2Tc2aJm8Naq3qJOslUhacp2Eooj3VTkwFIH+60HPitMbe2raC+5tH1OYvuT7WUdqAAfqNPVONTlBPsYalqenhUlTyVe3lbQKVFS88yURLrYY2bHtlzQKm2nUjKu3JMTD1Qq78orjbW+s4ASogEhLaW08x4HziQYGIDVey5JXLTtBrRl7sRPM1hEuvDNTXxzbUt2qzLIfPeXUsdkFZ55BzzzG1YxGYBCEIBCEIBCEIBCEIBCEIBCEIBEQN6VrcdIdlesU6Tf7GtXa4KJLcJIUGlAqmFDH9EFJz5uCJfE+UUhb3jW1Wom0czZ8nM9pSrNlBKKSknhM47hx8+oHZI9UGAgqo5MIQgOfQpMVCtSEtjIefbbx98sD9MXAb4LWMWJoNa+mUhM9nP3K8hybaSTkSUtwnB6Kd7P14FRVDo1TjWtXbGpwHEZuuyMvjz4phCf0xureM62fdu2q7tnJaY7ejUNz5Cp/CrKS2wSlax0U6XFZ8iICMhjuujGms/rJqtalk01J9qrlQakuNI/g0KV844eiUBSj0SY6VEytgaVZ0ltDVraDqKAE2bR1Uyh8eMOVWbHA3jPfwgjPR2A6nvENTZG+Nomft+gkN2nY8o1atJZbVlCW5YcLhGOXNzjGfEJERhzH7Tc09PTLsw+4p595ZcccWclSickk+ZPOPyCTmAnXurrIp1Fu6/Nb7kbAt7TqivTLbiwMGacbV3Z8Q0lweriYhnqDetR1Ivmv3VVnC7U61PPT8wonPvuLKiB0GcDoInfrgr9qvu2bC03R+5bt1MmflysIGEuJlvcc4VePd7KjHRcV4eMAiS9m69fte9mWq2nZ832N+ahO9tW6rLK9+m0pGUMyqFDmHXSXVq5+6hafFXuxpVjwgSVd5JMBgxvXZF2T7m2sNS2qBSQuQoUpwvVmtqb4m5JnPcPBTisEJT4nJPIEjrmzhs63XtN6lyVoWrLe8vDs9UXUn2eny4PvPOEeA8E96jgDvj6CtnzQK1dm7Tan2dacr2cpLjtJmddA7eefI9950jvUfLuAAA5CA9vpbpfauhOnVNtS1pFqjW/SmSBkjiUQMredV9ZaualKP90fPXtb6zL182h70vMOKXITc6pmnhRzwyjXzbIA8MoSFHqoxdJvI9bjopsqXQ9KzHYVq4QKDT+FWFBTwIdWPvWg4c+BxHz+nvMAJzFse5W0SMnRbz1TnmRxzixQqapQ/i0cLkwodCotJz/MVFTiTjMXVbNO3Ls0aB6FWZYzN95epUghM2tulTWHJpfvvqz2fPLil/DEBPvgSTnEZwB4CIo/5UfZv5f5+L/NU3/hxIbTPUmg6vWTTbttiZcnqDUkqXKTTjC2S6kKKSoJWArGUnBI5wHaMc8xmEIBCEIBCEIBCEIBCEIBCEIBCEIBCEIDqOrWodP0m0zue86ooJkqHT3p5YJxxlCSUoHVSsJHVQj5nLvuioXvdVYuGqvGYqdVnHZ6ZdUc8TjiytR/KTFvu+X1tFq6QW/pxJTBTO3RN+1zqEKwfY5cggHop0ox+DMU1nvgEAMnyj3dm2jUL5uFij0xsOTbqHXfe7kNttqdcWeiUIUT6R6UnlAe1tK5pyzLnpVepykoqFNmUTcstXch1BCkK+BAPwj1j7y5h5briy44slS1qOSonmSTHhCAyAPOJobV5+4LsqaNaIMfMVmqMm9bnQCOLt3wUy7awPFCOIYP8AJpMaj2JtHWtcNpOzqBOIBostMfKtWUvHAmTl/nHOInuCuFKPx49PtZayua97Qd6XmHFKkJydUzT0k8kSbXzbAA8PcSknqTAaiHMxufY+0XXr5tHWVZ6mVO05+dTM1HAyEybXzj2fVKeEdVCNMY5Z8IsO3fMmzs+bNes+0XUmUonZeSVQbfU7gcb5KclPq8thPLwQvrAad3l+tKNYNqi4GJF1K6FayU0CQS2fc+ZJ7ZQxy5uqcHolMRTj95uaenpx6ZmXVPzDy1OOuLOVKUTkknzJMfjyJgMQziOTUKbNUmbXLTku5KzCAkqaeSUqTkBQyD5gg/GONnnAW37j9TarJ1VRwJ7QVGRJWAOIgtu8s+XL/jFnGQBFWu47mSqm6uy+cYdpjmPVMwP0RZZfV4U/T2y67dFWdTL02jyT09MrUcANtoKj8TjA6mAp73x2t37NNcqRp/JTHHTrRk+OaQlWUmdmAlas9UthodCpUV9R2XUq+6jqhqBcV3VZZcqNbn3p97JzwqcWVcI6AEAdAI63jI5QAJz38owDE0dAN1pqPtAaVUa+5CvUKg06rdouVlamXu2U2lZQHCEIIwopJHPuwfGNif5E7VLH/fi0s/8Auf8ACgIIaaWJUdUNQbdtKlIK6hW6gzIM8u5TiwniPQAknoI+mOwbMp2nVk0K16Q2GqXRpFmQlk4x7jaAgE9TjJ6mIC7E26+uDZ11xlL9vK4KJW2qZKPJp8tTQ6VJmXBwdorjQkAJQpzu55I8osXwQB0gPKEIQCEIQCEIQCEI8QoK7j3QHlCOFJ1qn1Cdm5KVn5WZnJPh9ol2XkrcZ4s8PGkHKc8KsZ78HyhAc2EIQCMKVwjJhEfNtTa1o2ybpQ/WnuynbqqPFL0KkrP+kPY5uLA5hpvIUo+PJI5qEBuCWvunVC+Z21pNRmqhTpVubqCmyCiUDhPYoWfBawlSgnv4U5PIjPYyfLnGgNh7T+rWfoJSqxdDzs7e14uLuavTkx/CuzEyApCT5BDQaQEjkOHAxHtNsvWlOgOzdel2tvBqpokzJUweJm3vm2iPvSrj9EGApY3iGth1w2qLsqMs8XaLRnPkOm4OUlpglKlDop0uK9FCI1CPJxanFqUtRWtRJKlHJJ8THiOfKAmbsNaWcGjG0Lq1Oy+ZahWjPUanuK/1mZYUHVJ6pbIT/XRDKLnLg0nGzpujrhokwx7NWJ+iInqkD9L2mbea4knqlKkI/EimM9/LugEIRzqLSZu4KvIUunsqmJ6dfRLS7KPpLcWoJSkepIEBMLQFX7X7Ye1V1TcJlrivp5Nk2+vi4VhggqnHU+OMBQyO5TQiF57+XdExN4jWJSx6hp1oRRphLtK02oTTM6WjlLtTmEpdmFnHjzSehWqIeY8+UB+9PkJiqz0vJSjS5iamHEsssoGVLWogJSOpJAiwfeKTsvoDs96M7ONKeQJiQkU1yv8AYkfOPniCeLHfxOrmFc/so6Rqbdh6MI1Y2paJUZ9oLoNpNKr88twDswpsgMJUTy/hSlXohUar2u9Z16+bRN7XkHVOyE1PKYp4UchMo182zj1SkK9VGA07G1NlzR2Y1618suyWm1qlqlPoM6tA+hKt/OPqz4fNpV8SI1XFp+5W0Q4n7y1XnpfKWwKDS1rTyyeFyYWn4dknPVQgIT7ddPapW13qnKMNpZl2awtDTaBhKEcCeFIHkBgRokHGIkVvDpf2fbR1WR3ZqaF/7zDav0xHTvzAWjbjua/f7VxjPJUtTXMeipgfpjdW+D1uFh7P0jY0lMdlVLxnA26lKsKEkwUuOnHkpZaT1BVGgdyDMcGoWqLOeS6XJrx6PLH/AOo0BvONbBrNtWXAxJzHb0W10ihSfCrKSpokvqHq6pYz5JEBEyOz6YWDUdU9RLbtCkoKqhW59mQZwM8JcWElR6JBKj0BjrEWDbnLRZF2611rUSotp+T7TlOylFOYwZ2YCkgjP2Wg6fVSYC4WxbRp9gWZQ7ZpLYaplHkmZCWQBjDbaAgfHlmPexxvb5cfxzX9oP8ArD2+XP8AHtf2g/6wHJhHg2sOJCkkEHmCDkGPInEBmEcadqEtTZZyZnJhqUlmxxLefWEISPMk8hEftUN4JoLpQXWqnqFT6lPNnBkaFmfdJ8stApSfvlCAkVGMnxisDU/fa0iWDzGn2ns1PuAkInbhmQyj17FriJ9OMREbUzefbQOpIcZRdybVklk/ue3ZdMqQD4dqeJz/AJoC9u7L6tuw6eZ25a/TLfkwCe3qc43Lo5dVkZiLOpm9Y0C09D7MjX5y855vOGbflFLbUfLtXOBBHUExUxpZsx66bW9XTUKXSKzX2HT85cVfmFplUjz7d0+/6I4j0iw3QLc1WZapl6lqlXnrzn0EKVSaaVSsgk+Sl/wjg9OD0gOnTO9a1d1vri7f0O0e9onnPdS9NdpUHUD7SkoCG2x1WoiNm2hsj7SuvJRP68a01O2qQ8QtdrWg6hhZT9hbjQS2nx/lD1icFjaeWzpnQWaLadBp9u0poAJlKdLpZR6nA5nqcmOw4gNaaG7Oen+zrRJunWLQUUszxQqfnXHFPTU6tHFwqedWSpWONeB3DiVgDJhGzIQCMRmPEkHx7vAQHWdTdSaDpFYtau+5p1MhQ6RLqmZl4jJwO5KR9ZaiQlKfEkCKJarqTX9vzbYtVdc40U6sVqXkZOlKUVNyNOS5xKbHXswtSj4qKj5AbZ3rG2IdXL+Xpda89x2fbMyRPvMryifqCcpV3d6GuaR4FXEefumNf7qOhsVrbStRx5HH7BJz04jPgoS6kA/88BfKyy3LtIbaSG20JCUpSMBIAwAIqZ31Otft1w2bpXIzJLUg2a3U20E47VYLcuk9QgOKx/SCLY52bakJN6ZfVwsstqccUEk4SkZJwOZ5Dwj51No1Ooeu+t943y9ZdylFYqDjsshVKmPm5dPuMo+h4NpQIDRMb+2FdEzrxtO2Zb0wx21Hl5j5UqeRy9lYwtST0WoIR+PGrxpBfY5/sJuIj/0l/wDUi1rc5bPk/YtnXhqDcNJmaZVqxMJpUi1OsKadRKtYW4rhUAQFuKSP6qA3HvV6qaZsTXg2k8Bm5qQl/XM02oj8iTFChOTF6e9vp9UrWyiimUemztVnJqvyYMvIy63l8CUuqKiEAnAKRz6iKWjpDfZ/8k3F+aX/ANSA6jErd3FZFOn9bp7UO4UgWtprSpi555aiAC42k9ggZ+tx+8PwcR/+5Bfn+xNxfml/9SJgzlg3Rodu8pWhSFtVhy89WKwZuotS8g6t6WpUoQG23AlOU8S+FQBxkOKgIa6j33UdTL+uG7KssuVKtT70++Sc4U4sq4R0GcDoBHXDlUds+5Bfn+xNxfml/wDUj39gbOmoF+XxQLbZtGuyjlWnmZITD9NeQ20FrCStSikAJSCSSfAQEzdHUnZQ3Zl6X+sCVu3VCZ+SaWvIS4mWIW0lQ8foCacHqjpFc6iTg/3RYrvTJeuz92WHpLZVr1qctCw6M0ylUlTnXGVzC0JA95KcEpaQ3zHitUQYGkF98v8AMq4/T5JmP1IDqsqw7NzDbDDanXnVBCG0DKlKJwAB5kx9Iuyhow1oJs+WXZaUJROSMklyfUkY45tz5x8n8dSgOgEU97uzZbuLUDamtmYuS2apTrft4mtzS6jIuMtuKZI7FvK0gEl0tnHklUXwDlnMB8+u8ql/ZttnU3+fMyy/yyjMRkIwImfvMNM7qrO2XfU7SrXrNSk3kyS0zMnT3nW1H2VoHCkpIPMEfCIvDR6/j3WRcZ/+JmP1ICUO7l1mZ0FouvV5OKSH6daKVyiVEALmlTCG2E/FxxPwzENp2ceqE29NzLqnpl5anHXFHKlqUSSo9STHd5LTLU6Up89T5azroblJ7gEyyikzHC7wK4kBQ4OeDz9Y65cVj3FZ6m016gVOiqc+gmoybkuVegWkZgPSR+7M/MSyChl91pJ5kIWQCfhH4QgOV8rTv+tzH9qr/rHPoMw7U63T5ObrDtNlJiYbaenHHFlLCFKAU4QMkhIJOAM8o9NDBgLh65vcdHdILQpdq6dW1XLul6RJNyEq6+EyMuUtoCEkqXxLOcZPuCIv6o74DW29A6xbbdGsWUWMJNPlvaZkDq49xJz1CBEGckjGMkx76yLAuTUmus0W1qDULhqrxwiUpsup5z1ISDgdTygPcag623/qzNF68byrdyKJzwVCdccbHognhHwEdNZl3pp9phlpTrzighDbaeJSieQAA5kxYnoDubL3u32epao1tmy6crCjS6eUzU+oeSlZ7Ns/FZ6RZHoTsaaSbOrLS7PtKWRVkDCq1UP3TPLPn2q/oeiAkdICoPQDde6z62+zT9TpibAt50Bft9fQpD60EZy3LD3z04uAdYsl0B3XGjOjBl5+rU5eoNwNEKE7X0JVLoWDnLcsPcHd9fjPWJhjMBz7xgwH5S0ozJy7bDDSGGG0hKGm0hKUpHcAByAj9T0jMIBCEIBCEIBESN5FtWjZr0Rek6NNBq97oDkhSuBQ45ZvAD0z+IlQCT9taT4GJYTk4xT5R+amXkS8swhTrrrhwlCAMlRPgAATHzrba+0ZM7TWvteudDy1W/LLNPojCsgNybaiEqx4FZKnD1XjwgNFOOKdcK1qK1KOVKUcknxMS23VdysW7tp2gh9QSKlLTsgkn7apdak/lKMREaOzaY35P6W6iW3d9MOKhQ6gxUGRnAUptYVwnoQCD6wH1A95jHMx1nTLUSj6saf0G8KBMCapFZlETjCwckBQ5oPkpKspI8CkiOPqjqtbejlqO3DdNQ9hp6XUsNpbaU68+8r6LTbaQVLWcHkPAEnABIDt+OsB+WNY6PbRNn62Gcl6C9OS1Tk20vvUyqSxl5gMqJSl5I5pW2VJUniQSARg4PKNnQA9Idw74zCA8c9Yd3jzjyhAeOfWHXnGVEAc+6PFS+FJUfdSBkk8sCAyDy8ukZznzjUGp211o5o+hwXXqFRJCZbSSZJmZEzM8vDsmuJefhER9T99Np3QUusWNaNZuuZAwmZn1JkJYnz+us/FIgLF8844lTq8jRJNycqM5L0+Ub5rfmnUtIT6qUQBFHmpu9y10vntmKHM0mxpFfJKaTKB18Dq68V8+qQmIpX5q1emqE8ubu666xcj6lcXFU51x4A9EqOB8AIC+TU7eN6AaWLeYnL8lq5PNkpMnbzap5WR4caPmwfVQiJOp++3Zb7RjT3TpbveET1yTQSOh7BrP/2RVLCAlDqZvLNoLU0uNuXw9bcmrI9ltxpMkAPLtE5cPxXEcK7ctWuidXO1mqztXnVnKpifmFvuK9VKJJj1sIBCPNKC6tKEJK1qOAlPMkxKXQLdta067+zzyaD+w+3XcK+VriCpcKQfFtnHaL6HASftQEV8RtfRLZb1Q2hJ9DNjWjPVWW4uFypOI7GSa++fXhHwBJ6RbvoDun9IdJhKVC6W3tRq+0QouVZIRJIV/NlgSCPwhX8ImhTaZKUeSZkpCVYkpJhIQ1LSzYbbbSPBKRgAekBWroDuZKDSBL1PVq5F1+aGFGh0JSmJVJ8lvkca/H6IR6mLBtONJbM0foaaPZds0226ckc2qfLpQXD5rV9JZ6qJMduhAYAxyjMIQCEIQCEIQCEIQCEIQEKt65r2vSHZumLep0yWK9ejppTfArCkSgHFMrHqkpb/AK2KLSokmJp72fV5eou1ZPUFl/tKZaEo3S2kDu7dQDr6vXiWEH8GIhWe+AQhCAmvu9t4A/svVFdo3f7RUNN6g/2pLIK3qU8r6TrafrNq+ugc+XEnnkKtC17stnaq0qoFwaY3BR627JvPzUitx/MnOtPyb0q80VpBLbnZzCikkHhWkBQwTHzzA4OY2HpFtBahaD1Y1GxLrqFvOrUFPMy7nFLv4/lGVZQvu8QYC7fZO2a7m0zun9kFySsrRJenSE5TKXTW5726deTNTKJh5+cmQlKVqBabQgJH0QSecSt9IptsPfU6k0WVbYuyzaBcyk8jMyi3JF1XUgcac+iQI2a3vxKX2HzmkU4H8dya8nhz/YQFovf0hmKh7v33N3zrLjdsab0alOEe6/U552b4fxUJb/viMep28T191TLzc9f07RpF0YMlb6RINgeXE375+KjAXy39rBZGlkmZq77so1tsgcX75TrbKlD+aknKvgIijqhvddDbGDzFBeq99TiOQ+SZTsWCerr3Dy6pSqKP6lVZyszrk3Pzb89NOHK35p0uOKPVSuZjiwFieqG+j1Jr5eYsi1aLaUsSeCYnSqfmQPjwtg+qTER9TNrTWHWBTibr1CrlRlnM5km5oy8tg+HZN8KP+EakzCAZPPr3wzGc8sY+MYgEIQxzwO+AQ7u+NkaObOeo+vlTEnYto1GvAKCHZtpvglmcn+MeVhCficxYvoFuXZOX9mqer10GcWMLVQbeUUN/euTChxHqEJHRUBVva9oVu960xR7eo89W6q+QGpKny633V+iUgn4xOzQLc86j34Jao6i1KXsCkrwoySAJqorT5cIPA3+MokfZi2vSnQ6w9EKKKXY9rU23JUgBwybI7V7q46crWeqiY7ziAj/oLsKaO7PAl5m3bWZqFdaA/f2tYmpzPLmlRHC33fUSmJAYzCMwGMAQxGYQCEIQCEIQCEIQCEIQCEIQCEIQHy+al3tO6k6iXLdlRz7bW6jMVF4ZzhTrhWQOgzgekdahCAQhCAQhCAQhCAZhCEAhCEAgBmEeyt+2qtdtXYpVEpk5V6m+eFqTkWFPOuHohIJMB60jEZSkqUABknuET00D3QWqOo3stRv2bl9O6MvClS7wEzUVp/BJPCg/fqyM/RiyPQPd/wCjWz4Jeao9st1yvtAE1yv4mpkK+0gEcDf4iQepgKgNAt3frRr+JedkLcVbdvukH5auHilWin7TaCC450KU46xZHoFujtKdMfZqherj+o9bQAoonU9hT0Kx9VhJyvn9tSgfKJ14xGYDgUWhU626YxTqTIStLp7CeFmUk2UtNNjySlIAHwjnFPLlyjMIDAz4xmEIBCEIBCEIBCEIBCEIBCEIBCEIBCEIBCEID5s9rHRt3QTaDvWyi041IyM+tynlwfTlHPfYVnx9xQBPmDGo4vS3kuxA5tN2bL3TaTDY1EoLKksskhPynK54jLknuWk5UgnlkqSfpZFHdXos9b9Wm6ZU5N+n1CUcUzMSk22W3Wlg4KVJOCCD4GA4MIHvhAIQhAIQjOeWMQGIDOeXfHkhCnFpQlJUpRwABkk+USb0I3c+tmu5lpyUtpdr0F0g/K9x8Uq2U/aQ2R2jg8ilOD5wEYsRsPSLZ71E14qokLEtKo3AsKCXJhlrhl2erjysIR8TFu+g+6J0o019mn72dmdRq0gBRbmx7PT0Kxzwyk5WPv1EHyiblBt+l2xTGKZR6fKUqmy6eFmTkmEstNjyShIAH5ICsDQPcutoEtU9XroLh5KNBtw4H3rkyoflCE+iosP0k0D090KpAp1i2pTbdZICXHpdnMw91ceVla/xiY2FGMQGEpxHlCEAhCEAhCEAhCEAhCEAhCEAhCEAhCEAhCEAhCEAhCEAhCEBjHOIzbV+wNp3tVS65+oMKt280N8DNx01tParA7kvo5B5I7ueFAdyhCEBVDrluytcNGJh9+Wt1d8UNBJRUrbSqYVwjxWxjtUHH80jqYi7VqHUaDMql6lITVPmEnCmptlTSwfRQBhCA4Ixnn3Ry6dSJ6sP9jISUxOuk8kS7SnFfkAMIQG7dNthbXXVV1k0XTetMyjhGJ2rM+wMY8+N7hyPTMTH0d3KNYm1szep17S1OYBBVTLcbLzpGe4vuAJT8EK9YQgJ6aI7EmjegKWnbXsyTcqrY/7Yqo9rnCfMOLB4PxAkRvTEIQDECMmEIDMIQgEIQgEIQgEIQgEIQgEIQgEIQgEIQgEIQgEIQgEIQgEIQgEIQgP/2Q=="/>
          <p:cNvSpPr>
            <a:spLocks noChangeAspect="1" noChangeArrowheads="1"/>
          </p:cNvSpPr>
          <p:nvPr/>
        </p:nvSpPr>
        <p:spPr bwMode="auto">
          <a:xfrm>
            <a:off x="63500" y="-693738"/>
            <a:ext cx="279082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6605004" cy="3713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5316" y="1473298"/>
            <a:ext cx="38364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State of Oregon</a:t>
            </a:r>
          </a:p>
          <a:p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Regional Task Force</a:t>
            </a:r>
          </a:p>
          <a:p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Workforce ($15/</a:t>
            </a:r>
            <a:r>
              <a:rPr lang="en-US" sz="2400" dirty="0" err="1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hr</a:t>
            </a:r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+) Housing</a:t>
            </a:r>
            <a:endParaRPr lang="en-US" sz="2400" dirty="0"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11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2590800" y="152340"/>
            <a:ext cx="640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Business Policy &amp; Strategy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Sample</a:t>
            </a: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 </a:t>
            </a: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Research Projects</a:t>
            </a:r>
            <a:endParaRPr lang="en-US" sz="2800" kern="0" dirty="0">
              <a:solidFill>
                <a:schemeClr val="tx2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AutoShape 2" descr="data:image/jpeg;base64,/9j/4AAQSkZJRgABAQAAAQABAAD/2wBDAAMCAgMCAgMDAwMEAwMEBQgFBQQEBQoHBwYIDAoMDAsKCwsNDhIQDQ4RDgsLEBYQERMUFRUVDA8XGBYUGBIUFRT/2wBDAQMEBAUEBQkFBQkUDQsNFBQUFBQUFBQUFBQUFBQUFBQUFBQUFBQUFBQUFBQUFBQUFBQUFBQUFBQUFBQUFBQUFBT/wAARCACYASUDASIAAhEBAxEB/8QAHgABAAICAgMBAAAAAAAAAAAAAAgJAQcEBgIFCgP/xABVEAABAgUBBQUDBQgNCQkAAAABAgMABAUGEQcICRIhYRMxQVFxFCKBFSMyQlIXcnOCkZXB0hYYJCUzQ1NiY4OTsdMZJjRUVpKhotE1NkRGdYSFs8L/xAAUAQEAAAAAAAAAAAAAAAAAAAAA/8QAFBEBAAAAAAAAAAAAAAAAAAAAAP/aAAwDAQACEQMRAD8AtThCEAhCEAhCEAjBjMcap1GWo9Omp+ceTLykq0t955ZwlCEgqUo9AATAVQb6nWwT9fs3SuRmctyLZrlTQk/xq8ty6D1CO1Vj+kTFX/hnxjZO0fq7Ma664XlfD5VwVeoOOyyFZy3Lp9xhHPybSgeuY1sDz584BH0p7K9LVRNmjSyTUnhW3bNOykeZl0K/THzWZj6VTeNP0R2aJW46qQ3T7ZtdmYcSeXF2UsnCB1UQEjqRAVNb3/W77oW0VK2XJTHaUqzJQS60pOUmceCXHj6hIaR0KVRBDGRnyj3N63bUb9u+tXJVnS/U6vOvT0y4TniccWVq+GTHpYCV27ismnT2ts7qJcA4bW00pT90TziiEpLrST7OjJ+sV+8PwcR11Hvuo6m3/cN21ZZXUq1PvT75z3KcWVYHQZAHQRKuskbPO7npdNTmWurWSqmfmMKAWmkSpHZpPjha+FQ8w6YhiTxYyYBzUYsK0yJ2Wt2Rdt3qJlbu1ZnRSafk8K0yQC2yrHl2YmVZ/pERBzS7T+o6q6jW3Z9JSVVCt1BmRawM8PGsAqPRIyo9AYl3vU79pzGpdo6PW2sItnTijMyCGUH3RMrQgqyB4htLI9SqAg6rGeXdH6yUo9PzjEtLNKfmHlpbbaQMqWonAAHmSRH4mJZ7sTRL7sW1XQJiclw9RLWQa7OcacpKmyAwk583VIPokwFx2z3p7SdljZltqg1Wbl6ZKW/SfaqxPPqCG0PEF2ZcUfILUv4ARTHt7bZ1R2sdRg3TlvSdgURxbdHkXPdU8e5U06PtrA5D6qeXeVE7n3nu3adXK5M6V2NUOKyqW/iq1CWX7tVmUn6CSO9lsj0UoZ7kpMV6E5VAYAJOBzjfWimzo7cel94avXay5J6dWwwpLRUS2qsVBWEMSjR7+HjWguLHcnIHM8ux7DWxbWtrTUAe0JfpthUl1KqxVkDBV4iXZJ5F1Q8fqg5PgDKPe631RdNrK040Fs6WYpFEkWRVZmnyvupbbTxNy6D5kntlknmSATknMBWAshSiQMA+AEYjyVgjIjv2hWht0bRWpEhZFoMy7tYm23XgubcLbLTbaCpS1qAOByx3HmQPGA1/CJznc4a9j/xVofnV3/BjI3OGvef9JtH86u/4MB2Tc2aJm8Naq3qJOslUhacp2Eooj3VTkwFIH+60HPitMbe2raC+5tH1OYvuT7WUdqAAfqNPVONTlBPsYalqenhUlTyVe3lbQKVFS88yURLrYY2bHtlzQKm2nUjKu3JMTD1Qq78orjbW+s4ASogEhLaW08x4HziQYGIDVey5JXLTtBrRl7sRPM1hEuvDNTXxzbUt2qzLIfPeXUsdkFZ55BzzzG1YxGYBCEIBCEIBCEIBCEIBCEIBCEIBEQN6VrcdIdlesU6Tf7GtXa4KJLcJIUGlAqmFDH9EFJz5uCJfE+UUhb3jW1Wom0czZ8nM9pSrNlBKKSknhM47hx8+oHZI9UGAgqo5MIQgOfQpMVCtSEtjIefbbx98sD9MXAb4LWMWJoNa+mUhM9nP3K8hybaSTkSUtwnB6Kd7P14FRVDo1TjWtXbGpwHEZuuyMvjz4phCf0xureM62fdu2q7tnJaY7ejUNz5Cp/CrKS2wSlax0U6XFZ8iICMhjuujGms/rJqtalk01J9qrlQakuNI/g0KV844eiUBSj0SY6VEytgaVZ0ltDVraDqKAE2bR1Uyh8eMOVWbHA3jPfwgjPR2A6nvENTZG+Nomft+gkN2nY8o1atJZbVlCW5YcLhGOXNzjGfEJERhzH7Tc09PTLsw+4p595ZcccWclSickk+ZPOPyCTmAnXurrIp1Fu6/Nb7kbAt7TqivTLbiwMGacbV3Z8Q0lweriYhnqDetR1Ivmv3VVnC7U61PPT8wonPvuLKiB0GcDoInfrgr9qvu2bC03R+5bt1MmflysIGEuJlvcc4VePd7KjHRcV4eMAiS9m69fte9mWq2nZ832N+ahO9tW6rLK9+m0pGUMyqFDmHXSXVq5+6hafFXuxpVjwgSVd5JMBgxvXZF2T7m2sNS2qBSQuQoUpwvVmtqb4m5JnPcPBTisEJT4nJPIEjrmzhs63XtN6lyVoWrLe8vDs9UXUn2eny4PvPOEeA8E96jgDvj6CtnzQK1dm7Tan2dacr2cpLjtJmddA7eefI9950jvUfLuAAA5CA9vpbpfauhOnVNtS1pFqjW/SmSBkjiUQMredV9ZaualKP90fPXtb6zL182h70vMOKXITc6pmnhRzwyjXzbIA8MoSFHqoxdJvI9bjopsqXQ9KzHYVq4QKDT+FWFBTwIdWPvWg4c+BxHz+nvMAJzFse5W0SMnRbz1TnmRxzixQqapQ/i0cLkwodCotJz/MVFTiTjMXVbNO3Ls0aB6FWZYzN95epUghM2tulTWHJpfvvqz2fPLil/DEBPvgSTnEZwB4CIo/5UfZv5f5+L/NU3/hxIbTPUmg6vWTTbttiZcnqDUkqXKTTjC2S6kKKSoJWArGUnBI5wHaMc8xmEIBCEIBCEIBCEIBCEIBCEIBCEIBCEIDqOrWodP0m0zue86ooJkqHT3p5YJxxlCSUoHVSsJHVQj5nLvuioXvdVYuGqvGYqdVnHZ6ZdUc8TjiytR/KTFvu+X1tFq6QW/pxJTBTO3RN+1zqEKwfY5cggHop0ox+DMU1nvgEAMnyj3dm2jUL5uFij0xsOTbqHXfe7kNttqdcWeiUIUT6R6UnlAe1tK5pyzLnpVepykoqFNmUTcstXch1BCkK+BAPwj1j7y5h5briy44slS1qOSonmSTHhCAyAPOJobV5+4LsqaNaIMfMVmqMm9bnQCOLt3wUy7awPFCOIYP8AJpMaj2JtHWtcNpOzqBOIBostMfKtWUvHAmTl/nHOInuCuFKPx49PtZayua97Qd6XmHFKkJydUzT0k8kSbXzbAA8PcSknqTAaiHMxufY+0XXr5tHWVZ6mVO05+dTM1HAyEybXzj2fVKeEdVCNMY5Z8IsO3fMmzs+bNes+0XUmUonZeSVQbfU7gcb5KclPq8thPLwQvrAad3l+tKNYNqi4GJF1K6FayU0CQS2fc+ZJ7ZQxy5uqcHolMRTj95uaenpx6ZmXVPzDy1OOuLOVKUTkknzJMfjyJgMQziOTUKbNUmbXLTku5KzCAkqaeSUqTkBQyD5gg/GONnnAW37j9TarJ1VRwJ7QVGRJWAOIgtu8s+XL/jFnGQBFWu47mSqm6uy+cYdpjmPVMwP0RZZfV4U/T2y67dFWdTL02jyT09MrUcANtoKj8TjA6mAp73x2t37NNcqRp/JTHHTrRk+OaQlWUmdmAlas9UthodCpUV9R2XUq+6jqhqBcV3VZZcqNbn3p97JzwqcWVcI6AEAdAI63jI5QAJz38owDE0dAN1pqPtAaVUa+5CvUKg06rdouVlamXu2U2lZQHCEIIwopJHPuwfGNif5E7VLH/fi0s/8Auf8ACgIIaaWJUdUNQbdtKlIK6hW6gzIM8u5TiwniPQAknoI+mOwbMp2nVk0K16Q2GqXRpFmQlk4x7jaAgE9TjJ6mIC7E26+uDZ11xlL9vK4KJW2qZKPJp8tTQ6VJmXBwdorjQkAJQpzu55I8osXwQB0gPKEIQCEIQCEIQCEI8QoK7j3QHlCOFJ1qn1Cdm5KVn5WZnJPh9ol2XkrcZ4s8PGkHKc8KsZ78HyhAc2EIQCMKVwjJhEfNtTa1o2ybpQ/WnuynbqqPFL0KkrP+kPY5uLA5hpvIUo+PJI5qEBuCWvunVC+Z21pNRmqhTpVubqCmyCiUDhPYoWfBawlSgnv4U5PIjPYyfLnGgNh7T+rWfoJSqxdDzs7e14uLuavTkx/CuzEyApCT5BDQaQEjkOHAxHtNsvWlOgOzdel2tvBqpokzJUweJm3vm2iPvSrj9EGApY3iGth1w2qLsqMs8XaLRnPkOm4OUlpglKlDop0uK9FCI1CPJxanFqUtRWtRJKlHJJ8THiOfKAmbsNaWcGjG0Lq1Oy+ZahWjPUanuK/1mZYUHVJ6pbIT/XRDKLnLg0nGzpujrhokwx7NWJ+iInqkD9L2mbea4knqlKkI/EimM9/LugEIRzqLSZu4KvIUunsqmJ6dfRLS7KPpLcWoJSkepIEBMLQFX7X7Ye1V1TcJlrivp5Nk2+vi4VhggqnHU+OMBQyO5TQiF57+XdExN4jWJSx6hp1oRRphLtK02oTTM6WjlLtTmEpdmFnHjzSehWqIeY8+UB+9PkJiqz0vJSjS5iamHEsssoGVLWogJSOpJAiwfeKTsvoDs96M7ONKeQJiQkU1yv8AYkfOPniCeLHfxOrmFc/so6Rqbdh6MI1Y2paJUZ9oLoNpNKr88twDswpsgMJUTy/hSlXohUar2u9Z16+bRN7XkHVOyE1PKYp4UchMo182zj1SkK9VGA07G1NlzR2Y1618suyWm1qlqlPoM6tA+hKt/OPqz4fNpV8SI1XFp+5W0Q4n7y1XnpfKWwKDS1rTyyeFyYWn4dknPVQgIT7ddPapW13qnKMNpZl2awtDTaBhKEcCeFIHkBgRokHGIkVvDpf2fbR1WR3ZqaF/7zDav0xHTvzAWjbjua/f7VxjPJUtTXMeipgfpjdW+D1uFh7P0jY0lMdlVLxnA26lKsKEkwUuOnHkpZaT1BVGgdyDMcGoWqLOeS6XJrx6PLH/AOo0BvONbBrNtWXAxJzHb0W10ihSfCrKSpokvqHq6pYz5JEBEyOz6YWDUdU9RLbtCkoKqhW59mQZwM8JcWElR6JBKj0BjrEWDbnLRZF2611rUSotp+T7TlOylFOYwZ2YCkgjP2Wg6fVSYC4WxbRp9gWZQ7ZpLYaplHkmZCWQBjDbaAgfHlmPexxvb5cfxzX9oP8ArD2+XP8AHtf2g/6wHJhHg2sOJCkkEHmCDkGPInEBmEcadqEtTZZyZnJhqUlmxxLefWEISPMk8hEftUN4JoLpQXWqnqFT6lPNnBkaFmfdJ8stApSfvlCAkVGMnxisDU/fa0iWDzGn2ns1PuAkInbhmQyj17FriJ9OMREbUzefbQOpIcZRdybVklk/ue3ZdMqQD4dqeJz/AJoC9u7L6tuw6eZ25a/TLfkwCe3qc43Lo5dVkZiLOpm9Y0C09D7MjX5y855vOGbflFLbUfLtXOBBHUExUxpZsx66bW9XTUKXSKzX2HT85cVfmFplUjz7d0+/6I4j0iw3QLc1WZapl6lqlXnrzn0EKVSaaVSsgk+Sl/wjg9OD0gOnTO9a1d1vri7f0O0e9onnPdS9NdpUHUD7SkoCG2x1WoiNm2hsj7SuvJRP68a01O2qQ8QtdrWg6hhZT9hbjQS2nx/lD1icFjaeWzpnQWaLadBp9u0poAJlKdLpZR6nA5nqcmOw4gNaaG7Oen+zrRJunWLQUUszxQqfnXHFPTU6tHFwqedWSpWONeB3DiVgDJhGzIQCMRmPEkHx7vAQHWdTdSaDpFYtau+5p1MhQ6RLqmZl4jJwO5KR9ZaiQlKfEkCKJarqTX9vzbYtVdc40U6sVqXkZOlKUVNyNOS5xKbHXswtSj4qKj5AbZ3rG2IdXL+Xpda89x2fbMyRPvMryifqCcpV3d6GuaR4FXEefumNf7qOhsVrbStRx5HH7BJz04jPgoS6kA/88BfKyy3LtIbaSG20JCUpSMBIAwAIqZ31Otft1w2bpXIzJLUg2a3U20E47VYLcuk9QgOKx/SCLY52bakJN6ZfVwsstqccUEk4SkZJwOZ5Dwj51No1Ooeu+t943y9ZdylFYqDjsshVKmPm5dPuMo+h4NpQIDRMb+2FdEzrxtO2Zb0wx21Hl5j5UqeRy9lYwtST0WoIR+PGrxpBfY5/sJuIj/0l/wDUi1rc5bPk/YtnXhqDcNJmaZVqxMJpUi1OsKadRKtYW4rhUAQFuKSP6qA3HvV6qaZsTXg2k8Bm5qQl/XM02oj8iTFChOTF6e9vp9UrWyiimUemztVnJqvyYMvIy63l8CUuqKiEAnAKRz6iKWjpDfZ/8k3F+aX/ANSA6jErd3FZFOn9bp7UO4UgWtprSpi555aiAC42k9ggZ+tx+8PwcR/+5Bfn+xNxfml/9SJgzlg3Rodu8pWhSFtVhy89WKwZuotS8g6t6WpUoQG23AlOU8S+FQBxkOKgIa6j33UdTL+uG7KssuVKtT70++Sc4U4sq4R0GcDoBHXDlUds+5Bfn+xNxfml/wDUj39gbOmoF+XxQLbZtGuyjlWnmZITD9NeQ20FrCStSikAJSCSSfAQEzdHUnZQ3Zl6X+sCVu3VCZ+SaWvIS4mWIW0lQ8foCacHqjpFc6iTg/3RYrvTJeuz92WHpLZVr1qctCw6M0ylUlTnXGVzC0JA95KcEpaQ3zHitUQYGkF98v8AMq4/T5JmP1IDqsqw7NzDbDDanXnVBCG0DKlKJwAB5kx9Iuyhow1oJs+WXZaUJROSMklyfUkY45tz5x8n8dSgOgEU97uzZbuLUDamtmYuS2apTrft4mtzS6jIuMtuKZI7FvK0gEl0tnHklUXwDlnMB8+u8ql/ZttnU3+fMyy/yyjMRkIwImfvMNM7qrO2XfU7SrXrNSk3kyS0zMnT3nW1H2VoHCkpIPMEfCIvDR6/j3WRcZ/+JmP1ICUO7l1mZ0FouvV5OKSH6daKVyiVEALmlTCG2E/FxxPwzENp2ceqE29NzLqnpl5anHXFHKlqUSSo9STHd5LTLU6Up89T5azroblJ7gEyyikzHC7wK4kBQ4OeDz9Y65cVj3FZ6m016gVOiqc+gmoybkuVegWkZgPSR+7M/MSyChl91pJ5kIWQCfhH4QgOV8rTv+tzH9qr/rHPoMw7U63T5ObrDtNlJiYbaenHHFlLCFKAU4QMkhIJOAM8o9NDBgLh65vcdHdILQpdq6dW1XLul6RJNyEq6+EyMuUtoCEkqXxLOcZPuCIv6o74DW29A6xbbdGsWUWMJNPlvaZkDq49xJz1CBEGckjGMkx76yLAuTUmus0W1qDULhqrxwiUpsup5z1ISDgdTygPcag623/qzNF68byrdyKJzwVCdccbHognhHwEdNZl3pp9phlpTrzighDbaeJSieQAA5kxYnoDubL3u32epao1tmy6crCjS6eUzU+oeSlZ7Ns/FZ6RZHoTsaaSbOrLS7PtKWRVkDCq1UP3TPLPn2q/oeiAkdICoPQDde6z62+zT9TpibAt50Bft9fQpD60EZy3LD3z04uAdYsl0B3XGjOjBl5+rU5eoNwNEKE7X0JVLoWDnLcsPcHd9fjPWJhjMBz7xgwH5S0ozJy7bDDSGGG0hKGm0hKUpHcAByAj9T0jMIBCEIBCEIBESN5FtWjZr0Rek6NNBq97oDkhSuBQ45ZvAD0z+IlQCT9taT4GJYTk4xT5R+amXkS8swhTrrrhwlCAMlRPgAATHzrba+0ZM7TWvteudDy1W/LLNPojCsgNybaiEqx4FZKnD1XjwgNFOOKdcK1qK1KOVKUcknxMS23VdysW7tp2gh9QSKlLTsgkn7apdak/lKMREaOzaY35P6W6iW3d9MOKhQ6gxUGRnAUptYVwnoQCD6wH1A95jHMx1nTLUSj6saf0G8KBMCapFZlETjCwckBQ5oPkpKspI8CkiOPqjqtbejlqO3DdNQ9hp6XUsNpbaU68+8r6LTbaQVLWcHkPAEnABIDt+OsB+WNY6PbRNn62Gcl6C9OS1Tk20vvUyqSxl5gMqJSl5I5pW2VJUniQSARg4PKNnQA9Idw74zCA8c9Yd3jzjyhAeOfWHXnGVEAc+6PFS+FJUfdSBkk8sCAyDy8ukZznzjUGp211o5o+hwXXqFRJCZbSSZJmZEzM8vDsmuJefhER9T99Np3QUusWNaNZuuZAwmZn1JkJYnz+us/FIgLF8844lTq8jRJNycqM5L0+Ub5rfmnUtIT6qUQBFHmpu9y10vntmKHM0mxpFfJKaTKB18Dq68V8+qQmIpX5q1emqE8ubu666xcj6lcXFU51x4A9EqOB8AIC+TU7eN6AaWLeYnL8lq5PNkpMnbzap5WR4caPmwfVQiJOp++3Zb7RjT3TpbveET1yTQSOh7BrP/2RVLCAlDqZvLNoLU0uNuXw9bcmrI9ltxpMkAPLtE5cPxXEcK7ctWuidXO1mqztXnVnKpifmFvuK9VKJJj1sIBCPNKC6tKEJK1qOAlPMkxKXQLdta067+zzyaD+w+3XcK+VriCpcKQfFtnHaL6HASftQEV8RtfRLZb1Q2hJ9DNjWjPVWW4uFypOI7GSa++fXhHwBJ6RbvoDun9IdJhKVC6W3tRq+0QouVZIRJIV/NlgSCPwhX8ImhTaZKUeSZkpCVYkpJhIQ1LSzYbbbSPBKRgAekBWroDuZKDSBL1PVq5F1+aGFGh0JSmJVJ8lvkca/H6IR6mLBtONJbM0foaaPZds0226ckc2qfLpQXD5rV9JZ6qJMduhAYAxyjMIQCEIQCEIQCEIQCEIQEKt65r2vSHZumLep0yWK9ejppTfArCkSgHFMrHqkpb/AK2KLSokmJp72fV5eou1ZPUFl/tKZaEo3S2kDu7dQDr6vXiWEH8GIhWe+AQhCAmvu9t4A/svVFdo3f7RUNN6g/2pLIK3qU8r6TrafrNq+ugc+XEnnkKtC17stnaq0qoFwaY3BR627JvPzUitx/MnOtPyb0q80VpBLbnZzCikkHhWkBQwTHzzA4OY2HpFtBahaD1Y1GxLrqFvOrUFPMy7nFLv4/lGVZQvu8QYC7fZO2a7m0zun9kFySsrRJenSE5TKXTW5726deTNTKJh5+cmQlKVqBabQgJH0QSecSt9IptsPfU6k0WVbYuyzaBcyk8jMyi3JF1XUgcac+iQI2a3vxKX2HzmkU4H8dya8nhz/YQFovf0hmKh7v33N3zrLjdsab0alOEe6/U552b4fxUJb/viMep28T191TLzc9f07RpF0YMlb6RINgeXE375+KjAXy39rBZGlkmZq77so1tsgcX75TrbKlD+aknKvgIijqhvddDbGDzFBeq99TiOQ+SZTsWCerr3Dy6pSqKP6lVZyszrk3Pzb89NOHK35p0uOKPVSuZjiwFieqG+j1Jr5eYsi1aLaUsSeCYnSqfmQPjwtg+qTER9TNrTWHWBTibr1CrlRlnM5km5oy8tg+HZN8KP+EakzCAZPPr3wzGc8sY+MYgEIQxzwO+AQ7u+NkaObOeo+vlTEnYto1GvAKCHZtpvglmcn+MeVhCficxYvoFuXZOX9mqer10GcWMLVQbeUUN/euTChxHqEJHRUBVva9oVu960xR7eo89W6q+QGpKny633V+iUgn4xOzQLc86j34Jao6i1KXsCkrwoySAJqorT5cIPA3+MokfZi2vSnQ6w9EKKKXY9rU23JUgBwybI7V7q46crWeqiY7ziAj/oLsKaO7PAl5m3bWZqFdaA/f2tYmpzPLmlRHC33fUSmJAYzCMwGMAQxGYQCEIQCEIQCEIQCEIQCEIQCEIQHy+al3tO6k6iXLdlRz7bW6jMVF4ZzhTrhWQOgzgekdahCAQhCAQhCAQhCAZhCEAhCEAgBmEeyt+2qtdtXYpVEpk5V6m+eFqTkWFPOuHohIJMB60jEZSkqUABknuET00D3QWqOo3stRv2bl9O6MvClS7wEzUVp/BJPCg/fqyM/RiyPQPd/wCjWz4Jeao9st1yvtAE1yv4mpkK+0gEcDf4iQepgKgNAt3frRr+JedkLcVbdvukH5auHilWin7TaCC450KU46xZHoFujtKdMfZqherj+o9bQAoonU9hT0Kx9VhJyvn9tSgfKJ14xGYDgUWhU626YxTqTIStLp7CeFmUk2UtNNjySlIAHwjnFPLlyjMIDAz4xmEIBCEIBCEIBCEIBCEIBCEIBCEIBCEIBCEID5s9rHRt3QTaDvWyi041IyM+tynlwfTlHPfYVnx9xQBPmDGo4vS3kuxA5tN2bL3TaTDY1EoLKksskhPynK54jLknuWk5UgnlkqSfpZFHdXos9b9Wm6ZU5N+n1CUcUzMSk22W3Wlg4KVJOCCD4GA4MIHvhAIQhAIQjOeWMQGIDOeXfHkhCnFpQlJUpRwABkk+USb0I3c+tmu5lpyUtpdr0F0g/K9x8Uq2U/aQ2R2jg8ilOD5wEYsRsPSLZ71E14qokLEtKo3AsKCXJhlrhl2erjysIR8TFu+g+6J0o019mn72dmdRq0gBRbmx7PT0Kxzwyk5WPv1EHyiblBt+l2xTGKZR6fKUqmy6eFmTkmEstNjyShIAH5ICsDQPcutoEtU9XroLh5KNBtw4H3rkyoflCE+iosP0k0D090KpAp1i2pTbdZICXHpdnMw91ceVla/xiY2FGMQGEpxHlCEAhCEAhCEAhCEAhCEAhCEAhCEAhCEAhCEAhCEAhCEAhCEBjHOIzbV+wNp3tVS65+oMKt280N8DNx01tParA7kvo5B5I7ueFAdyhCEBVDrluytcNGJh9+Wt1d8UNBJRUrbSqYVwjxWxjtUHH80jqYi7VqHUaDMql6lITVPmEnCmptlTSwfRQBhCA4Ixnn3Ry6dSJ6sP9jISUxOuk8kS7SnFfkAMIQG7dNthbXXVV1k0XTetMyjhGJ2rM+wMY8+N7hyPTMTH0d3KNYm1szep17S1OYBBVTLcbLzpGe4vuAJT8EK9YQgJ6aI7EmjegKWnbXsyTcqrY/7Yqo9rnCfMOLB4PxAkRvTEIQDECMmEIDMIQgEIQgEIQgEIQgEIQgEIQgEIQgEIQgEIQgEIQgEIQgEIQgEIQgP/2Q=="/>
          <p:cNvSpPr>
            <a:spLocks noChangeAspect="1" noChangeArrowheads="1"/>
          </p:cNvSpPr>
          <p:nvPr/>
        </p:nvSpPr>
        <p:spPr bwMode="auto">
          <a:xfrm>
            <a:off x="63500" y="-693738"/>
            <a:ext cx="279082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11" y="1783534"/>
            <a:ext cx="5851329" cy="4191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8600" y="1478735"/>
            <a:ext cx="3436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Eastern Oregon University</a:t>
            </a:r>
          </a:p>
          <a:p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University Advancement</a:t>
            </a:r>
          </a:p>
          <a:p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Fieldhouse + Turf</a:t>
            </a:r>
            <a:endParaRPr lang="en-US" sz="2400" dirty="0"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6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2590800" y="152340"/>
            <a:ext cx="640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Business Policy &amp; Strategy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Sample </a:t>
            </a: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Research Projects</a:t>
            </a:r>
            <a:endParaRPr lang="en-US" sz="2800" kern="0" dirty="0">
              <a:solidFill>
                <a:schemeClr val="tx2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AutoShape 2" descr="data:image/jpeg;base64,/9j/4AAQSkZJRgABAQAAAQABAAD/2wBDAAMCAgMCAgMDAwMEAwMEBQgFBQQEBQoHBwYIDAoMDAsKCwsNDhIQDQ4RDgsLEBYQERMUFRUVDA8XGBYUGBIUFRT/2wBDAQMEBAUEBQkFBQkUDQsNFBQUFBQUFBQUFBQUFBQUFBQUFBQUFBQUFBQUFBQUFBQUFBQUFBQUFBQUFBQUFBQUFBT/wAARCACYASUDASIAAhEBAxEB/8QAHgABAAICAgMBAAAAAAAAAAAAAAgJAQcEBgIFCgP/xABVEAABAgUBBQUDBQgNCQkAAAABAgMABAUGEQcICRIhYRMxQVFxFCKBFSMyQlIXcnOCkZXB0hYYJCUzQ1NiY4OTsdMZJjRUVpKhotE1NkRGdYSFs8L/xAAUAQEAAAAAAAAAAAAAAAAAAAAA/8QAFBEBAAAAAAAAAAAAAAAAAAAAAP/aAAwDAQACEQMRAD8AtThCEAhCEAhCEAjBjMcap1GWo9Omp+ceTLykq0t955ZwlCEgqUo9AATAVQb6nWwT9fs3SuRmctyLZrlTQk/xq8ty6D1CO1Vj+kTFX/hnxjZO0fq7Ma664XlfD5VwVeoOOyyFZy3Lp9xhHPybSgeuY1sDz584BH0p7K9LVRNmjSyTUnhW3bNOykeZl0K/THzWZj6VTeNP0R2aJW46qQ3T7ZtdmYcSeXF2UsnCB1UQEjqRAVNb3/W77oW0VK2XJTHaUqzJQS60pOUmceCXHj6hIaR0KVRBDGRnyj3N63bUb9u+tXJVnS/U6vOvT0y4TniccWVq+GTHpYCV27ismnT2ts7qJcA4bW00pT90TziiEpLrST7OjJ+sV+8PwcR11Hvuo6m3/cN21ZZXUq1PvT75z3KcWVYHQZAHQRKuskbPO7npdNTmWurWSqmfmMKAWmkSpHZpPjha+FQ8w6YhiTxYyYBzUYsK0yJ2Wt2Rdt3qJlbu1ZnRSafk8K0yQC2yrHl2YmVZ/pERBzS7T+o6q6jW3Z9JSVVCt1BmRawM8PGsAqPRIyo9AYl3vU79pzGpdo6PW2sItnTijMyCGUH3RMrQgqyB4htLI9SqAg6rGeXdH6yUo9PzjEtLNKfmHlpbbaQMqWonAAHmSRH4mJZ7sTRL7sW1XQJiclw9RLWQa7OcacpKmyAwk583VIPokwFx2z3p7SdljZltqg1Wbl6ZKW/SfaqxPPqCG0PEF2ZcUfILUv4ARTHt7bZ1R2sdRg3TlvSdgURxbdHkXPdU8e5U06PtrA5D6qeXeVE7n3nu3adXK5M6V2NUOKyqW/iq1CWX7tVmUn6CSO9lsj0UoZ7kpMV6E5VAYAJOBzjfWimzo7cel94avXay5J6dWwwpLRUS2qsVBWEMSjR7+HjWguLHcnIHM8ux7DWxbWtrTUAe0JfpthUl1KqxVkDBV4iXZJ5F1Q8fqg5PgDKPe631RdNrK040Fs6WYpFEkWRVZmnyvupbbTxNy6D5kntlknmSATknMBWAshSiQMA+AEYjyVgjIjv2hWht0bRWpEhZFoMy7tYm23XgubcLbLTbaCpS1qAOByx3HmQPGA1/CJznc4a9j/xVofnV3/BjI3OGvef9JtH86u/4MB2Tc2aJm8Naq3qJOslUhacp2Eooj3VTkwFIH+60HPitMbe2raC+5tH1OYvuT7WUdqAAfqNPVONTlBPsYalqenhUlTyVe3lbQKVFS88yURLrYY2bHtlzQKm2nUjKu3JMTD1Qq78orjbW+s4ASogEhLaW08x4HziQYGIDVey5JXLTtBrRl7sRPM1hEuvDNTXxzbUt2qzLIfPeXUsdkFZ55BzzzG1YxGYBCEIBCEIBCEIBCEIBCEIBCEIBEQN6VrcdIdlesU6Tf7GtXa4KJLcJIUGlAqmFDH9EFJz5uCJfE+UUhb3jW1Wom0czZ8nM9pSrNlBKKSknhM47hx8+oHZI9UGAgqo5MIQgOfQpMVCtSEtjIefbbx98sD9MXAb4LWMWJoNa+mUhM9nP3K8hybaSTkSUtwnB6Kd7P14FRVDo1TjWtXbGpwHEZuuyMvjz4phCf0xureM62fdu2q7tnJaY7ejUNz5Cp/CrKS2wSlax0U6XFZ8iICMhjuujGms/rJqtalk01J9qrlQakuNI/g0KV844eiUBSj0SY6VEytgaVZ0ltDVraDqKAE2bR1Uyh8eMOVWbHA3jPfwgjPR2A6nvENTZG+Nomft+gkN2nY8o1atJZbVlCW5YcLhGOXNzjGfEJERhzH7Tc09PTLsw+4p595ZcccWclSickk+ZPOPyCTmAnXurrIp1Fu6/Nb7kbAt7TqivTLbiwMGacbV3Z8Q0lweriYhnqDetR1Ivmv3VVnC7U61PPT8wonPvuLKiB0GcDoInfrgr9qvu2bC03R+5bt1MmflysIGEuJlvcc4VePd7KjHRcV4eMAiS9m69fte9mWq2nZ832N+ahO9tW6rLK9+m0pGUMyqFDmHXSXVq5+6hafFXuxpVjwgSVd5JMBgxvXZF2T7m2sNS2qBSQuQoUpwvVmtqb4m5JnPcPBTisEJT4nJPIEjrmzhs63XtN6lyVoWrLe8vDs9UXUn2eny4PvPOEeA8E96jgDvj6CtnzQK1dm7Tan2dacr2cpLjtJmddA7eefI9950jvUfLuAAA5CA9vpbpfauhOnVNtS1pFqjW/SmSBkjiUQMredV9ZaualKP90fPXtb6zL182h70vMOKXITc6pmnhRzwyjXzbIA8MoSFHqoxdJvI9bjopsqXQ9KzHYVq4QKDT+FWFBTwIdWPvWg4c+BxHz+nvMAJzFse5W0SMnRbz1TnmRxzixQqapQ/i0cLkwodCotJz/MVFTiTjMXVbNO3Ls0aB6FWZYzN95epUghM2tulTWHJpfvvqz2fPLil/DEBPvgSTnEZwB4CIo/5UfZv5f5+L/NU3/hxIbTPUmg6vWTTbttiZcnqDUkqXKTTjC2S6kKKSoJWArGUnBI5wHaMc8xmEIBCEIBCEIBCEIBCEIBCEIBCEIBCEIDqOrWodP0m0zue86ooJkqHT3p5YJxxlCSUoHVSsJHVQj5nLvuioXvdVYuGqvGYqdVnHZ6ZdUc8TjiytR/KTFvu+X1tFq6QW/pxJTBTO3RN+1zqEKwfY5cggHop0ox+DMU1nvgEAMnyj3dm2jUL5uFij0xsOTbqHXfe7kNttqdcWeiUIUT6R6UnlAe1tK5pyzLnpVepykoqFNmUTcstXch1BCkK+BAPwj1j7y5h5briy44slS1qOSonmSTHhCAyAPOJobV5+4LsqaNaIMfMVmqMm9bnQCOLt3wUy7awPFCOIYP8AJpMaj2JtHWtcNpOzqBOIBostMfKtWUvHAmTl/nHOInuCuFKPx49PtZayua97Qd6XmHFKkJydUzT0k8kSbXzbAA8PcSknqTAaiHMxufY+0XXr5tHWVZ6mVO05+dTM1HAyEybXzj2fVKeEdVCNMY5Z8IsO3fMmzs+bNes+0XUmUonZeSVQbfU7gcb5KclPq8thPLwQvrAad3l+tKNYNqi4GJF1K6FayU0CQS2fc+ZJ7ZQxy5uqcHolMRTj95uaenpx6ZmXVPzDy1OOuLOVKUTkknzJMfjyJgMQziOTUKbNUmbXLTku5KzCAkqaeSUqTkBQyD5gg/GONnnAW37j9TarJ1VRwJ7QVGRJWAOIgtu8s+XL/jFnGQBFWu47mSqm6uy+cYdpjmPVMwP0RZZfV4U/T2y67dFWdTL02jyT09MrUcANtoKj8TjA6mAp73x2t37NNcqRp/JTHHTrRk+OaQlWUmdmAlas9UthodCpUV9R2XUq+6jqhqBcV3VZZcqNbn3p97JzwqcWVcI6AEAdAI63jI5QAJz38owDE0dAN1pqPtAaVUa+5CvUKg06rdouVlamXu2U2lZQHCEIIwopJHPuwfGNif5E7VLH/fi0s/8Auf8ACgIIaaWJUdUNQbdtKlIK6hW6gzIM8u5TiwniPQAknoI+mOwbMp2nVk0K16Q2GqXRpFmQlk4x7jaAgE9TjJ6mIC7E26+uDZ11xlL9vK4KJW2qZKPJp8tTQ6VJmXBwdorjQkAJQpzu55I8osXwQB0gPKEIQCEIQCEIQCEI8QoK7j3QHlCOFJ1qn1Cdm5KVn5WZnJPh9ol2XkrcZ4s8PGkHKc8KsZ78HyhAc2EIQCMKVwjJhEfNtTa1o2ybpQ/WnuynbqqPFL0KkrP+kPY5uLA5hpvIUo+PJI5qEBuCWvunVC+Z21pNRmqhTpVubqCmyCiUDhPYoWfBawlSgnv4U5PIjPYyfLnGgNh7T+rWfoJSqxdDzs7e14uLuavTkx/CuzEyApCT5BDQaQEjkOHAxHtNsvWlOgOzdel2tvBqpokzJUweJm3vm2iPvSrj9EGApY3iGth1w2qLsqMs8XaLRnPkOm4OUlpglKlDop0uK9FCI1CPJxanFqUtRWtRJKlHJJ8THiOfKAmbsNaWcGjG0Lq1Oy+ZahWjPUanuK/1mZYUHVJ6pbIT/XRDKLnLg0nGzpujrhokwx7NWJ+iInqkD9L2mbea4knqlKkI/EimM9/LugEIRzqLSZu4KvIUunsqmJ6dfRLS7KPpLcWoJSkepIEBMLQFX7X7Ye1V1TcJlrivp5Nk2+vi4VhggqnHU+OMBQyO5TQiF57+XdExN4jWJSx6hp1oRRphLtK02oTTM6WjlLtTmEpdmFnHjzSehWqIeY8+UB+9PkJiqz0vJSjS5iamHEsssoGVLWogJSOpJAiwfeKTsvoDs96M7ONKeQJiQkU1yv8AYkfOPniCeLHfxOrmFc/so6Rqbdh6MI1Y2paJUZ9oLoNpNKr88twDswpsgMJUTy/hSlXohUar2u9Z16+bRN7XkHVOyE1PKYp4UchMo182zj1SkK9VGA07G1NlzR2Y1618suyWm1qlqlPoM6tA+hKt/OPqz4fNpV8SI1XFp+5W0Q4n7y1XnpfKWwKDS1rTyyeFyYWn4dknPVQgIT7ddPapW13qnKMNpZl2awtDTaBhKEcCeFIHkBgRokHGIkVvDpf2fbR1WR3ZqaF/7zDav0xHTvzAWjbjua/f7VxjPJUtTXMeipgfpjdW+D1uFh7P0jY0lMdlVLxnA26lKsKEkwUuOnHkpZaT1BVGgdyDMcGoWqLOeS6XJrx6PLH/AOo0BvONbBrNtWXAxJzHb0W10ihSfCrKSpokvqHq6pYz5JEBEyOz6YWDUdU9RLbtCkoKqhW59mQZwM8JcWElR6JBKj0BjrEWDbnLRZF2611rUSotp+T7TlOylFOYwZ2YCkgjP2Wg6fVSYC4WxbRp9gWZQ7ZpLYaplHkmZCWQBjDbaAgfHlmPexxvb5cfxzX9oP8ArD2+XP8AHtf2g/6wHJhHg2sOJCkkEHmCDkGPInEBmEcadqEtTZZyZnJhqUlmxxLefWEISPMk8hEftUN4JoLpQXWqnqFT6lPNnBkaFmfdJ8stApSfvlCAkVGMnxisDU/fa0iWDzGn2ns1PuAkInbhmQyj17FriJ9OMREbUzefbQOpIcZRdybVklk/ue3ZdMqQD4dqeJz/AJoC9u7L6tuw6eZ25a/TLfkwCe3qc43Lo5dVkZiLOpm9Y0C09D7MjX5y855vOGbflFLbUfLtXOBBHUExUxpZsx66bW9XTUKXSKzX2HT85cVfmFplUjz7d0+/6I4j0iw3QLc1WZapl6lqlXnrzn0EKVSaaVSsgk+Sl/wjg9OD0gOnTO9a1d1vri7f0O0e9onnPdS9NdpUHUD7SkoCG2x1WoiNm2hsj7SuvJRP68a01O2qQ8QtdrWg6hhZT9hbjQS2nx/lD1icFjaeWzpnQWaLadBp9u0poAJlKdLpZR6nA5nqcmOw4gNaaG7Oen+zrRJunWLQUUszxQqfnXHFPTU6tHFwqedWSpWONeB3DiVgDJhGzIQCMRmPEkHx7vAQHWdTdSaDpFYtau+5p1MhQ6RLqmZl4jJwO5KR9ZaiQlKfEkCKJarqTX9vzbYtVdc40U6sVqXkZOlKUVNyNOS5xKbHXswtSj4qKj5AbZ3rG2IdXL+Xpda89x2fbMyRPvMryifqCcpV3d6GuaR4FXEefumNf7qOhsVrbStRx5HH7BJz04jPgoS6kA/88BfKyy3LtIbaSG20JCUpSMBIAwAIqZ31Otft1w2bpXIzJLUg2a3U20E47VYLcuk9QgOKx/SCLY52bakJN6ZfVwsstqccUEk4SkZJwOZ5Dwj51No1Ooeu+t943y9ZdylFYqDjsshVKmPm5dPuMo+h4NpQIDRMb+2FdEzrxtO2Zb0wx21Hl5j5UqeRy9lYwtST0WoIR+PGrxpBfY5/sJuIj/0l/wDUi1rc5bPk/YtnXhqDcNJmaZVqxMJpUi1OsKadRKtYW4rhUAQFuKSP6qA3HvV6qaZsTXg2k8Bm5qQl/XM02oj8iTFChOTF6e9vp9UrWyiimUemztVnJqvyYMvIy63l8CUuqKiEAnAKRz6iKWjpDfZ/8k3F+aX/ANSA6jErd3FZFOn9bp7UO4UgWtprSpi555aiAC42k9ggZ+tx+8PwcR/+5Bfn+xNxfml/9SJgzlg3Rodu8pWhSFtVhy89WKwZuotS8g6t6WpUoQG23AlOU8S+FQBxkOKgIa6j33UdTL+uG7KssuVKtT70++Sc4U4sq4R0GcDoBHXDlUds+5Bfn+xNxfml/wDUj39gbOmoF+XxQLbZtGuyjlWnmZITD9NeQ20FrCStSikAJSCSSfAQEzdHUnZQ3Zl6X+sCVu3VCZ+SaWvIS4mWIW0lQ8foCacHqjpFc6iTg/3RYrvTJeuz92WHpLZVr1qctCw6M0ylUlTnXGVzC0JA95KcEpaQ3zHitUQYGkF98v8AMq4/T5JmP1IDqsqw7NzDbDDanXnVBCG0DKlKJwAB5kx9Iuyhow1oJs+WXZaUJROSMklyfUkY45tz5x8n8dSgOgEU97uzZbuLUDamtmYuS2apTrft4mtzS6jIuMtuKZI7FvK0gEl0tnHklUXwDlnMB8+u8ql/ZttnU3+fMyy/yyjMRkIwImfvMNM7qrO2XfU7SrXrNSk3kyS0zMnT3nW1H2VoHCkpIPMEfCIvDR6/j3WRcZ/+JmP1ICUO7l1mZ0FouvV5OKSH6daKVyiVEALmlTCG2E/FxxPwzENp2ceqE29NzLqnpl5anHXFHKlqUSSo9STHd5LTLU6Up89T5azroblJ7gEyyikzHC7wK4kBQ4OeDz9Y65cVj3FZ6m016gVOiqc+gmoybkuVegWkZgPSR+7M/MSyChl91pJ5kIWQCfhH4QgOV8rTv+tzH9qr/rHPoMw7U63T5ObrDtNlJiYbaenHHFlLCFKAU4QMkhIJOAM8o9NDBgLh65vcdHdILQpdq6dW1XLul6RJNyEq6+EyMuUtoCEkqXxLOcZPuCIv6o74DW29A6xbbdGsWUWMJNPlvaZkDq49xJz1CBEGckjGMkx76yLAuTUmus0W1qDULhqrxwiUpsup5z1ISDgdTygPcag623/qzNF68byrdyKJzwVCdccbHognhHwEdNZl3pp9phlpTrzighDbaeJSieQAA5kxYnoDubL3u32epao1tmy6crCjS6eUzU+oeSlZ7Ns/FZ6RZHoTsaaSbOrLS7PtKWRVkDCq1UP3TPLPn2q/oeiAkdICoPQDde6z62+zT9TpibAt50Bft9fQpD60EZy3LD3z04uAdYsl0B3XGjOjBl5+rU5eoNwNEKE7X0JVLoWDnLcsPcHd9fjPWJhjMBz7xgwH5S0ozJy7bDDSGGG0hKGm0hKUpHcAByAj9T0jMIBCEIBCEIBESN5FtWjZr0Rek6NNBq97oDkhSuBQ45ZvAD0z+IlQCT9taT4GJYTk4xT5R+amXkS8swhTrrrhwlCAMlRPgAATHzrba+0ZM7TWvteudDy1W/LLNPojCsgNybaiEqx4FZKnD1XjwgNFOOKdcK1qK1KOVKUcknxMS23VdysW7tp2gh9QSKlLTsgkn7apdak/lKMREaOzaY35P6W6iW3d9MOKhQ6gxUGRnAUptYVwnoQCD6wH1A95jHMx1nTLUSj6saf0G8KBMCapFZlETjCwckBQ5oPkpKspI8CkiOPqjqtbejlqO3DdNQ9hp6XUsNpbaU68+8r6LTbaQVLWcHkPAEnABIDt+OsB+WNY6PbRNn62Gcl6C9OS1Tk20vvUyqSxl5gMqJSl5I5pW2VJUniQSARg4PKNnQA9Idw74zCA8c9Yd3jzjyhAeOfWHXnGVEAc+6PFS+FJUfdSBkk8sCAyDy8ukZznzjUGp211o5o+hwXXqFRJCZbSSZJmZEzM8vDsmuJefhER9T99Np3QUusWNaNZuuZAwmZn1JkJYnz+us/FIgLF8844lTq8jRJNycqM5L0+Ub5rfmnUtIT6qUQBFHmpu9y10vntmKHM0mxpFfJKaTKB18Dq68V8+qQmIpX5q1emqE8ubu666xcj6lcXFU51x4A9EqOB8AIC+TU7eN6AaWLeYnL8lq5PNkpMnbzap5WR4caPmwfVQiJOp++3Zb7RjT3TpbveET1yTQSOh7BrP/2RVLCAlDqZvLNoLU0uNuXw9bcmrI9ltxpMkAPLtE5cPxXEcK7ctWuidXO1mqztXnVnKpifmFvuK9VKJJj1sIBCPNKC6tKEJK1qOAlPMkxKXQLdta067+zzyaD+w+3XcK+VriCpcKQfFtnHaL6HASftQEV8RtfRLZb1Q2hJ9DNjWjPVWW4uFypOI7GSa++fXhHwBJ6RbvoDun9IdJhKVC6W3tRq+0QouVZIRJIV/NlgSCPwhX8ImhTaZKUeSZkpCVYkpJhIQ1LSzYbbbSPBKRgAekBWroDuZKDSBL1PVq5F1+aGFGh0JSmJVJ8lvkca/H6IR6mLBtONJbM0foaaPZds0226ckc2qfLpQXD5rV9JZ6qJMduhAYAxyjMIQCEIQCEIQCEIQCEIQEKt65r2vSHZumLep0yWK9ejppTfArCkSgHFMrHqkpb/AK2KLSokmJp72fV5eou1ZPUFl/tKZaEo3S2kDu7dQDr6vXiWEH8GIhWe+AQhCAmvu9t4A/svVFdo3f7RUNN6g/2pLIK3qU8r6TrafrNq+ugc+XEnnkKtC17stnaq0qoFwaY3BR627JvPzUitx/MnOtPyb0q80VpBLbnZzCikkHhWkBQwTHzzA4OY2HpFtBahaD1Y1GxLrqFvOrUFPMy7nFLv4/lGVZQvu8QYC7fZO2a7m0zun9kFySsrRJenSE5TKXTW5726deTNTKJh5+cmQlKVqBabQgJH0QSecSt9IptsPfU6k0WVbYuyzaBcyk8jMyi3JF1XUgcac+iQI2a3vxKX2HzmkU4H8dya8nhz/YQFovf0hmKh7v33N3zrLjdsab0alOEe6/U552b4fxUJb/viMep28T191TLzc9f07RpF0YMlb6RINgeXE375+KjAXy39rBZGlkmZq77so1tsgcX75TrbKlD+aknKvgIijqhvddDbGDzFBeq99TiOQ+SZTsWCerr3Dy6pSqKP6lVZyszrk3Pzb89NOHK35p0uOKPVSuZjiwFieqG+j1Jr5eYsi1aLaUsSeCYnSqfmQPjwtg+qTER9TNrTWHWBTibr1CrlRlnM5km5oy8tg+HZN8KP+EakzCAZPPr3wzGc8sY+MYgEIQxzwO+AQ7u+NkaObOeo+vlTEnYto1GvAKCHZtpvglmcn+MeVhCficxYvoFuXZOX9mqer10GcWMLVQbeUUN/euTChxHqEJHRUBVva9oVu960xR7eo89W6q+QGpKny633V+iUgn4xOzQLc86j34Jao6i1KXsCkrwoySAJqorT5cIPA3+MokfZi2vSnQ6w9EKKKXY9rU23JUgBwybI7V7q46crWeqiY7ziAj/oLsKaO7PAl5m3bWZqFdaA/f2tYmpzPLmlRHC33fUSmJAYzCMwGMAQxGYQCEIQCEIQCEIQCEIQCEIQCEIQHy+al3tO6k6iXLdlRz7bW6jMVF4ZzhTrhWQOgzgekdahCAQhCAQhCAQhCAZhCEAhCEAgBmEeyt+2qtdtXYpVEpk5V6m+eFqTkWFPOuHohIJMB60jEZSkqUABknuET00D3QWqOo3stRv2bl9O6MvClS7wEzUVp/BJPCg/fqyM/RiyPQPd/wCjWz4Jeao9st1yvtAE1yv4mpkK+0gEcDf4iQepgKgNAt3frRr+JedkLcVbdvukH5auHilWin7TaCC450KU46xZHoFujtKdMfZqherj+o9bQAoonU9hT0Kx9VhJyvn9tSgfKJ14xGYDgUWhU626YxTqTIStLp7CeFmUk2UtNNjySlIAHwjnFPLlyjMIDAz4xmEIBCEIBCEIBCEIBCEIBCEIBCEIBCEIBCEID5s9rHRt3QTaDvWyi041IyM+tynlwfTlHPfYVnx9xQBPmDGo4vS3kuxA5tN2bL3TaTDY1EoLKksskhPynK54jLknuWk5UgnlkqSfpZFHdXos9b9Wm6ZU5N+n1CUcUzMSk22W3Wlg4KVJOCCD4GA4MIHvhAIQhAIQjOeWMQGIDOeXfHkhCnFpQlJUpRwABkk+USb0I3c+tmu5lpyUtpdr0F0g/K9x8Uq2U/aQ2R2jg8ilOD5wEYsRsPSLZ71E14qokLEtKo3AsKCXJhlrhl2erjysIR8TFu+g+6J0o019mn72dmdRq0gBRbmx7PT0Kxzwyk5WPv1EHyiblBt+l2xTGKZR6fKUqmy6eFmTkmEstNjyShIAH5ICsDQPcutoEtU9XroLh5KNBtw4H3rkyoflCE+iosP0k0D090KpAp1i2pTbdZICXHpdnMw91ceVla/xiY2FGMQGEpxHlCEAhCEAhCEAhCEAhCEAhCEAhCEAhCEAhCEAhCEAhCEAhCEBjHOIzbV+wNp3tVS65+oMKt280N8DNx01tParA7kvo5B5I7ueFAdyhCEBVDrluytcNGJh9+Wt1d8UNBJRUrbSqYVwjxWxjtUHH80jqYi7VqHUaDMql6lITVPmEnCmptlTSwfRQBhCA4Ixnn3Ry6dSJ6sP9jISUxOuk8kS7SnFfkAMIQG7dNthbXXVV1k0XTetMyjhGJ2rM+wMY8+N7hyPTMTH0d3KNYm1szep17S1OYBBVTLcbLzpGe4vuAJT8EK9YQgJ6aI7EmjegKWnbXsyTcqrY/7Yqo9rnCfMOLB4PxAkRvTEIQDECMmEIDMIQgEIQgEIQgEIQgEIQgEIQgEIQgEIQgEIQgEIQgEIQgEIQgEIQgP/2Q=="/>
          <p:cNvSpPr>
            <a:spLocks noChangeAspect="1" noChangeArrowheads="1"/>
          </p:cNvSpPr>
          <p:nvPr/>
        </p:nvSpPr>
        <p:spPr bwMode="auto">
          <a:xfrm>
            <a:off x="63500" y="-693738"/>
            <a:ext cx="279082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85" y="1600141"/>
            <a:ext cx="57912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4265" y="1524000"/>
            <a:ext cx="32580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Union County</a:t>
            </a:r>
          </a:p>
          <a:p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Buffalo Peak Golf Course</a:t>
            </a:r>
          </a:p>
          <a:p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Economic Development</a:t>
            </a:r>
            <a:endParaRPr lang="en-US" sz="2400" dirty="0"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940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81660"/>
            <a:ext cx="6172200" cy="4114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2590800" y="152340"/>
            <a:ext cx="640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Business Policy &amp; Strategy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Sample</a:t>
            </a: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 </a:t>
            </a:r>
            <a:r>
              <a:rPr lang="en-US" sz="2800" kern="0" dirty="0" smtClean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Research Projects</a:t>
            </a:r>
            <a:endParaRPr lang="en-US" sz="2800" kern="0" dirty="0">
              <a:solidFill>
                <a:schemeClr val="tx2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AutoShape 2" descr="data:image/jpeg;base64,/9j/4AAQSkZJRgABAQAAAQABAAD/2wBDAAMCAgMCAgMDAwMEAwMEBQgFBQQEBQoHBwYIDAoMDAsKCwsNDhIQDQ4RDgsLEBYQERMUFRUVDA8XGBYUGBIUFRT/2wBDAQMEBAUEBQkFBQkUDQsNFBQUFBQUFBQUFBQUFBQUFBQUFBQUFBQUFBQUFBQUFBQUFBQUFBQUFBQUFBQUFBQUFBT/wAARCACYASUDASIAAhEBAxEB/8QAHgABAAICAgMBAAAAAAAAAAAAAAgJAQcEBgIFCgP/xABVEAABAgUBBQUDBQgNCQkAAAABAgMABAUGEQcICRIhYRMxQVFxFCKBFSMyQlIXcnOCkZXB0hYYJCUzQ1NiY4OTsdMZJjRUVpKhotE1NkRGdYSFs8L/xAAUAQEAAAAAAAAAAAAAAAAAAAAA/8QAFBEBAAAAAAAAAAAAAAAAAAAAAP/aAAwDAQACEQMRAD8AtThCEAhCEAhCEAjBjMcap1GWo9Omp+ceTLykq0t955ZwlCEgqUo9AATAVQb6nWwT9fs3SuRmctyLZrlTQk/xq8ty6D1CO1Vj+kTFX/hnxjZO0fq7Ma664XlfD5VwVeoOOyyFZy3Lp9xhHPybSgeuY1sDz584BH0p7K9LVRNmjSyTUnhW3bNOykeZl0K/THzWZj6VTeNP0R2aJW46qQ3T7ZtdmYcSeXF2UsnCB1UQEjqRAVNb3/W77oW0VK2XJTHaUqzJQS60pOUmceCXHj6hIaR0KVRBDGRnyj3N63bUb9u+tXJVnS/U6vOvT0y4TniccWVq+GTHpYCV27ismnT2ts7qJcA4bW00pT90TziiEpLrST7OjJ+sV+8PwcR11Hvuo6m3/cN21ZZXUq1PvT75z3KcWVYHQZAHQRKuskbPO7npdNTmWurWSqmfmMKAWmkSpHZpPjha+FQ8w6YhiTxYyYBzUYsK0yJ2Wt2Rdt3qJlbu1ZnRSafk8K0yQC2yrHl2YmVZ/pERBzS7T+o6q6jW3Z9JSVVCt1BmRawM8PGsAqPRIyo9AYl3vU79pzGpdo6PW2sItnTijMyCGUH3RMrQgqyB4htLI9SqAg6rGeXdH6yUo9PzjEtLNKfmHlpbbaQMqWonAAHmSRH4mJZ7sTRL7sW1XQJiclw9RLWQa7OcacpKmyAwk583VIPokwFx2z3p7SdljZltqg1Wbl6ZKW/SfaqxPPqCG0PEF2ZcUfILUv4ARTHt7bZ1R2sdRg3TlvSdgURxbdHkXPdU8e5U06PtrA5D6qeXeVE7n3nu3adXK5M6V2NUOKyqW/iq1CWX7tVmUn6CSO9lsj0UoZ7kpMV6E5VAYAJOBzjfWimzo7cel94avXay5J6dWwwpLRUS2qsVBWEMSjR7+HjWguLHcnIHM8ux7DWxbWtrTUAe0JfpthUl1KqxVkDBV4iXZJ5F1Q8fqg5PgDKPe631RdNrK040Fs6WYpFEkWRVZmnyvupbbTxNy6D5kntlknmSATknMBWAshSiQMA+AEYjyVgjIjv2hWht0bRWpEhZFoMy7tYm23XgubcLbLTbaCpS1qAOByx3HmQPGA1/CJznc4a9j/xVofnV3/BjI3OGvef9JtH86u/4MB2Tc2aJm8Naq3qJOslUhacp2Eooj3VTkwFIH+60HPitMbe2raC+5tH1OYvuT7WUdqAAfqNPVONTlBPsYalqenhUlTyVe3lbQKVFS88yURLrYY2bHtlzQKm2nUjKu3JMTD1Qq78orjbW+s4ASogEhLaW08x4HziQYGIDVey5JXLTtBrRl7sRPM1hEuvDNTXxzbUt2qzLIfPeXUsdkFZ55BzzzG1YxGYBCEIBCEIBCEIBCEIBCEIBCEIBEQN6VrcdIdlesU6Tf7GtXa4KJLcJIUGlAqmFDH9EFJz5uCJfE+UUhb3jW1Wom0czZ8nM9pSrNlBKKSknhM47hx8+oHZI9UGAgqo5MIQgOfQpMVCtSEtjIefbbx98sD9MXAb4LWMWJoNa+mUhM9nP3K8hybaSTkSUtwnB6Kd7P14FRVDo1TjWtXbGpwHEZuuyMvjz4phCf0xureM62fdu2q7tnJaY7ejUNz5Cp/CrKS2wSlax0U6XFZ8iICMhjuujGms/rJqtalk01J9qrlQakuNI/g0KV844eiUBSj0SY6VEytgaVZ0ltDVraDqKAE2bR1Uyh8eMOVWbHA3jPfwgjPR2A6nvENTZG+Nomft+gkN2nY8o1atJZbVlCW5YcLhGOXNzjGfEJERhzH7Tc09PTLsw+4p595ZcccWclSickk+ZPOPyCTmAnXurrIp1Fu6/Nb7kbAt7TqivTLbiwMGacbV3Z8Q0lweriYhnqDetR1Ivmv3VVnC7U61PPT8wonPvuLKiB0GcDoInfrgr9qvu2bC03R+5bt1MmflysIGEuJlvcc4VePd7KjHRcV4eMAiS9m69fte9mWq2nZ832N+ahO9tW6rLK9+m0pGUMyqFDmHXSXVq5+6hafFXuxpVjwgSVd5JMBgxvXZF2T7m2sNS2qBSQuQoUpwvVmtqb4m5JnPcPBTisEJT4nJPIEjrmzhs63XtN6lyVoWrLe8vDs9UXUn2eny4PvPOEeA8E96jgDvj6CtnzQK1dm7Tan2dacr2cpLjtJmddA7eefI9950jvUfLuAAA5CA9vpbpfauhOnVNtS1pFqjW/SmSBkjiUQMredV9ZaualKP90fPXtb6zL182h70vMOKXITc6pmnhRzwyjXzbIA8MoSFHqoxdJvI9bjopsqXQ9KzHYVq4QKDT+FWFBTwIdWPvWg4c+BxHz+nvMAJzFse5W0SMnRbz1TnmRxzixQqapQ/i0cLkwodCotJz/MVFTiTjMXVbNO3Ls0aB6FWZYzN95epUghM2tulTWHJpfvvqz2fPLil/DEBPvgSTnEZwB4CIo/5UfZv5f5+L/NU3/hxIbTPUmg6vWTTbttiZcnqDUkqXKTTjC2S6kKKSoJWArGUnBI5wHaMc8xmEIBCEIBCEIBCEIBCEIBCEIBCEIBCEIDqOrWodP0m0zue86ooJkqHT3p5YJxxlCSUoHVSsJHVQj5nLvuioXvdVYuGqvGYqdVnHZ6ZdUc8TjiytR/KTFvu+X1tFq6QW/pxJTBTO3RN+1zqEKwfY5cggHop0ox+DMU1nvgEAMnyj3dm2jUL5uFij0xsOTbqHXfe7kNttqdcWeiUIUT6R6UnlAe1tK5pyzLnpVepykoqFNmUTcstXch1BCkK+BAPwj1j7y5h5briy44slS1qOSonmSTHhCAyAPOJobV5+4LsqaNaIMfMVmqMm9bnQCOLt3wUy7awPFCOIYP8AJpMaj2JtHWtcNpOzqBOIBostMfKtWUvHAmTl/nHOInuCuFKPx49PtZayua97Qd6XmHFKkJydUzT0k8kSbXzbAA8PcSknqTAaiHMxufY+0XXr5tHWVZ6mVO05+dTM1HAyEybXzj2fVKeEdVCNMY5Z8IsO3fMmzs+bNes+0XUmUonZeSVQbfU7gcb5KclPq8thPLwQvrAad3l+tKNYNqi4GJF1K6FayU0CQS2fc+ZJ7ZQxy5uqcHolMRTj95uaenpx6ZmXVPzDy1OOuLOVKUTkknzJMfjyJgMQziOTUKbNUmbXLTku5KzCAkqaeSUqTkBQyD5gg/GONnnAW37j9TarJ1VRwJ7QVGRJWAOIgtu8s+XL/jFnGQBFWu47mSqm6uy+cYdpjmPVMwP0RZZfV4U/T2y67dFWdTL02jyT09MrUcANtoKj8TjA6mAp73x2t37NNcqRp/JTHHTrRk+OaQlWUmdmAlas9UthodCpUV9R2XUq+6jqhqBcV3VZZcqNbn3p97JzwqcWVcI6AEAdAI63jI5QAJz38owDE0dAN1pqPtAaVUa+5CvUKg06rdouVlamXu2U2lZQHCEIIwopJHPuwfGNif5E7VLH/fi0s/8Auf8ACgIIaaWJUdUNQbdtKlIK6hW6gzIM8u5TiwniPQAknoI+mOwbMp2nVk0K16Q2GqXRpFmQlk4x7jaAgE9TjJ6mIC7E26+uDZ11xlL9vK4KJW2qZKPJp8tTQ6VJmXBwdorjQkAJQpzu55I8osXwQB0gPKEIQCEIQCEIQCEI8QoK7j3QHlCOFJ1qn1Cdm5KVn5WZnJPh9ol2XkrcZ4s8PGkHKc8KsZ78HyhAc2EIQCMKVwjJhEfNtTa1o2ybpQ/WnuynbqqPFL0KkrP+kPY5uLA5hpvIUo+PJI5qEBuCWvunVC+Z21pNRmqhTpVubqCmyCiUDhPYoWfBawlSgnv4U5PIjPYyfLnGgNh7T+rWfoJSqxdDzs7e14uLuavTkx/CuzEyApCT5BDQaQEjkOHAxHtNsvWlOgOzdel2tvBqpokzJUweJm3vm2iPvSrj9EGApY3iGth1w2qLsqMs8XaLRnPkOm4OUlpglKlDop0uK9FCI1CPJxanFqUtRWtRJKlHJJ8THiOfKAmbsNaWcGjG0Lq1Oy+ZahWjPUanuK/1mZYUHVJ6pbIT/XRDKLnLg0nGzpujrhokwx7NWJ+iInqkD9L2mbea4knqlKkI/EimM9/LugEIRzqLSZu4KvIUunsqmJ6dfRLS7KPpLcWoJSkepIEBMLQFX7X7Ye1V1TcJlrivp5Nk2+vi4VhggqnHU+OMBQyO5TQiF57+XdExN4jWJSx6hp1oRRphLtK02oTTM6WjlLtTmEpdmFnHjzSehWqIeY8+UB+9PkJiqz0vJSjS5iamHEsssoGVLWogJSOpJAiwfeKTsvoDs96M7ONKeQJiQkU1yv8AYkfOPniCeLHfxOrmFc/so6Rqbdh6MI1Y2paJUZ9oLoNpNKr88twDswpsgMJUTy/hSlXohUar2u9Z16+bRN7XkHVOyE1PKYp4UchMo182zj1SkK9VGA07G1NlzR2Y1618suyWm1qlqlPoM6tA+hKt/OPqz4fNpV8SI1XFp+5W0Q4n7y1XnpfKWwKDS1rTyyeFyYWn4dknPVQgIT7ddPapW13qnKMNpZl2awtDTaBhKEcCeFIHkBgRokHGIkVvDpf2fbR1WR3ZqaF/7zDav0xHTvzAWjbjua/f7VxjPJUtTXMeipgfpjdW+D1uFh7P0jY0lMdlVLxnA26lKsKEkwUuOnHkpZaT1BVGgdyDMcGoWqLOeS6XJrx6PLH/AOo0BvONbBrNtWXAxJzHb0W10ihSfCrKSpokvqHq6pYz5JEBEyOz6YWDUdU9RLbtCkoKqhW59mQZwM8JcWElR6JBKj0BjrEWDbnLRZF2611rUSotp+T7TlOylFOYwZ2YCkgjP2Wg6fVSYC4WxbRp9gWZQ7ZpLYaplHkmZCWQBjDbaAgfHlmPexxvb5cfxzX9oP8ArD2+XP8AHtf2g/6wHJhHg2sOJCkkEHmCDkGPInEBmEcadqEtTZZyZnJhqUlmxxLefWEISPMk8hEftUN4JoLpQXWqnqFT6lPNnBkaFmfdJ8stApSfvlCAkVGMnxisDU/fa0iWDzGn2ns1PuAkInbhmQyj17FriJ9OMREbUzefbQOpIcZRdybVklk/ue3ZdMqQD4dqeJz/AJoC9u7L6tuw6eZ25a/TLfkwCe3qc43Lo5dVkZiLOpm9Y0C09D7MjX5y855vOGbflFLbUfLtXOBBHUExUxpZsx66bW9XTUKXSKzX2HT85cVfmFplUjz7d0+/6I4j0iw3QLc1WZapl6lqlXnrzn0EKVSaaVSsgk+Sl/wjg9OD0gOnTO9a1d1vri7f0O0e9onnPdS9NdpUHUD7SkoCG2x1WoiNm2hsj7SuvJRP68a01O2qQ8QtdrWg6hhZT9hbjQS2nx/lD1icFjaeWzpnQWaLadBp9u0poAJlKdLpZR6nA5nqcmOw4gNaaG7Oen+zrRJunWLQUUszxQqfnXHFPTU6tHFwqedWSpWONeB3DiVgDJhGzIQCMRmPEkHx7vAQHWdTdSaDpFYtau+5p1MhQ6RLqmZl4jJwO5KR9ZaiQlKfEkCKJarqTX9vzbYtVdc40U6sVqXkZOlKUVNyNOS5xKbHXswtSj4qKj5AbZ3rG2IdXL+Xpda89x2fbMyRPvMryifqCcpV3d6GuaR4FXEefumNf7qOhsVrbStRx5HH7BJz04jPgoS6kA/88BfKyy3LtIbaSG20JCUpSMBIAwAIqZ31Otft1w2bpXIzJLUg2a3U20E47VYLcuk9QgOKx/SCLY52bakJN6ZfVwsstqccUEk4SkZJwOZ5Dwj51No1Ooeu+t943y9ZdylFYqDjsshVKmPm5dPuMo+h4NpQIDRMb+2FdEzrxtO2Zb0wx21Hl5j5UqeRy9lYwtST0WoIR+PGrxpBfY5/sJuIj/0l/wDUi1rc5bPk/YtnXhqDcNJmaZVqxMJpUi1OsKadRKtYW4rhUAQFuKSP6qA3HvV6qaZsTXg2k8Bm5qQl/XM02oj8iTFChOTF6e9vp9UrWyiimUemztVnJqvyYMvIy63l8CUuqKiEAnAKRz6iKWjpDfZ/8k3F+aX/ANSA6jErd3FZFOn9bp7UO4UgWtprSpi555aiAC42k9ggZ+tx+8PwcR/+5Bfn+xNxfml/9SJgzlg3Rodu8pWhSFtVhy89WKwZuotS8g6t6WpUoQG23AlOU8S+FQBxkOKgIa6j33UdTL+uG7KssuVKtT70++Sc4U4sq4R0GcDoBHXDlUds+5Bfn+xNxfml/wDUj39gbOmoF+XxQLbZtGuyjlWnmZITD9NeQ20FrCStSikAJSCSSfAQEzdHUnZQ3Zl6X+sCVu3VCZ+SaWvIS4mWIW0lQ8foCacHqjpFc6iTg/3RYrvTJeuz92WHpLZVr1qctCw6M0ylUlTnXGVzC0JA95KcEpaQ3zHitUQYGkF98v8AMq4/T5JmP1IDqsqw7NzDbDDanXnVBCG0DKlKJwAB5kx9Iuyhow1oJs+WXZaUJROSMklyfUkY45tz5x8n8dSgOgEU97uzZbuLUDamtmYuS2apTrft4mtzS6jIuMtuKZI7FvK0gEl0tnHklUXwDlnMB8+u8ql/ZttnU3+fMyy/yyjMRkIwImfvMNM7qrO2XfU7SrXrNSk3kyS0zMnT3nW1H2VoHCkpIPMEfCIvDR6/j3WRcZ/+JmP1ICUO7l1mZ0FouvV5OKSH6daKVyiVEALmlTCG2E/FxxPwzENp2ceqE29NzLqnpl5anHXFHKlqUSSo9STHd5LTLU6Up89T5azroblJ7gEyyikzHC7wK4kBQ4OeDz9Y65cVj3FZ6m016gVOiqc+gmoybkuVegWkZgPSR+7M/MSyChl91pJ5kIWQCfhH4QgOV8rTv+tzH9qr/rHPoMw7U63T5ObrDtNlJiYbaenHHFlLCFKAU4QMkhIJOAM8o9NDBgLh65vcdHdILQpdq6dW1XLul6RJNyEq6+EyMuUtoCEkqXxLOcZPuCIv6o74DW29A6xbbdGsWUWMJNPlvaZkDq49xJz1CBEGckjGMkx76yLAuTUmus0W1qDULhqrxwiUpsup5z1ISDgdTygPcag623/qzNF68byrdyKJzwVCdccbHognhHwEdNZl3pp9phlpTrzighDbaeJSieQAA5kxYnoDubL3u32epao1tmy6crCjS6eUzU+oeSlZ7Ns/FZ6RZHoTsaaSbOrLS7PtKWRVkDCq1UP3TPLPn2q/oeiAkdICoPQDde6z62+zT9TpibAt50Bft9fQpD60EZy3LD3z04uAdYsl0B3XGjOjBl5+rU5eoNwNEKE7X0JVLoWDnLcsPcHd9fjPWJhjMBz7xgwH5S0ozJy7bDDSGGG0hKGm0hKUpHcAByAj9T0jMIBCEIBCEIBESN5FtWjZr0Rek6NNBq97oDkhSuBQ45ZvAD0z+IlQCT9taT4GJYTk4xT5R+amXkS8swhTrrrhwlCAMlRPgAATHzrba+0ZM7TWvteudDy1W/LLNPojCsgNybaiEqx4FZKnD1XjwgNFOOKdcK1qK1KOVKUcknxMS23VdysW7tp2gh9QSKlLTsgkn7apdak/lKMREaOzaY35P6W6iW3d9MOKhQ6gxUGRnAUptYVwnoQCD6wH1A95jHMx1nTLUSj6saf0G8KBMCapFZlETjCwckBQ5oPkpKspI8CkiOPqjqtbejlqO3DdNQ9hp6XUsNpbaU68+8r6LTbaQVLWcHkPAEnABIDt+OsB+WNY6PbRNn62Gcl6C9OS1Tk20vvUyqSxl5gMqJSl5I5pW2VJUniQSARg4PKNnQA9Idw74zCA8c9Yd3jzjyhAeOfWHXnGVEAc+6PFS+FJUfdSBkk8sCAyDy8ukZznzjUGp211o5o+hwXXqFRJCZbSSZJmZEzM8vDsmuJefhER9T99Np3QUusWNaNZuuZAwmZn1JkJYnz+us/FIgLF8844lTq8jRJNycqM5L0+Ub5rfmnUtIT6qUQBFHmpu9y10vntmKHM0mxpFfJKaTKB18Dq68V8+qQmIpX5q1emqE8ubu666xcj6lcXFU51x4A9EqOB8AIC+TU7eN6AaWLeYnL8lq5PNkpMnbzap5WR4caPmwfVQiJOp++3Zb7RjT3TpbveET1yTQSOh7BrP/2RVLCAlDqZvLNoLU0uNuXw9bcmrI9ltxpMkAPLtE5cPxXEcK7ctWuidXO1mqztXnVnKpifmFvuK9VKJJj1sIBCPNKC6tKEJK1qOAlPMkxKXQLdta067+zzyaD+w+3XcK+VriCpcKQfFtnHaL6HASftQEV8RtfRLZb1Q2hJ9DNjWjPVWW4uFypOI7GSa++fXhHwBJ6RbvoDun9IdJhKVC6W3tRq+0QouVZIRJIV/NlgSCPwhX8ImhTaZKUeSZkpCVYkpJhIQ1LSzYbbbSPBKRgAekBWroDuZKDSBL1PVq5F1+aGFGh0JSmJVJ8lvkca/H6IR6mLBtONJbM0foaaPZds0226ckc2qfLpQXD5rV9JZ6qJMduhAYAxyjMIQCEIQCEIQCEIQCEIQEKt65r2vSHZumLep0yWK9ejppTfArCkSgHFMrHqkpb/AK2KLSokmJp72fV5eou1ZPUFl/tKZaEo3S2kDu7dQDr6vXiWEH8GIhWe+AQhCAmvu9t4A/svVFdo3f7RUNN6g/2pLIK3qU8r6TrafrNq+ugc+XEnnkKtC17stnaq0qoFwaY3BR627JvPzUitx/MnOtPyb0q80VpBLbnZzCikkHhWkBQwTHzzA4OY2HpFtBahaD1Y1GxLrqFvOrUFPMy7nFLv4/lGVZQvu8QYC7fZO2a7m0zun9kFySsrRJenSE5TKXTW5726deTNTKJh5+cmQlKVqBabQgJH0QSecSt9IptsPfU6k0WVbYuyzaBcyk8jMyi3JF1XUgcac+iQI2a3vxKX2HzmkU4H8dya8nhz/YQFovf0hmKh7v33N3zrLjdsab0alOEe6/U552b4fxUJb/viMep28T191TLzc9f07RpF0YMlb6RINgeXE375+KjAXy39rBZGlkmZq77so1tsgcX75TrbKlD+aknKvgIijqhvddDbGDzFBeq99TiOQ+SZTsWCerr3Dy6pSqKP6lVZyszrk3Pzb89NOHK35p0uOKPVSuZjiwFieqG+j1Jr5eYsi1aLaUsSeCYnSqfmQPjwtg+qTER9TNrTWHWBTibr1CrlRlnM5km5oy8tg+HZN8KP+EakzCAZPPr3wzGc8sY+MYgEIQxzwO+AQ7u+NkaObOeo+vlTEnYto1GvAKCHZtpvglmcn+MeVhCficxYvoFuXZOX9mqer10GcWMLVQbeUUN/euTChxHqEJHRUBVva9oVu960xR7eo89W6q+QGpKny633V+iUgn4xOzQLc86j34Jao6i1KXsCkrwoySAJqorT5cIPA3+MokfZi2vSnQ6w9EKKKXY9rU23JUgBwybI7V7q46crWeqiY7ziAj/oLsKaO7PAl5m3bWZqFdaA/f2tYmpzPLmlRHC33fUSmJAYzCMwGMAQxGYQCEIQCEIQCEIQCEIQCEIQCEIQHy+al3tO6k6iXLdlRz7bW6jMVF4ZzhTrhWQOgzgekdahCAQhCAQhCAQhCAZhCEAhCEAgBmEeyt+2qtdtXYpVEpk5V6m+eFqTkWFPOuHohIJMB60jEZSkqUABknuET00D3QWqOo3stRv2bl9O6MvClS7wEzUVp/BJPCg/fqyM/RiyPQPd/wCjWz4Jeao9st1yvtAE1yv4mpkK+0gEcDf4iQepgKgNAt3frRr+JedkLcVbdvukH5auHilWin7TaCC450KU46xZHoFujtKdMfZqherj+o9bQAoonU9hT0Kx9VhJyvn9tSgfKJ14xGYDgUWhU626YxTqTIStLp7CeFmUk2UtNNjySlIAHwjnFPLlyjMIDAz4xmEIBCEIBCEIBCEIBCEIBCEIBCEIBCEIBCEID5s9rHRt3QTaDvWyi041IyM+tynlwfTlHPfYVnx9xQBPmDGo4vS3kuxA5tN2bL3TaTDY1EoLKksskhPynK54jLknuWk5UgnlkqSfpZFHdXos9b9Wm6ZU5N+n1CUcUzMSk22W3Wlg4KVJOCCD4GA4MIHvhAIQhAIQjOeWMQGIDOeXfHkhCnFpQlJUpRwABkk+USb0I3c+tmu5lpyUtpdr0F0g/K9x8Uq2U/aQ2R2jg8ilOD5wEYsRsPSLZ71E14qokLEtKo3AsKCXJhlrhl2erjysIR8TFu+g+6J0o019mn72dmdRq0gBRbmx7PT0Kxzwyk5WPv1EHyiblBt+l2xTGKZR6fKUqmy6eFmTkmEstNjyShIAH5ICsDQPcutoEtU9XroLh5KNBtw4H3rkyoflCE+iosP0k0D090KpAp1i2pTbdZICXHpdnMw91ceVla/xiY2FGMQGEpxHlCEAhCEAhCEAhCEAhCEAhCEAhCEAhCEAhCEAhCEAhCEAhCEBjHOIzbV+wNp3tVS65+oMKt280N8DNx01tParA7kvo5B5I7ueFAdyhCEBVDrluytcNGJh9+Wt1d8UNBJRUrbSqYVwjxWxjtUHH80jqYi7VqHUaDMql6lITVPmEnCmptlTSwfRQBhCA4Ixnn3Ry6dSJ6sP9jISUxOuk8kS7SnFfkAMIQG7dNthbXXVV1k0XTetMyjhGJ2rM+wMY8+N7hyPTMTH0d3KNYm1szep17S1OYBBVTLcbLzpGe4vuAJT8EK9YQgJ6aI7EmjegKWnbXsyTcqrY/7Yqo9rnCfMOLB4PxAkRvTEIQDECMmEIDMIQgEIQgEIQgEIQgEIQgEIQgEIQgEIQgEIQgEIQgEIQgEIQgEIQgP/2Q=="/>
          <p:cNvSpPr>
            <a:spLocks noChangeAspect="1" noChangeArrowheads="1"/>
          </p:cNvSpPr>
          <p:nvPr/>
        </p:nvSpPr>
        <p:spPr bwMode="auto">
          <a:xfrm>
            <a:off x="63500" y="-693738"/>
            <a:ext cx="279082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2" r="16001"/>
          <a:stretch/>
        </p:blipFill>
        <p:spPr>
          <a:xfrm>
            <a:off x="7315200" y="1761734"/>
            <a:ext cx="1655640" cy="1061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622713"/>
            <a:ext cx="2452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Boise Cascade</a:t>
            </a:r>
          </a:p>
          <a:p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NE Oregon Region</a:t>
            </a:r>
          </a:p>
          <a:p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Timber Supply</a:t>
            </a:r>
            <a:endParaRPr lang="en-US" sz="2400" dirty="0"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0140047"/>
      </p:ext>
    </p:extLst>
  </p:cSld>
  <p:clrMapOvr>
    <a:masterClrMapping/>
  </p:clrMapOvr>
</p:sld>
</file>

<file path=ppt/theme/theme1.xml><?xml version="1.0" encoding="utf-8"?>
<a:theme xmlns:a="http://schemas.openxmlformats.org/drawingml/2006/main" name="COB_PPT_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COB_PPT_2010</Template>
  <TotalTime>3375</TotalTime>
  <Words>308</Words>
  <Application>Microsoft Office PowerPoint</Application>
  <PresentationFormat>On-screen Show (4:3)</PresentationFormat>
  <Paragraphs>133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Georgia</vt:lpstr>
      <vt:lpstr>COB_PPT_2010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ute.vergin</dc:creator>
  <cp:lastModifiedBy>wilson</cp:lastModifiedBy>
  <cp:revision>114</cp:revision>
  <dcterms:created xsi:type="dcterms:W3CDTF">2010-08-06T23:10:25Z</dcterms:created>
  <dcterms:modified xsi:type="dcterms:W3CDTF">2017-09-01T20:23:12Z</dcterms:modified>
</cp:coreProperties>
</file>