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66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65895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purpose of this presentation is to provide Skip-Line with a comprehensive report on the business. These slides include a SWOT analysis identifying Skip-Line’s strengths, weaknesses, opportunities, and threats in the current and future market. Both a comprehensive description and evidence will be included for the analysis. An internal and external analysis is included, along with </a:t>
            </a:r>
            <a:endParaRPr/>
          </a:p>
        </p:txBody>
      </p:sp>
    </p:spTree>
    <p:extLst>
      <p:ext uri="{BB962C8B-B14F-4D97-AF65-F5344CB8AC3E}">
        <p14:creationId xmlns:p14="http://schemas.microsoft.com/office/powerpoint/2010/main" val="399682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Skip-Line has the opportunity to build a service based product collecting and maintaining data gathered by the state regarding road miles and type of paint used. The current system is maintained on a detailed excel spreadsheet and paper notes. Skip-Line is presented with the opportunity to incorporate state data with their current systems. Compensation may be subscription based, leading to increased quarterly revenues. The collected data should be incorporated into Skip-Line’s controlling units giving operators road data on site and real time. </a:t>
            </a:r>
            <a:endParaRPr/>
          </a:p>
          <a:p>
            <a:pPr marL="0" lvl="0" indent="0">
              <a:spcBef>
                <a:spcPts val="0"/>
              </a:spcBef>
              <a:spcAft>
                <a:spcPts val="0"/>
              </a:spcAft>
              <a:buNone/>
            </a:pPr>
            <a:r>
              <a:rPr lang="en"/>
              <a:t>	Automobile collision is a threat to operators and drivers alike. Operators have stated near misses are commonplace while painting roads, especially freeways. A slow moving vehicle is a danger to those driving freeway speeds. Distracted driving is a known factor and is out of the operator’s hands. A notification system is an opportunity for Skip-Line to pursue. Drivers who are using a navigation system near the paint striper should be notified of its presence. GPS position is already being recorded on current stripers and should include a way to let drivers know to slow down and use caution.</a:t>
            </a:r>
            <a:endParaRPr/>
          </a:p>
        </p:txBody>
      </p:sp>
    </p:spTree>
    <p:extLst>
      <p:ext uri="{BB962C8B-B14F-4D97-AF65-F5344CB8AC3E}">
        <p14:creationId xmlns:p14="http://schemas.microsoft.com/office/powerpoint/2010/main" val="336028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681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Soldifying schedule for new technology for continuous improvement</a:t>
            </a:r>
            <a:endParaRPr/>
          </a:p>
          <a:p>
            <a:pPr marL="0" lvl="0" indent="0">
              <a:spcBef>
                <a:spcPts val="0"/>
              </a:spcBef>
              <a:spcAft>
                <a:spcPts val="0"/>
              </a:spcAft>
              <a:buNone/>
            </a:pPr>
            <a:r>
              <a:rPr lang="en"/>
              <a:t>Reduce repair old designs, </a:t>
            </a:r>
            <a:endParaRPr/>
          </a:p>
        </p:txBody>
      </p:sp>
    </p:spTree>
    <p:extLst>
      <p:ext uri="{BB962C8B-B14F-4D97-AF65-F5344CB8AC3E}">
        <p14:creationId xmlns:p14="http://schemas.microsoft.com/office/powerpoint/2010/main" val="328505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19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1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366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19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238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Forward, backward, horiz. Forward minimal (retailers and wholesalers). Backward Suppliers</a:t>
            </a:r>
            <a:endParaRPr/>
          </a:p>
        </p:txBody>
      </p:sp>
    </p:spTree>
    <p:extLst>
      <p:ext uri="{BB962C8B-B14F-4D97-AF65-F5344CB8AC3E}">
        <p14:creationId xmlns:p14="http://schemas.microsoft.com/office/powerpoint/2010/main" val="210249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7009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5581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Tree>
    <p:extLst>
      <p:ext uri="{BB962C8B-B14F-4D97-AF65-F5344CB8AC3E}">
        <p14:creationId xmlns:p14="http://schemas.microsoft.com/office/powerpoint/2010/main" val="186417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8849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4076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4333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2791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9850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3748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4936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8727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9203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 software integration on paint trucks</a:t>
            </a:r>
            <a:endParaRPr/>
          </a:p>
          <a:p>
            <a:pPr marL="0" lvl="0" indent="0">
              <a:spcBef>
                <a:spcPts val="0"/>
              </a:spcBef>
              <a:spcAft>
                <a:spcPts val="0"/>
              </a:spcAft>
              <a:buNone/>
            </a:pPr>
            <a:r>
              <a:rPr lang="en"/>
              <a:t>-Customer service</a:t>
            </a:r>
            <a:endParaRPr/>
          </a:p>
          <a:p>
            <a:pPr marL="0" lvl="0" indent="0">
              <a:spcBef>
                <a:spcPts val="0"/>
              </a:spcBef>
              <a:spcAft>
                <a:spcPts val="0"/>
              </a:spcAft>
              <a:buNone/>
            </a:pPr>
            <a:r>
              <a:rPr lang="en"/>
              <a:t>-Include any other core competencies for Skip-Line</a:t>
            </a:r>
            <a:endParaRPr/>
          </a:p>
          <a:p>
            <a:pPr marL="0" lvl="0" indent="0">
              <a:spcBef>
                <a:spcPts val="0"/>
              </a:spcBef>
              <a:spcAft>
                <a:spcPts val="0"/>
              </a:spcAft>
              <a:buNone/>
            </a:pPr>
            <a:r>
              <a:rPr lang="en"/>
              <a:t>-Lack of core comp?</a:t>
            </a:r>
            <a:endParaRPr/>
          </a:p>
        </p:txBody>
      </p:sp>
    </p:spTree>
    <p:extLst>
      <p:ext uri="{BB962C8B-B14F-4D97-AF65-F5344CB8AC3E}">
        <p14:creationId xmlns:p14="http://schemas.microsoft.com/office/powerpoint/2010/main" val="32246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12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Competition in this industry is few and far between. The only major domestic competitor to Skip-Line is Epic Solutions producing sophisticated data logging equipment with electronic controllers. International competition consists of Borum, Stim, and Hofmann Who all produce painting equipment with attached controllers. Skip-Line may be able to market to these companies as they do with Graco. The European producers could purchase Skip-Line controllers to be used on their road equipment.</a:t>
            </a:r>
            <a:endParaRPr/>
          </a:p>
          <a:p>
            <a:pPr marL="0" lvl="0" indent="0">
              <a:spcBef>
                <a:spcPts val="0"/>
              </a:spcBef>
              <a:spcAft>
                <a:spcPts val="0"/>
              </a:spcAft>
              <a:buNone/>
            </a:pPr>
            <a:endParaRPr/>
          </a:p>
          <a:p>
            <a:pPr marL="0" lvl="0" indent="0">
              <a:spcBef>
                <a:spcPts val="0"/>
              </a:spcBef>
              <a:spcAft>
                <a:spcPts val="0"/>
              </a:spcAft>
              <a:buNone/>
            </a:pPr>
            <a:r>
              <a:rPr lang="en"/>
              <a:t>Epic Solutions: When it comes to pavement marking in respect to data logging, we feel that Epic Solutions has set the industry standard with their M7 Material Monitoring System. From installation to customer service, they have been a trusted vendor for Griffin Pavement Striping, Inc. for over a decade. Their vast experience in the striping industry and commitment to product development has helped them create a reliable and effective tool that helps ensure proven pavement marking application.`</a:t>
            </a:r>
            <a:endParaRPr/>
          </a:p>
          <a:p>
            <a:pPr marL="0" lvl="0" indent="0">
              <a:spcBef>
                <a:spcPts val="0"/>
              </a:spcBef>
              <a:spcAft>
                <a:spcPts val="0"/>
              </a:spcAft>
              <a:buNone/>
            </a:pPr>
            <a:endParaRPr/>
          </a:p>
          <a:p>
            <a:pPr marL="0" lvl="0" indent="0">
              <a:spcBef>
                <a:spcPts val="0"/>
              </a:spcBef>
              <a:spcAft>
                <a:spcPts val="0"/>
              </a:spcAft>
              <a:buNone/>
            </a:pPr>
            <a:r>
              <a:rPr lang="en"/>
              <a:t>Borum:  Borum is one of the leading suppliers worldwide of professional self-propelled line marking machines and equipment. Borum road marking solutions can be equipped for thermoplastic, cold paint, and two component applications, covering any road marking challenge anywhere in the world.</a:t>
            </a:r>
            <a:endParaRPr/>
          </a:p>
          <a:p>
            <a:pPr marL="0" lvl="0" indent="0">
              <a:spcBef>
                <a:spcPts val="0"/>
              </a:spcBef>
              <a:spcAft>
                <a:spcPts val="0"/>
              </a:spcAft>
              <a:buNone/>
            </a:pPr>
            <a:endParaRPr/>
          </a:p>
          <a:p>
            <a:pPr marL="0" lvl="0" indent="0">
              <a:spcBef>
                <a:spcPts val="0"/>
              </a:spcBef>
              <a:spcAft>
                <a:spcPts val="0"/>
              </a:spcAft>
              <a:buNone/>
            </a:pPr>
            <a:r>
              <a:rPr lang="en"/>
              <a:t>Stim: At the end of 2013 our company celebrated its 20th anniversary. Right from the start, our focus was on retro-reflective road studs and over the years, we have successfully introduced this highly effective traffic safety device into our domestic market, followed by most of the East European countries. Despite other products on offer, road studs remain our major business orientation expressed by our own snow ploughable stud EN 1463 with certification in 2006.</a:t>
            </a:r>
            <a:endParaRPr/>
          </a:p>
          <a:p>
            <a:pPr marL="0" lvl="0" indent="0">
              <a:spcBef>
                <a:spcPts val="0"/>
              </a:spcBef>
              <a:spcAft>
                <a:spcPts val="0"/>
              </a:spcAft>
              <a:buNone/>
            </a:pPr>
            <a:endParaRPr/>
          </a:p>
          <a:p>
            <a:pPr marL="0" lvl="0" indent="0">
              <a:spcBef>
                <a:spcPts val="0"/>
              </a:spcBef>
              <a:spcAft>
                <a:spcPts val="0"/>
              </a:spcAft>
              <a:buNone/>
            </a:pPr>
            <a:r>
              <a:rPr lang="en"/>
              <a:t>Hofmann: Since 1948 Walter Hofmann has developed agricultural machinery and equipment upon request. Based on his experience amongst others at the company ZF in Friedrichshafen/Germany, he specialized himself in the improvement of transmission constructions.</a:t>
            </a:r>
            <a:br>
              <a:rPr lang="en"/>
            </a:br>
            <a:r>
              <a:rPr lang="en"/>
              <a:t>In 1951 Hans Gubela visited Walter Hofmann in Hamburg for private reason. During their conversation he asked about the development of a new type of line marking machine "from practice - for practice".</a:t>
            </a:r>
            <a:br>
              <a:rPr lang="en"/>
            </a:br>
            <a:r>
              <a:rPr lang="en"/>
              <a:t>Hans Gubela, owner of the very famous company Gubela  which is one of the largest line marking companies in Germany as well as Walter Hofmann himself realized that as a result of the increase in demand for cars and trucks the need for well-developed roads with appropriate high quality markings will become immense.</a:t>
            </a:r>
            <a:br>
              <a:rPr lang="en"/>
            </a:br>
            <a:r>
              <a:rPr lang="en"/>
              <a:t>Convinced of this idea, Walter Hofmann founded the company HOFMANN in 1952 as a sole proprietorship for line marking.</a:t>
            </a:r>
            <a:br>
              <a:rPr lang="en"/>
            </a:br>
            <a:r>
              <a:rPr lang="en"/>
              <a:t>With our wide product range, every facet of line marking technology is covered: from small machines up to road marking trucks.  </a:t>
            </a:r>
            <a:br>
              <a:rPr lang="en"/>
            </a:br>
            <a:r>
              <a:rPr lang="en"/>
              <a:t>Products designed to costumer's specific requests, are a challenge for us. </a:t>
            </a:r>
            <a:br>
              <a:rPr lang="en"/>
            </a:br>
            <a:r>
              <a:rPr lang="en"/>
              <a:t>Clients profit by HOFMANN's close contacts to both R&amp;D as well as practical application. Traditionally there is an annual meeting as HOFMANN's TECHNOLOGY DAY to enhance the communication of the participants in line marking: paint producers and ministerial authorities, roadmarkers and scientific tutors.</a:t>
            </a:r>
            <a:br>
              <a:rPr lang="en"/>
            </a:br>
            <a:r>
              <a:rPr lang="en"/>
              <a:t>Expert advice and guidance for our customers from the point of purchase to commissioning as well as training by our engineers go without saying.</a:t>
            </a:r>
            <a:br>
              <a:rPr lang="en"/>
            </a:br>
            <a:r>
              <a:rPr lang="en"/>
              <a:t>Modern communication and logistics systems guarantee a quick service and a rapid spare part supply worldwide</a:t>
            </a:r>
            <a:endParaRPr/>
          </a:p>
        </p:txBody>
      </p:sp>
    </p:spTree>
    <p:extLst>
      <p:ext uri="{BB962C8B-B14F-4D97-AF65-F5344CB8AC3E}">
        <p14:creationId xmlns:p14="http://schemas.microsoft.com/office/powerpoint/2010/main" val="310362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-Potential market integration </a:t>
            </a:r>
            <a:endParaRPr/>
          </a:p>
          <a:p>
            <a:pPr marL="0" lvl="0" indent="0" rtl="0">
              <a:spcBef>
                <a:spcPts val="0"/>
              </a:spcBef>
              <a:spcAft>
                <a:spcPts val="0"/>
              </a:spcAft>
              <a:buNone/>
            </a:pPr>
            <a:r>
              <a:rPr lang="en"/>
              <a:t>- “Taking over” other country markets</a:t>
            </a:r>
            <a:endParaRPr/>
          </a:p>
        </p:txBody>
      </p:sp>
    </p:spTree>
    <p:extLst>
      <p:ext uri="{BB962C8B-B14F-4D97-AF65-F5344CB8AC3E}">
        <p14:creationId xmlns:p14="http://schemas.microsoft.com/office/powerpoint/2010/main" val="381443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Skip-Line’s marketing mix consists of five categories: Product, People, Price, Place, and Promotion. The current products consist mainly of electronic controllers which control paint striping equipment. Support is provided by training and maintaining equipment when a new product is released or a controller has a problem. Skip-Line’s current sales network is to truck manufacturers and companies who use electronic controlling units on painting equipment. Each sale generates roughly $12,000 USD for Skip-Line. Repairs cost labor and parts, but are not the focus of each sale. </a:t>
            </a:r>
            <a:endParaRPr/>
          </a:p>
          <a:p>
            <a:pPr marL="0" lvl="0" indent="0">
              <a:spcBef>
                <a:spcPts val="0"/>
              </a:spcBef>
              <a:spcAft>
                <a:spcPts val="0"/>
              </a:spcAft>
              <a:buNone/>
            </a:pPr>
            <a:endParaRPr/>
          </a:p>
        </p:txBody>
      </p:sp>
    </p:spTree>
    <p:extLst>
      <p:ext uri="{BB962C8B-B14F-4D97-AF65-F5344CB8AC3E}">
        <p14:creationId xmlns:p14="http://schemas.microsoft.com/office/powerpoint/2010/main" val="225728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0114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r>
              <a:rPr lang="en"/>
              <a:t>Skip-Line’s weaknesses begin with the declining growth rate. A declining growth rate is a symptom of either the end of a product’s life cycle or a saturated market. Skip-Line does not show any signs of a product planning cycle which plans product’s integration while phasing out old equipment.</a:t>
            </a:r>
            <a:endParaRPr/>
          </a:p>
          <a:p>
            <a:pPr marL="0" lvl="0" indent="0" rtl="0">
              <a:spcBef>
                <a:spcPts val="0"/>
              </a:spcBef>
              <a:spcAft>
                <a:spcPts val="0"/>
              </a:spcAft>
              <a:buNone/>
            </a:pPr>
            <a:r>
              <a:rPr lang="en"/>
              <a:t>La Grande is a small community giving Skip-Line good rates on real estate and labor costs. The location does hinder Skip-Line’s ability to pull in talent from other locations and requires travel expenses to be higher. The software language hinder’s Skip-Line’s ability to write more complex software which would perform more complex tasks. The addition of a more advanced language would require Skip-Line to make large adjustments to their current product line. </a:t>
            </a:r>
            <a:endParaRPr/>
          </a:p>
          <a:p>
            <a:pPr marL="0" lvl="0" indent="0" rtl="0">
              <a:spcBef>
                <a:spcPts val="0"/>
              </a:spcBef>
              <a:spcAft>
                <a:spcPts val="0"/>
              </a:spcAft>
              <a:buNone/>
            </a:pPr>
            <a:endParaRPr/>
          </a:p>
          <a:p>
            <a:pPr marL="0" lvl="0" indent="0" rtl="0">
              <a:spcBef>
                <a:spcPts val="0"/>
              </a:spcBef>
              <a:spcAft>
                <a:spcPts val="0"/>
              </a:spcAft>
              <a:buNone/>
            </a:pPr>
            <a:r>
              <a:rPr lang="en"/>
              <a:t>Assembly Language Hampers Development</a:t>
            </a:r>
            <a:endParaRPr/>
          </a:p>
        </p:txBody>
      </p:sp>
    </p:spTree>
    <p:extLst>
      <p:ext uri="{BB962C8B-B14F-4D97-AF65-F5344CB8AC3E}">
        <p14:creationId xmlns:p14="http://schemas.microsoft.com/office/powerpoint/2010/main" val="318188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docs.google.com/spreadsheets/d/1Ex4BtBG8EA-BIPj_2PQWpjeF6NFjYmLrknj6vW7viq4/edit?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docs.google.com/spreadsheets/d/1Ex4BtBG8EA-BIPj_2PQWpjeF6NFjYmLrknj6vW7viq4/edit?usp=sharing"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3"/>
            <a:ext cx="9144000" cy="3836643"/>
          </a:xfrm>
          <a:prstGeom prst="rect">
            <a:avLst/>
          </a:prstGeom>
          <a:noFill/>
          <a:ln>
            <a:noFill/>
          </a:ln>
        </p:spPr>
      </p:pic>
      <p:sp>
        <p:nvSpPr>
          <p:cNvPr id="129" name="Shape 129"/>
          <p:cNvSpPr txBox="1">
            <a:spLocks noGrp="1"/>
          </p:cNvSpPr>
          <p:nvPr>
            <p:ph type="subTitle" idx="1"/>
          </p:nvPr>
        </p:nvSpPr>
        <p:spPr>
          <a:xfrm>
            <a:off x="311700" y="36091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Austin Winegar, James Creason, MacKenzie Kissell, Riley Strong, Tim Kilpatrick</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819150" y="1363575"/>
            <a:ext cx="6120000" cy="290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Data Management as a Service</a:t>
            </a:r>
            <a:endParaRPr sz="2400"/>
          </a:p>
          <a:p>
            <a:pPr marL="457200" lvl="0" indent="-381000" rtl="0">
              <a:spcBef>
                <a:spcPts val="0"/>
              </a:spcBef>
              <a:spcAft>
                <a:spcPts val="0"/>
              </a:spcAft>
              <a:buSzPts val="2400"/>
              <a:buChar char="●"/>
            </a:pPr>
            <a:r>
              <a:rPr lang="en" sz="2400"/>
              <a:t>Notification Service to Approaching Vehicles</a:t>
            </a:r>
            <a:endParaRPr sz="2400"/>
          </a:p>
          <a:p>
            <a:pPr marL="457200" lvl="0" indent="-381000" rtl="0">
              <a:spcBef>
                <a:spcPts val="0"/>
              </a:spcBef>
              <a:spcAft>
                <a:spcPts val="0"/>
              </a:spcAft>
              <a:buSzPts val="2400"/>
              <a:buChar char="●"/>
            </a:pPr>
            <a:r>
              <a:rPr lang="en" sz="2400"/>
              <a:t>Expand Manufacturer Partnerships</a:t>
            </a:r>
            <a:endParaRPr sz="2400"/>
          </a:p>
          <a:p>
            <a:pPr marL="457200" lvl="0" indent="-381000" rtl="0">
              <a:spcBef>
                <a:spcPts val="0"/>
              </a:spcBef>
              <a:spcAft>
                <a:spcPts val="0"/>
              </a:spcAft>
              <a:buSzPts val="2400"/>
              <a:buChar char="●"/>
            </a:pPr>
            <a:r>
              <a:rPr lang="en" sz="2400"/>
              <a:t>New GPS/Laser Technology</a:t>
            </a:r>
            <a:endParaRPr sz="2400"/>
          </a:p>
          <a:p>
            <a:pPr marL="457200" lvl="0" indent="-381000" rtl="0">
              <a:spcBef>
                <a:spcPts val="0"/>
              </a:spcBef>
              <a:spcAft>
                <a:spcPts val="0"/>
              </a:spcAft>
              <a:buSzPts val="2400"/>
              <a:buChar char="●"/>
            </a:pPr>
            <a:r>
              <a:rPr lang="en" sz="2400"/>
              <a:t>Robotic Arm Painting</a:t>
            </a:r>
            <a:endParaRPr sz="2400"/>
          </a:p>
          <a:p>
            <a:pPr marL="0" lvl="0" indent="0">
              <a:spcBef>
                <a:spcPts val="1600"/>
              </a:spcBef>
              <a:spcAft>
                <a:spcPts val="1600"/>
              </a:spcAft>
              <a:buNone/>
            </a:pPr>
            <a:endParaRPr sz="2400"/>
          </a:p>
        </p:txBody>
      </p:sp>
      <p:pic>
        <p:nvPicPr>
          <p:cNvPr id="197" name="Shape 197"/>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98" name="Shape 198"/>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SWOT:</a:t>
            </a:r>
            <a:endParaRPr sz="3600"/>
          </a:p>
          <a:p>
            <a:pPr marL="0" lvl="0" indent="0" rtl="0">
              <a:spcBef>
                <a:spcPts val="0"/>
              </a:spcBef>
              <a:spcAft>
                <a:spcPts val="0"/>
              </a:spcAft>
              <a:buNone/>
            </a:pPr>
            <a:r>
              <a:rPr lang="en" sz="2400"/>
              <a:t>Opportunities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819150" y="1376400"/>
            <a:ext cx="7672200" cy="2738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Graco paint sprayers, Wagner SprayTech, Kelly-Creswell Paint &amp; Bead Guns, and Fuji Spray</a:t>
            </a:r>
            <a:endParaRPr sz="2400"/>
          </a:p>
          <a:p>
            <a:pPr marL="457200" lvl="0" indent="-381000" rtl="0">
              <a:spcBef>
                <a:spcPts val="0"/>
              </a:spcBef>
              <a:spcAft>
                <a:spcPts val="0"/>
              </a:spcAft>
              <a:buSzPts val="2400"/>
              <a:buChar char="●"/>
            </a:pPr>
            <a:r>
              <a:rPr lang="en" sz="2400"/>
              <a:t>Economic Downturn</a:t>
            </a:r>
            <a:endParaRPr sz="2400"/>
          </a:p>
          <a:p>
            <a:pPr marL="457200" lvl="0" indent="-381000" rtl="0">
              <a:spcBef>
                <a:spcPts val="0"/>
              </a:spcBef>
              <a:spcAft>
                <a:spcPts val="0"/>
              </a:spcAft>
              <a:buSzPts val="2400"/>
              <a:buChar char="●"/>
            </a:pPr>
            <a:r>
              <a:rPr lang="en" sz="2400"/>
              <a:t>Reduction in Federal Highway Spending</a:t>
            </a:r>
            <a:endParaRPr sz="2400"/>
          </a:p>
          <a:p>
            <a:pPr marL="457200" lvl="0" indent="-381000">
              <a:spcBef>
                <a:spcPts val="0"/>
              </a:spcBef>
              <a:spcAft>
                <a:spcPts val="0"/>
              </a:spcAft>
              <a:buSzPts val="2400"/>
              <a:buChar char="●"/>
            </a:pPr>
            <a:r>
              <a:rPr lang="en" sz="2400"/>
              <a:t>New Technologies</a:t>
            </a:r>
            <a:endParaRPr sz="2400"/>
          </a:p>
        </p:txBody>
      </p:sp>
      <p:pic>
        <p:nvPicPr>
          <p:cNvPr id="204" name="Shape 204"/>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05" name="Shape 205"/>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SWOT:</a:t>
            </a:r>
            <a:endParaRPr sz="3600"/>
          </a:p>
          <a:p>
            <a:pPr marL="0" lvl="0" indent="0" rtl="0">
              <a:spcBef>
                <a:spcPts val="0"/>
              </a:spcBef>
              <a:spcAft>
                <a:spcPts val="0"/>
              </a:spcAft>
              <a:buNone/>
            </a:pPr>
            <a:r>
              <a:rPr lang="en" sz="2400"/>
              <a:t>Threats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819150" y="1222000"/>
            <a:ext cx="1874700" cy="256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Product Life Cycle</a:t>
            </a:r>
            <a:endParaRPr sz="2400"/>
          </a:p>
          <a:p>
            <a:pPr marL="0" lvl="0" indent="0">
              <a:spcBef>
                <a:spcPts val="1600"/>
              </a:spcBef>
              <a:spcAft>
                <a:spcPts val="1600"/>
              </a:spcAft>
              <a:buNone/>
            </a:pPr>
            <a:r>
              <a:rPr lang="en" sz="2400"/>
              <a:t>Continuous modification</a:t>
            </a:r>
            <a:endParaRPr sz="2400"/>
          </a:p>
        </p:txBody>
      </p:sp>
      <p:pic>
        <p:nvPicPr>
          <p:cNvPr id="211" name="Shape 211"/>
          <p:cNvPicPr preferRelativeResize="0"/>
          <p:nvPr/>
        </p:nvPicPr>
        <p:blipFill>
          <a:blip r:embed="rId3">
            <a:alphaModFix/>
          </a:blip>
          <a:stretch>
            <a:fillRect/>
          </a:stretch>
        </p:blipFill>
        <p:spPr>
          <a:xfrm>
            <a:off x="2693850" y="1359925"/>
            <a:ext cx="6119701" cy="2889649"/>
          </a:xfrm>
          <a:prstGeom prst="rect">
            <a:avLst/>
          </a:prstGeom>
          <a:noFill/>
          <a:ln>
            <a:noFill/>
          </a:ln>
        </p:spPr>
      </p:pic>
      <p:pic>
        <p:nvPicPr>
          <p:cNvPr id="212" name="Shape 212"/>
          <p:cNvPicPr preferRelativeResize="0"/>
          <p:nvPr/>
        </p:nvPicPr>
        <p:blipFill>
          <a:blip r:embed="rId4">
            <a:alphaModFix/>
          </a:blip>
          <a:stretch>
            <a:fillRect/>
          </a:stretch>
        </p:blipFill>
        <p:spPr>
          <a:xfrm>
            <a:off x="7228375" y="203750"/>
            <a:ext cx="1710326" cy="717601"/>
          </a:xfrm>
          <a:prstGeom prst="rect">
            <a:avLst/>
          </a:prstGeom>
          <a:noFill/>
          <a:ln>
            <a:noFill/>
          </a:ln>
        </p:spPr>
      </p:pic>
      <p:sp>
        <p:nvSpPr>
          <p:cNvPr id="213" name="Shape 213"/>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Product Road Map:</a:t>
            </a:r>
            <a:endParaRPr sz="3600"/>
          </a:p>
          <a:p>
            <a:pPr marL="0" lvl="0" indent="0" rtl="0">
              <a:spcBef>
                <a:spcPts val="0"/>
              </a:spcBef>
              <a:spcAft>
                <a:spcPts val="0"/>
              </a:spcAft>
              <a:buNone/>
            </a:pPr>
            <a:r>
              <a:rPr lang="en" sz="2400"/>
              <a:t>SkipLine</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19" name="Shape 219"/>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Overview:</a:t>
            </a:r>
            <a:endParaRPr sz="3600"/>
          </a:p>
          <a:p>
            <a:pPr marL="0" lvl="0" indent="0" rtl="0">
              <a:spcBef>
                <a:spcPts val="0"/>
              </a:spcBef>
              <a:spcAft>
                <a:spcPts val="0"/>
              </a:spcAft>
              <a:buNone/>
            </a:pPr>
            <a:r>
              <a:rPr lang="en" sz="2400"/>
              <a:t>Market Size</a:t>
            </a:r>
            <a:endParaRPr sz="2400"/>
          </a:p>
        </p:txBody>
      </p:sp>
      <p:sp>
        <p:nvSpPr>
          <p:cNvPr id="220" name="Shape 220"/>
          <p:cNvSpPr txBox="1"/>
          <p:nvPr/>
        </p:nvSpPr>
        <p:spPr>
          <a:xfrm>
            <a:off x="2020650" y="2020200"/>
            <a:ext cx="51027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4"/>
              </a:rPr>
              <a:t>https://docs.google.com/spreadsheets/d/1Ex4BtBG8EA-BIPj_2PQWpjeF6NFjYmLrknj6vW7viq4/edit?usp=sharing</a:t>
            </a:r>
            <a:endParaRPr/>
          </a:p>
          <a:p>
            <a:pPr marL="0" lvl="0" indent="0" algn="ctr">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26" name="Shape 226"/>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27" name="Shape 227"/>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Market by State:</a:t>
            </a:r>
            <a:endParaRPr sz="3600"/>
          </a:p>
          <a:p>
            <a:pPr marL="0" lvl="0" indent="0" rtl="0">
              <a:spcBef>
                <a:spcPts val="0"/>
              </a:spcBef>
              <a:spcAft>
                <a:spcPts val="0"/>
              </a:spcAft>
              <a:buNone/>
            </a:pPr>
            <a:r>
              <a:rPr lang="en" sz="2400"/>
              <a:t>Approximations</a:t>
            </a:r>
            <a:endParaRPr sz="2400"/>
          </a:p>
        </p:txBody>
      </p:sp>
      <p:pic>
        <p:nvPicPr>
          <p:cNvPr id="228" name="Shape 228"/>
          <p:cNvPicPr preferRelativeResize="0"/>
          <p:nvPr/>
        </p:nvPicPr>
        <p:blipFill>
          <a:blip r:embed="rId4">
            <a:alphaModFix/>
          </a:blip>
          <a:stretch>
            <a:fillRect/>
          </a:stretch>
        </p:blipFill>
        <p:spPr>
          <a:xfrm>
            <a:off x="368200" y="1867806"/>
            <a:ext cx="8407601" cy="25709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34" name="Shape 234"/>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Overview:</a:t>
            </a:r>
            <a:endParaRPr sz="3600"/>
          </a:p>
          <a:p>
            <a:pPr marL="0" lvl="0" indent="0" rtl="0">
              <a:spcBef>
                <a:spcPts val="0"/>
              </a:spcBef>
              <a:spcAft>
                <a:spcPts val="0"/>
              </a:spcAft>
              <a:buNone/>
            </a:pPr>
            <a:r>
              <a:rPr lang="en" sz="2400"/>
              <a:t>Distributor Locations</a:t>
            </a:r>
            <a:endParaRPr sz="2400"/>
          </a:p>
        </p:txBody>
      </p:sp>
      <p:pic>
        <p:nvPicPr>
          <p:cNvPr id="235" name="Shape 235"/>
          <p:cNvPicPr preferRelativeResize="0"/>
          <p:nvPr/>
        </p:nvPicPr>
        <p:blipFill>
          <a:blip r:embed="rId4">
            <a:alphaModFix/>
          </a:blip>
          <a:stretch>
            <a:fillRect/>
          </a:stretch>
        </p:blipFill>
        <p:spPr>
          <a:xfrm>
            <a:off x="1645575" y="1213975"/>
            <a:ext cx="5852849" cy="3493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720365" y="1991794"/>
            <a:ext cx="4859100" cy="63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1" name="Shape 24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42" name="Shape 242"/>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43" name="Shape 243"/>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Fleet Size:</a:t>
            </a:r>
            <a:endParaRPr sz="3600"/>
          </a:p>
          <a:p>
            <a:pPr marL="0" lvl="0" indent="0" rtl="0">
              <a:spcBef>
                <a:spcPts val="0"/>
              </a:spcBef>
              <a:spcAft>
                <a:spcPts val="0"/>
              </a:spcAft>
              <a:buNone/>
            </a:pPr>
            <a:r>
              <a:rPr lang="en" sz="2400"/>
              <a:t>Estimation</a:t>
            </a:r>
            <a:endParaRPr sz="2400"/>
          </a:p>
        </p:txBody>
      </p:sp>
      <p:pic>
        <p:nvPicPr>
          <p:cNvPr id="244" name="Shape 244"/>
          <p:cNvPicPr preferRelativeResize="0"/>
          <p:nvPr/>
        </p:nvPicPr>
        <p:blipFill>
          <a:blip r:embed="rId4">
            <a:alphaModFix/>
          </a:blip>
          <a:stretch>
            <a:fillRect/>
          </a:stretch>
        </p:blipFill>
        <p:spPr>
          <a:xfrm>
            <a:off x="544700" y="1991800"/>
            <a:ext cx="8054598" cy="2540000"/>
          </a:xfrm>
          <a:prstGeom prst="rect">
            <a:avLst/>
          </a:prstGeom>
          <a:noFill/>
          <a:ln>
            <a:noFill/>
          </a:ln>
        </p:spPr>
      </p:pic>
      <p:sp>
        <p:nvSpPr>
          <p:cNvPr id="245" name="Shape 245"/>
          <p:cNvSpPr txBox="1"/>
          <p:nvPr/>
        </p:nvSpPr>
        <p:spPr>
          <a:xfrm>
            <a:off x="551225" y="1320529"/>
            <a:ext cx="8054700" cy="6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https://docs.google.com/spreadsheets/d/1Ex4BtBG8EA-BIPj_2PQWpjeF6NFjYmLrknj6vW7viq4/edit?usp=sharing</a:t>
            </a:r>
            <a:endParaRPr/>
          </a:p>
          <a:p>
            <a:pPr marL="0" lvl="0" indent="0" algn="ctr">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1090800" y="1158350"/>
            <a:ext cx="5702506" cy="3280375"/>
          </a:xfrm>
          <a:prstGeom prst="rect">
            <a:avLst/>
          </a:prstGeom>
          <a:noFill/>
          <a:ln>
            <a:noFill/>
          </a:ln>
        </p:spPr>
      </p:pic>
      <p:pic>
        <p:nvPicPr>
          <p:cNvPr id="251" name="Shape 251"/>
          <p:cNvPicPr preferRelativeResize="0"/>
          <p:nvPr/>
        </p:nvPicPr>
        <p:blipFill>
          <a:blip r:embed="rId4">
            <a:alphaModFix/>
          </a:blip>
          <a:stretch>
            <a:fillRect/>
          </a:stretch>
        </p:blipFill>
        <p:spPr>
          <a:xfrm>
            <a:off x="7228375" y="203750"/>
            <a:ext cx="1710326" cy="717601"/>
          </a:xfrm>
          <a:prstGeom prst="rect">
            <a:avLst/>
          </a:prstGeom>
          <a:noFill/>
          <a:ln>
            <a:noFill/>
          </a:ln>
        </p:spPr>
      </p:pic>
      <p:sp>
        <p:nvSpPr>
          <p:cNvPr id="252" name="Shape 252"/>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Machines in Operation:</a:t>
            </a:r>
            <a:endParaRPr sz="3600"/>
          </a:p>
          <a:p>
            <a:pPr marL="0" lvl="0" indent="0" rtl="0">
              <a:spcBef>
                <a:spcPts val="0"/>
              </a:spcBef>
              <a:spcAft>
                <a:spcPts val="0"/>
              </a:spcAft>
              <a:buNone/>
            </a:pPr>
            <a:r>
              <a:rPr lang="en" sz="2400"/>
              <a:t>Total Estimate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819150" y="1347750"/>
            <a:ext cx="7505700" cy="32172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SzPts val="2400"/>
              <a:buChar char="●"/>
            </a:pPr>
            <a:r>
              <a:rPr lang="en" sz="2400"/>
              <a:t>Paint - Many Suppliers</a:t>
            </a:r>
            <a:endParaRPr sz="2400"/>
          </a:p>
          <a:p>
            <a:pPr marL="914400" lvl="1" indent="-381000">
              <a:spcBef>
                <a:spcPts val="0"/>
              </a:spcBef>
              <a:spcAft>
                <a:spcPts val="0"/>
              </a:spcAft>
              <a:buSzPts val="2400"/>
              <a:buChar char="○"/>
            </a:pPr>
            <a:r>
              <a:rPr lang="en" sz="2400"/>
              <a:t>Beads - A special manufacturing process</a:t>
            </a:r>
            <a:endParaRPr sz="2400"/>
          </a:p>
          <a:p>
            <a:pPr marL="457200" lvl="0" indent="-381000">
              <a:spcBef>
                <a:spcPts val="0"/>
              </a:spcBef>
              <a:spcAft>
                <a:spcPts val="0"/>
              </a:spcAft>
              <a:buSzPts val="2400"/>
              <a:buChar char="●"/>
            </a:pPr>
            <a:r>
              <a:rPr lang="en" sz="2400"/>
              <a:t>Paint Sprayers -  Manufacturing</a:t>
            </a:r>
            <a:endParaRPr sz="2400"/>
          </a:p>
          <a:p>
            <a:pPr marL="457200" lvl="0" indent="-381000" rtl="0">
              <a:spcBef>
                <a:spcPts val="0"/>
              </a:spcBef>
              <a:spcAft>
                <a:spcPts val="0"/>
              </a:spcAft>
              <a:buSzPts val="2400"/>
              <a:buChar char="●"/>
            </a:pPr>
            <a:r>
              <a:rPr lang="en" sz="2400"/>
              <a:t>Paint Truck - Assembling Paint Trucks</a:t>
            </a:r>
            <a:endParaRPr sz="2400"/>
          </a:p>
          <a:p>
            <a:pPr marL="457200" lvl="0" indent="-381000">
              <a:spcBef>
                <a:spcPts val="0"/>
              </a:spcBef>
              <a:spcAft>
                <a:spcPts val="0"/>
              </a:spcAft>
              <a:buSzPts val="2400"/>
              <a:buChar char="●"/>
            </a:pPr>
            <a:r>
              <a:rPr lang="en" sz="2400"/>
              <a:t>Material and accessories required to assemble product</a:t>
            </a:r>
            <a:endParaRPr sz="2400"/>
          </a:p>
          <a:p>
            <a:pPr marL="0" lvl="0" indent="0">
              <a:spcBef>
                <a:spcPts val="1600"/>
              </a:spcBef>
              <a:spcAft>
                <a:spcPts val="1600"/>
              </a:spcAft>
              <a:buNone/>
            </a:pPr>
            <a:endParaRPr sz="2400"/>
          </a:p>
        </p:txBody>
      </p:sp>
      <p:pic>
        <p:nvPicPr>
          <p:cNvPr id="258" name="Shape 258"/>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59" name="Shape 259"/>
          <p:cNvSpPr txBox="1">
            <a:spLocks noGrp="1"/>
          </p:cNvSpPr>
          <p:nvPr>
            <p:ph type="title"/>
          </p:nvPr>
        </p:nvSpPr>
        <p:spPr>
          <a:xfrm>
            <a:off x="819150" y="203750"/>
            <a:ext cx="7505700" cy="114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Integration:</a:t>
            </a:r>
            <a:endParaRPr sz="3600"/>
          </a:p>
          <a:p>
            <a:pPr marL="0" lvl="0" indent="0" rtl="0">
              <a:spcBef>
                <a:spcPts val="0"/>
              </a:spcBef>
              <a:spcAft>
                <a:spcPts val="0"/>
              </a:spcAft>
              <a:buNone/>
            </a:pPr>
            <a:r>
              <a:rPr lang="en" sz="2400"/>
              <a:t>Vertical</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819150" y="1717525"/>
            <a:ext cx="7505700" cy="2283000"/>
          </a:xfrm>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SzPts val="2400"/>
              <a:buChar char="●"/>
            </a:pPr>
            <a:r>
              <a:rPr lang="en" sz="2400"/>
              <a:t>Epic Solution 	</a:t>
            </a:r>
            <a:endParaRPr sz="2400"/>
          </a:p>
          <a:p>
            <a:pPr marL="914400" lvl="1" indent="-381000" rtl="0">
              <a:lnSpc>
                <a:spcPct val="200000"/>
              </a:lnSpc>
              <a:spcBef>
                <a:spcPts val="0"/>
              </a:spcBef>
              <a:spcAft>
                <a:spcPts val="0"/>
              </a:spcAft>
              <a:buSzPts val="2400"/>
              <a:buChar char="○"/>
            </a:pPr>
            <a:r>
              <a:rPr lang="en" sz="2400"/>
              <a:t>Preferent to data logger</a:t>
            </a:r>
            <a:endParaRPr sz="2400"/>
          </a:p>
          <a:p>
            <a:pPr marL="457200" lvl="0" indent="-381000" rtl="0">
              <a:lnSpc>
                <a:spcPct val="200000"/>
              </a:lnSpc>
              <a:spcBef>
                <a:spcPts val="0"/>
              </a:spcBef>
              <a:spcAft>
                <a:spcPts val="0"/>
              </a:spcAft>
              <a:buSzPts val="2400"/>
              <a:buChar char="●"/>
            </a:pPr>
            <a:r>
              <a:rPr lang="en" sz="2400"/>
              <a:t>Minimal competition from others</a:t>
            </a:r>
            <a:endParaRPr sz="2400"/>
          </a:p>
          <a:p>
            <a:pPr marL="0" lvl="0" indent="0" rtl="0">
              <a:spcBef>
                <a:spcPts val="1600"/>
              </a:spcBef>
              <a:spcAft>
                <a:spcPts val="1600"/>
              </a:spcAft>
              <a:buNone/>
            </a:pPr>
            <a:endParaRPr sz="2400"/>
          </a:p>
        </p:txBody>
      </p:sp>
      <p:pic>
        <p:nvPicPr>
          <p:cNvPr id="265" name="Shape 265"/>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266" name="Shape 266"/>
          <p:cNvSpPr txBox="1">
            <a:spLocks noGrp="1"/>
          </p:cNvSpPr>
          <p:nvPr>
            <p:ph type="title"/>
          </p:nvPr>
        </p:nvSpPr>
        <p:spPr>
          <a:xfrm>
            <a:off x="819150" y="203750"/>
            <a:ext cx="7505700" cy="1143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Integration:</a:t>
            </a:r>
            <a:endParaRPr sz="3600"/>
          </a:p>
          <a:p>
            <a:pPr marL="0" lvl="0" indent="0" rtl="0">
              <a:spcBef>
                <a:spcPts val="0"/>
              </a:spcBef>
              <a:spcAft>
                <a:spcPts val="0"/>
              </a:spcAft>
              <a:buNone/>
            </a:pPr>
            <a:r>
              <a:rPr lang="en" sz="2400"/>
              <a:t>Horizontal</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819150" y="1087650"/>
            <a:ext cx="7505700" cy="3351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Innovation comes from the relentless pursuit of safer roadways.  </a:t>
            </a:r>
            <a:endParaRPr sz="2000"/>
          </a:p>
          <a:p>
            <a:pPr marL="457200" lvl="0" indent="-355600" rtl="0">
              <a:spcBef>
                <a:spcPts val="0"/>
              </a:spcBef>
              <a:spcAft>
                <a:spcPts val="0"/>
              </a:spcAft>
              <a:buSzPts val="2000"/>
              <a:buChar char="●"/>
            </a:pPr>
            <a:r>
              <a:rPr lang="en" sz="2000"/>
              <a:t>Vision is to remain the industry's source for road marking control and information management systems.  </a:t>
            </a:r>
            <a:endParaRPr sz="2000"/>
          </a:p>
          <a:p>
            <a:pPr marL="457200" lvl="0" indent="-355600" rtl="0">
              <a:spcBef>
                <a:spcPts val="0"/>
              </a:spcBef>
              <a:spcAft>
                <a:spcPts val="0"/>
              </a:spcAft>
              <a:buSzPts val="2000"/>
              <a:buChar char="●"/>
            </a:pPr>
            <a:r>
              <a:rPr lang="en" sz="2000"/>
              <a:t>Skipline vows to continue making the road marking industry safer and more efficient through innovation, automation, and integration.  </a:t>
            </a:r>
            <a:endParaRPr sz="2000"/>
          </a:p>
          <a:p>
            <a:pPr marL="457200" lvl="0" indent="-355600">
              <a:spcBef>
                <a:spcPts val="0"/>
              </a:spcBef>
              <a:spcAft>
                <a:spcPts val="0"/>
              </a:spcAft>
              <a:buSzPts val="2000"/>
              <a:buChar char="●"/>
            </a:pPr>
            <a:r>
              <a:rPr lang="en" sz="2000"/>
              <a:t>As a family-oriented company, Skip-Line’s mission is to protect our family of road workers while making the roadways safer for yours.</a:t>
            </a:r>
            <a:endParaRPr sz="2000"/>
          </a:p>
        </p:txBody>
      </p:sp>
      <p:pic>
        <p:nvPicPr>
          <p:cNvPr id="135" name="Shape 135"/>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36" name="Shape 136"/>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Mission Statement:</a:t>
            </a:r>
            <a:endParaRPr sz="3600"/>
          </a:p>
          <a:p>
            <a:pPr marL="0" lvl="0" indent="0" rtl="0">
              <a:spcBef>
                <a:spcPts val="0"/>
              </a:spcBef>
              <a:spcAft>
                <a:spcPts val="0"/>
              </a:spcAft>
              <a:buNone/>
            </a:pPr>
            <a:r>
              <a:rPr lang="en" sz="2400"/>
              <a:t>Skipline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Recommended Strategies:</a:t>
            </a:r>
            <a:endParaRPr sz="3600"/>
          </a:p>
          <a:p>
            <a:pPr marL="0" lvl="0" indent="0">
              <a:spcBef>
                <a:spcPts val="0"/>
              </a:spcBef>
              <a:spcAft>
                <a:spcPts val="0"/>
              </a:spcAft>
              <a:buNone/>
            </a:pPr>
            <a:r>
              <a:rPr lang="en" sz="2400"/>
              <a:t>Cloud Services</a:t>
            </a:r>
            <a:endParaRPr sz="2400"/>
          </a:p>
          <a:p>
            <a:pPr marL="0" lvl="0" indent="0">
              <a:spcBef>
                <a:spcPts val="0"/>
              </a:spcBef>
              <a:spcAft>
                <a:spcPts val="0"/>
              </a:spcAft>
              <a:buNone/>
            </a:pPr>
            <a:endParaRPr sz="2400"/>
          </a:p>
        </p:txBody>
      </p:sp>
      <p:sp>
        <p:nvSpPr>
          <p:cNvPr id="272" name="Shape 272"/>
          <p:cNvSpPr txBox="1">
            <a:spLocks noGrp="1"/>
          </p:cNvSpPr>
          <p:nvPr>
            <p:ph type="body" idx="1"/>
          </p:nvPr>
        </p:nvSpPr>
        <p:spPr>
          <a:xfrm>
            <a:off x="900800" y="1347750"/>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How can I sell more?</a:t>
            </a:r>
            <a:endParaRPr sz="2400"/>
          </a:p>
          <a:p>
            <a:pPr marL="457200" lvl="0" indent="-381000" rtl="0">
              <a:spcBef>
                <a:spcPts val="1600"/>
              </a:spcBef>
              <a:spcAft>
                <a:spcPts val="0"/>
              </a:spcAft>
              <a:buSzPts val="2400"/>
              <a:buChar char="●"/>
            </a:pPr>
            <a:r>
              <a:rPr lang="en" sz="2400"/>
              <a:t>Channel remodel</a:t>
            </a:r>
            <a:endParaRPr sz="2400"/>
          </a:p>
          <a:p>
            <a:pPr marL="914400" lvl="1" indent="-381000" rtl="0">
              <a:spcBef>
                <a:spcPts val="0"/>
              </a:spcBef>
              <a:spcAft>
                <a:spcPts val="0"/>
              </a:spcAft>
              <a:buSzPts val="2400"/>
              <a:buChar char="○"/>
            </a:pPr>
            <a:r>
              <a:rPr lang="en" sz="2400"/>
              <a:t>Subscription based software maintenance</a:t>
            </a:r>
            <a:endParaRPr sz="2400"/>
          </a:p>
          <a:p>
            <a:pPr marL="914400" lvl="1" indent="-381000" rtl="0">
              <a:spcBef>
                <a:spcPts val="0"/>
              </a:spcBef>
              <a:spcAft>
                <a:spcPts val="0"/>
              </a:spcAft>
              <a:buSzPts val="2400"/>
              <a:buChar char="○"/>
            </a:pPr>
            <a:r>
              <a:rPr lang="en" sz="2400"/>
              <a:t>Cloud Services</a:t>
            </a:r>
            <a:endParaRPr sz="2400"/>
          </a:p>
          <a:p>
            <a:pPr marL="457200" lvl="0" indent="-381000" rtl="0">
              <a:spcBef>
                <a:spcPts val="0"/>
              </a:spcBef>
              <a:spcAft>
                <a:spcPts val="0"/>
              </a:spcAft>
              <a:buSzPts val="2400"/>
              <a:buChar char="●"/>
            </a:pPr>
            <a:r>
              <a:rPr lang="en" sz="2400"/>
              <a:t>Product Management Functions</a:t>
            </a:r>
            <a:endParaRPr sz="2400"/>
          </a:p>
          <a:p>
            <a:pPr marL="914400" lvl="1" indent="-381000" rtl="0">
              <a:spcBef>
                <a:spcPts val="0"/>
              </a:spcBef>
              <a:spcAft>
                <a:spcPts val="0"/>
              </a:spcAft>
              <a:buSzPts val="2400"/>
              <a:buChar char="○"/>
            </a:pPr>
            <a:r>
              <a:rPr lang="en" sz="2400"/>
              <a:t>Pursue IOT Platform + Services</a:t>
            </a:r>
            <a:endParaRPr sz="2400"/>
          </a:p>
          <a:p>
            <a:pPr marL="457200" lvl="0" indent="0">
              <a:spcBef>
                <a:spcPts val="1600"/>
              </a:spcBef>
              <a:spcAft>
                <a:spcPts val="1600"/>
              </a:spcAft>
              <a:buNone/>
            </a:pPr>
            <a:endParaRPr sz="2400"/>
          </a:p>
        </p:txBody>
      </p:sp>
      <p:pic>
        <p:nvPicPr>
          <p:cNvPr id="273" name="Shape 273"/>
          <p:cNvPicPr preferRelativeResize="0"/>
          <p:nvPr/>
        </p:nvPicPr>
        <p:blipFill>
          <a:blip r:embed="rId3">
            <a:alphaModFix/>
          </a:blip>
          <a:stretch>
            <a:fillRect/>
          </a:stretch>
        </p:blipFill>
        <p:spPr>
          <a:xfrm>
            <a:off x="7228375" y="203750"/>
            <a:ext cx="1710326" cy="717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935800" y="1347750"/>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How can I sell more?</a:t>
            </a:r>
            <a:endParaRPr sz="2400"/>
          </a:p>
          <a:p>
            <a:pPr marL="914400" lvl="0" indent="-381000" rtl="0">
              <a:spcBef>
                <a:spcPts val="1600"/>
              </a:spcBef>
              <a:spcAft>
                <a:spcPts val="0"/>
              </a:spcAft>
              <a:buSzPts val="2400"/>
              <a:buChar char="●"/>
            </a:pPr>
            <a:r>
              <a:rPr lang="en" sz="2400"/>
              <a:t>Controllers</a:t>
            </a:r>
            <a:endParaRPr sz="2400"/>
          </a:p>
          <a:p>
            <a:pPr marL="1371600" lvl="1" indent="-381000" rtl="0">
              <a:spcBef>
                <a:spcPts val="0"/>
              </a:spcBef>
              <a:spcAft>
                <a:spcPts val="0"/>
              </a:spcAft>
              <a:buSzPts val="2400"/>
              <a:buChar char="○"/>
            </a:pPr>
            <a:r>
              <a:rPr lang="en" sz="2400"/>
              <a:t>More systems per truck</a:t>
            </a:r>
            <a:endParaRPr sz="2400"/>
          </a:p>
          <a:p>
            <a:pPr marL="1371600" lvl="1" indent="-381000" rtl="0">
              <a:spcBef>
                <a:spcPts val="0"/>
              </a:spcBef>
              <a:spcAft>
                <a:spcPts val="0"/>
              </a:spcAft>
              <a:buSzPts val="2400"/>
              <a:buChar char="○"/>
            </a:pPr>
            <a:r>
              <a:rPr lang="en" sz="2400"/>
              <a:t>Other road maintenance trucks</a:t>
            </a:r>
            <a:endParaRPr sz="2400"/>
          </a:p>
          <a:p>
            <a:pPr marL="1371600" lvl="1" indent="-381000" rtl="0">
              <a:spcBef>
                <a:spcPts val="0"/>
              </a:spcBef>
              <a:spcAft>
                <a:spcPts val="0"/>
              </a:spcAft>
              <a:buSzPts val="2400"/>
              <a:buChar char="○"/>
            </a:pPr>
            <a:r>
              <a:rPr lang="en" sz="2400"/>
              <a:t>Rumble strip milling machine controller</a:t>
            </a:r>
            <a:endParaRPr sz="2400"/>
          </a:p>
          <a:p>
            <a:pPr marL="0" lvl="0" indent="0">
              <a:spcBef>
                <a:spcPts val="1600"/>
              </a:spcBef>
              <a:spcAft>
                <a:spcPts val="1600"/>
              </a:spcAft>
              <a:buNone/>
            </a:pPr>
            <a:endParaRPr/>
          </a:p>
        </p:txBody>
      </p:sp>
      <p:sp>
        <p:nvSpPr>
          <p:cNvPr id="279" name="Shape 279"/>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Recommended Strategies:</a:t>
            </a:r>
            <a:endParaRPr sz="3600"/>
          </a:p>
          <a:p>
            <a:pPr marL="0" lvl="0" indent="0" rtl="0">
              <a:spcBef>
                <a:spcPts val="0"/>
              </a:spcBef>
              <a:spcAft>
                <a:spcPts val="0"/>
              </a:spcAft>
              <a:buNone/>
            </a:pPr>
            <a:r>
              <a:rPr lang="en" sz="2400"/>
              <a:t>Adjacent Markets</a:t>
            </a:r>
            <a:endParaRPr sz="2400"/>
          </a:p>
        </p:txBody>
      </p:sp>
      <p:pic>
        <p:nvPicPr>
          <p:cNvPr id="280" name="Shape 280"/>
          <p:cNvPicPr preferRelativeResize="0"/>
          <p:nvPr/>
        </p:nvPicPr>
        <p:blipFill>
          <a:blip r:embed="rId3">
            <a:alphaModFix/>
          </a:blip>
          <a:stretch>
            <a:fillRect/>
          </a:stretch>
        </p:blipFill>
        <p:spPr>
          <a:xfrm>
            <a:off x="7228375" y="203750"/>
            <a:ext cx="1710326" cy="7176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19150" y="203750"/>
            <a:ext cx="6030300" cy="717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References</a:t>
            </a:r>
            <a:endParaRPr sz="3600"/>
          </a:p>
        </p:txBody>
      </p:sp>
      <p:sp>
        <p:nvSpPr>
          <p:cNvPr id="286" name="Shape 286"/>
          <p:cNvSpPr txBox="1">
            <a:spLocks noGrp="1"/>
          </p:cNvSpPr>
          <p:nvPr>
            <p:ph type="body" idx="1"/>
          </p:nvPr>
        </p:nvSpPr>
        <p:spPr>
          <a:xfrm>
            <a:off x="819150" y="921350"/>
            <a:ext cx="7587300" cy="363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a:t>A. (2016). DISTRIBUTORS AND RESELLERS. Retrieved from     http://novoinnovation.co.nz/contact/distributors/</a:t>
            </a:r>
            <a:endParaRPr sz="1600"/>
          </a:p>
          <a:p>
            <a:pPr marL="0" lvl="0" indent="0" rtl="0">
              <a:spcBef>
                <a:spcPts val="1600"/>
              </a:spcBef>
              <a:spcAft>
                <a:spcPts val="0"/>
              </a:spcAft>
              <a:buNone/>
            </a:pPr>
            <a:r>
              <a:rPr lang="en" sz="1600"/>
              <a:t>Borum line marking solutions. (2017). Retrieved from http://borum.as/</a:t>
            </a:r>
            <a:endParaRPr sz="1600"/>
          </a:p>
          <a:p>
            <a:pPr marL="0" lvl="0" indent="0">
              <a:spcBef>
                <a:spcPts val="1600"/>
              </a:spcBef>
              <a:spcAft>
                <a:spcPts val="0"/>
              </a:spcAft>
              <a:buNone/>
            </a:pPr>
            <a:r>
              <a:rPr lang="en" sz="1600"/>
              <a:t>David, F. R., &amp; David, F. R. (2015). Strategic management: Concepts and cases: A competitive advantage approach. Boston: Pearson.</a:t>
            </a:r>
            <a:endParaRPr sz="1600"/>
          </a:p>
          <a:p>
            <a:pPr marL="0" lvl="0" indent="0">
              <a:spcBef>
                <a:spcPts val="1600"/>
              </a:spcBef>
              <a:spcAft>
                <a:spcPts val="0"/>
              </a:spcAft>
              <a:buNone/>
            </a:pPr>
            <a:r>
              <a:rPr lang="en" sz="1600"/>
              <a:t>EPIC SOLUTIONS. (2018). Retrieved from http://epicsolutions.us/</a:t>
            </a:r>
            <a:endParaRPr sz="1600"/>
          </a:p>
          <a:p>
            <a:pPr marL="0" lvl="0" indent="0">
              <a:spcBef>
                <a:spcPts val="1600"/>
              </a:spcBef>
              <a:spcAft>
                <a:spcPts val="0"/>
              </a:spcAft>
              <a:buNone/>
            </a:pPr>
            <a:r>
              <a:rPr lang="en" sz="1600"/>
              <a:t>I. (2017, October 25). HOFMANN: About Us. Retrieved from https://www.hofmannmarking.de/en/hofmann/about-us/</a:t>
            </a:r>
            <a:endParaRPr sz="1600"/>
          </a:p>
          <a:p>
            <a:pPr marL="0" lvl="0" indent="0">
              <a:spcBef>
                <a:spcPts val="1600"/>
              </a:spcBef>
              <a:spcAft>
                <a:spcPts val="0"/>
              </a:spcAft>
              <a:buNone/>
            </a:pPr>
            <a:r>
              <a:rPr lang="en" sz="1600"/>
              <a:t>I. (2016). STIM, spol. s r.o. - The roads are safer with us! Retrieved from http://www.stim.eu/</a:t>
            </a:r>
            <a:endParaRPr sz="1600"/>
          </a:p>
          <a:p>
            <a:pPr marL="0" lvl="0" indent="0">
              <a:spcBef>
                <a:spcPts val="1600"/>
              </a:spcBef>
              <a:spcAft>
                <a:spcPts val="1600"/>
              </a:spcAft>
              <a:buNone/>
            </a:pPr>
            <a:endParaRPr sz="1600"/>
          </a:p>
        </p:txBody>
      </p:sp>
      <p:pic>
        <p:nvPicPr>
          <p:cNvPr id="287" name="Shape 287"/>
          <p:cNvPicPr preferRelativeResize="0"/>
          <p:nvPr/>
        </p:nvPicPr>
        <p:blipFill>
          <a:blip r:embed="rId3">
            <a:alphaModFix/>
          </a:blip>
          <a:stretch>
            <a:fillRect/>
          </a:stretch>
        </p:blipFill>
        <p:spPr>
          <a:xfrm>
            <a:off x="7228375" y="203750"/>
            <a:ext cx="1710326" cy="7176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819150" y="203750"/>
            <a:ext cx="6030300" cy="71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References</a:t>
            </a:r>
            <a:endParaRPr sz="3600"/>
          </a:p>
        </p:txBody>
      </p:sp>
      <p:sp>
        <p:nvSpPr>
          <p:cNvPr id="293" name="Shape 293"/>
          <p:cNvSpPr txBox="1">
            <a:spLocks noGrp="1"/>
          </p:cNvSpPr>
          <p:nvPr>
            <p:ph type="body" idx="1"/>
          </p:nvPr>
        </p:nvSpPr>
        <p:spPr>
          <a:xfrm>
            <a:off x="804900" y="894000"/>
            <a:ext cx="7534200" cy="335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Lu, W. (2010). Improved SWOT Approach for Conducting Strategic Planning in the Construction Industry. Journal Of Construction Engineering &amp; Management, 136(12), 1317-1328. doi:10.1061/(ASCE)CO.1943-7862.0000240</a:t>
            </a:r>
            <a:endParaRPr sz="1600"/>
          </a:p>
          <a:p>
            <a:pPr marL="0" lvl="0" indent="0">
              <a:spcBef>
                <a:spcPts val="1600"/>
              </a:spcBef>
              <a:spcAft>
                <a:spcPts val="0"/>
              </a:spcAft>
              <a:buNone/>
            </a:pPr>
            <a:r>
              <a:rPr lang="en" sz="1600"/>
              <a:t>NIOAŢĂ, A., &amp; STĂNCIOIU, A. (2013). STRATEGIC MANAGEMENT ROLE IN CHANGING THE ORGANIZATIONAL CULTURE OF THE COMPANY. Fiability &amp; Durability / Fiabilitate Si Durabilitate, (1), 326-329.</a:t>
            </a:r>
            <a:endParaRPr sz="1600"/>
          </a:p>
          <a:p>
            <a:pPr marL="0" lvl="0" indent="0">
              <a:spcBef>
                <a:spcPts val="1600"/>
              </a:spcBef>
              <a:spcAft>
                <a:spcPts val="0"/>
              </a:spcAft>
              <a:buNone/>
            </a:pPr>
            <a:r>
              <a:rPr lang="en" sz="1600"/>
              <a:t>Robbins, F. (1994). The Teaching of Marketing Strategy. Marketing Education Review, 4(1), 10-15.</a:t>
            </a:r>
            <a:endParaRPr sz="1600"/>
          </a:p>
          <a:p>
            <a:pPr marL="0" lvl="0" indent="0" rtl="0">
              <a:spcBef>
                <a:spcPts val="1600"/>
              </a:spcBef>
              <a:spcAft>
                <a:spcPts val="0"/>
              </a:spcAft>
              <a:buNone/>
            </a:pPr>
            <a:r>
              <a:rPr lang="en" sz="1600"/>
              <a:t>Skip-Line (2018). OUR INNOVATION COMES FROM THE RELENTLESS PURSUIT OF SAFER ROADWAYS. Retrieved June 4, 2018, from http://skipline.com/</a:t>
            </a:r>
            <a:endParaRPr sz="1600"/>
          </a:p>
          <a:p>
            <a:pPr marL="0" lvl="0" indent="0" rtl="0">
              <a:spcBef>
                <a:spcPts val="1600"/>
              </a:spcBef>
              <a:spcAft>
                <a:spcPts val="0"/>
              </a:spcAft>
              <a:buNone/>
            </a:pPr>
            <a:r>
              <a:rPr lang="en" sz="1600"/>
              <a:t></a:t>
            </a:r>
            <a:endParaRPr sz="1600"/>
          </a:p>
          <a:p>
            <a:pPr marL="0" lvl="0" indent="0" rtl="0">
              <a:spcBef>
                <a:spcPts val="1600"/>
              </a:spcBef>
              <a:spcAft>
                <a:spcPts val="0"/>
              </a:spcAft>
              <a:buNone/>
            </a:pPr>
            <a:endParaRPr sz="1600"/>
          </a:p>
          <a:p>
            <a:pPr marL="0" lvl="0" indent="0" rtl="0">
              <a:spcBef>
                <a:spcPts val="1600"/>
              </a:spcBef>
              <a:spcAft>
                <a:spcPts val="1600"/>
              </a:spcAft>
              <a:buNone/>
            </a:pPr>
            <a:endParaRPr sz="1600"/>
          </a:p>
        </p:txBody>
      </p:sp>
      <p:pic>
        <p:nvPicPr>
          <p:cNvPr id="294" name="Shape 294"/>
          <p:cNvPicPr preferRelativeResize="0"/>
          <p:nvPr/>
        </p:nvPicPr>
        <p:blipFill>
          <a:blip r:embed="rId3">
            <a:alphaModFix/>
          </a:blip>
          <a:stretch>
            <a:fillRect/>
          </a:stretch>
        </p:blipFill>
        <p:spPr>
          <a:xfrm>
            <a:off x="7228375" y="203750"/>
            <a:ext cx="1710326" cy="717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19150" y="203750"/>
            <a:ext cx="6030300" cy="71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References</a:t>
            </a:r>
            <a:endParaRPr sz="3600"/>
          </a:p>
        </p:txBody>
      </p:sp>
      <p:sp>
        <p:nvSpPr>
          <p:cNvPr id="300" name="Shape 300"/>
          <p:cNvSpPr txBox="1">
            <a:spLocks noGrp="1"/>
          </p:cNvSpPr>
          <p:nvPr>
            <p:ph type="body" idx="1"/>
          </p:nvPr>
        </p:nvSpPr>
        <p:spPr>
          <a:xfrm>
            <a:off x="804900" y="894000"/>
            <a:ext cx="7534200" cy="3355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600"/>
              <a:t>VAGDIENĖ, B., &amp; PERKUMIENĖ, D. (2017). EVALUATION OF COMPETITIVENESS FACTORS OF RURAL COMMUNITIES. Proceedings Of The International Scientific Conference: Rural Development, 1344-1349. doi:10.15544/RD.2017.211</a:t>
            </a:r>
            <a:endParaRPr sz="1800"/>
          </a:p>
        </p:txBody>
      </p:sp>
      <p:pic>
        <p:nvPicPr>
          <p:cNvPr id="301" name="Shape 301"/>
          <p:cNvPicPr preferRelativeResize="0"/>
          <p:nvPr/>
        </p:nvPicPr>
        <p:blipFill>
          <a:blip r:embed="rId3">
            <a:alphaModFix/>
          </a:blip>
          <a:stretch>
            <a:fillRect/>
          </a:stretch>
        </p:blipFill>
        <p:spPr>
          <a:xfrm>
            <a:off x="7228375" y="203750"/>
            <a:ext cx="1710326" cy="717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819150" y="1446900"/>
            <a:ext cx="3285300" cy="2249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Irrigon, OR</a:t>
            </a:r>
            <a:endParaRPr sz="2400"/>
          </a:p>
          <a:p>
            <a:pPr marL="0" lvl="0" indent="0">
              <a:spcBef>
                <a:spcPts val="1600"/>
              </a:spcBef>
              <a:spcAft>
                <a:spcPts val="0"/>
              </a:spcAft>
              <a:buNone/>
            </a:pPr>
            <a:r>
              <a:rPr lang="en" sz="2400"/>
              <a:t>Graduating EOU with B.S.</a:t>
            </a:r>
            <a:endParaRPr sz="2400"/>
          </a:p>
          <a:p>
            <a:pPr marL="0" lvl="0" indent="0">
              <a:spcBef>
                <a:spcPts val="1600"/>
              </a:spcBef>
              <a:spcAft>
                <a:spcPts val="1600"/>
              </a:spcAft>
              <a:buNone/>
            </a:pPr>
            <a:r>
              <a:rPr lang="en" sz="2400"/>
              <a:t>Head of Agriculture Infrared Baron Inc.</a:t>
            </a:r>
            <a:endParaRPr sz="2400"/>
          </a:p>
        </p:txBody>
      </p:sp>
      <p:sp>
        <p:nvSpPr>
          <p:cNvPr id="307" name="Shape 307"/>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BIOS</a:t>
            </a:r>
            <a:endParaRPr sz="3600"/>
          </a:p>
          <a:p>
            <a:pPr marL="0" lvl="0" indent="0" rtl="0">
              <a:spcBef>
                <a:spcPts val="0"/>
              </a:spcBef>
              <a:spcAft>
                <a:spcPts val="0"/>
              </a:spcAft>
              <a:buNone/>
            </a:pPr>
            <a:r>
              <a:rPr lang="en" sz="2400"/>
              <a:t>James Creason</a:t>
            </a:r>
            <a:endParaRPr sz="2400"/>
          </a:p>
        </p:txBody>
      </p:sp>
      <p:pic>
        <p:nvPicPr>
          <p:cNvPr id="308" name="Shape 308"/>
          <p:cNvPicPr preferRelativeResize="0"/>
          <p:nvPr/>
        </p:nvPicPr>
        <p:blipFill>
          <a:blip r:embed="rId3">
            <a:alphaModFix/>
          </a:blip>
          <a:stretch>
            <a:fillRect/>
          </a:stretch>
        </p:blipFill>
        <p:spPr>
          <a:xfrm>
            <a:off x="7228375" y="203750"/>
            <a:ext cx="1710326" cy="717601"/>
          </a:xfrm>
          <a:prstGeom prst="rect">
            <a:avLst/>
          </a:prstGeom>
          <a:noFill/>
          <a:ln>
            <a:noFill/>
          </a:ln>
        </p:spPr>
      </p:pic>
      <p:pic>
        <p:nvPicPr>
          <p:cNvPr id="309" name="Shape 309"/>
          <p:cNvPicPr preferRelativeResize="0"/>
          <p:nvPr/>
        </p:nvPicPr>
        <p:blipFill>
          <a:blip r:embed="rId4">
            <a:alphaModFix/>
          </a:blip>
          <a:stretch>
            <a:fillRect/>
          </a:stretch>
        </p:blipFill>
        <p:spPr>
          <a:xfrm>
            <a:off x="4572000" y="237200"/>
            <a:ext cx="2626724" cy="4669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819150" y="1352025"/>
            <a:ext cx="2706900" cy="339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Weiser, Idaho</a:t>
            </a:r>
            <a:endParaRPr sz="2400"/>
          </a:p>
          <a:p>
            <a:pPr marL="0" lvl="0" indent="0">
              <a:spcBef>
                <a:spcPts val="1600"/>
              </a:spcBef>
              <a:spcAft>
                <a:spcPts val="0"/>
              </a:spcAft>
              <a:buNone/>
            </a:pPr>
            <a:r>
              <a:rPr lang="en" sz="2400"/>
              <a:t>2018 EOU GRADUATE - B.S.B.A</a:t>
            </a:r>
            <a:endParaRPr sz="2400"/>
          </a:p>
          <a:p>
            <a:pPr marL="0" lvl="0" indent="0">
              <a:spcBef>
                <a:spcPts val="1600"/>
              </a:spcBef>
              <a:spcAft>
                <a:spcPts val="0"/>
              </a:spcAft>
              <a:buNone/>
            </a:pPr>
            <a:r>
              <a:rPr lang="en" sz="2400"/>
              <a:t>Future Business Professional</a:t>
            </a:r>
            <a:endParaRPr sz="2400"/>
          </a:p>
          <a:p>
            <a:pPr marL="0" lvl="0" indent="0">
              <a:spcBef>
                <a:spcPts val="1600"/>
              </a:spcBef>
              <a:spcAft>
                <a:spcPts val="0"/>
              </a:spcAft>
              <a:buNone/>
            </a:pPr>
            <a:r>
              <a:rPr lang="en" sz="2400"/>
              <a:t>KEEP OREGON GREEN</a:t>
            </a:r>
            <a:endParaRPr sz="2400"/>
          </a:p>
          <a:p>
            <a:pPr marL="0" lvl="0" indent="0">
              <a:spcBef>
                <a:spcPts val="1600"/>
              </a:spcBef>
              <a:spcAft>
                <a:spcPts val="1600"/>
              </a:spcAft>
              <a:buNone/>
            </a:pPr>
            <a:endParaRPr/>
          </a:p>
        </p:txBody>
      </p:sp>
      <p:sp>
        <p:nvSpPr>
          <p:cNvPr id="315" name="Shape 315"/>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BIOS</a:t>
            </a:r>
            <a:endParaRPr sz="3600"/>
          </a:p>
          <a:p>
            <a:pPr marL="0" lvl="0" indent="0" rtl="0">
              <a:spcBef>
                <a:spcPts val="0"/>
              </a:spcBef>
              <a:spcAft>
                <a:spcPts val="0"/>
              </a:spcAft>
              <a:buNone/>
            </a:pPr>
            <a:r>
              <a:rPr lang="en" sz="2400"/>
              <a:t>MacKenzie Kissell</a:t>
            </a:r>
            <a:endParaRPr sz="2400"/>
          </a:p>
        </p:txBody>
      </p:sp>
      <p:pic>
        <p:nvPicPr>
          <p:cNvPr id="316" name="Shape 316"/>
          <p:cNvPicPr preferRelativeResize="0"/>
          <p:nvPr/>
        </p:nvPicPr>
        <p:blipFill>
          <a:blip r:embed="rId3">
            <a:alphaModFix/>
          </a:blip>
          <a:stretch>
            <a:fillRect/>
          </a:stretch>
        </p:blipFill>
        <p:spPr>
          <a:xfrm>
            <a:off x="7228375" y="203750"/>
            <a:ext cx="1710326" cy="717601"/>
          </a:xfrm>
          <a:prstGeom prst="rect">
            <a:avLst/>
          </a:prstGeom>
          <a:noFill/>
          <a:ln>
            <a:noFill/>
          </a:ln>
        </p:spPr>
      </p:pic>
      <p:pic>
        <p:nvPicPr>
          <p:cNvPr id="317" name="Shape 317"/>
          <p:cNvPicPr preferRelativeResize="0"/>
          <p:nvPr/>
        </p:nvPicPr>
        <p:blipFill>
          <a:blip r:embed="rId4">
            <a:alphaModFix/>
          </a:blip>
          <a:stretch>
            <a:fillRect/>
          </a:stretch>
        </p:blipFill>
        <p:spPr>
          <a:xfrm>
            <a:off x="4458178" y="206575"/>
            <a:ext cx="2770200" cy="47303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819150" y="1298075"/>
            <a:ext cx="2535300" cy="241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Portland, OR</a:t>
            </a:r>
            <a:endParaRPr sz="2400"/>
          </a:p>
          <a:p>
            <a:pPr marL="0" lvl="0" indent="0">
              <a:spcBef>
                <a:spcPts val="1600"/>
              </a:spcBef>
              <a:spcAft>
                <a:spcPts val="0"/>
              </a:spcAft>
              <a:buNone/>
            </a:pPr>
            <a:r>
              <a:rPr lang="en" sz="2400"/>
              <a:t>Graduating EOU with a BS in Business Admin. </a:t>
            </a:r>
            <a:endParaRPr sz="2400"/>
          </a:p>
          <a:p>
            <a:pPr marL="0" lvl="0" indent="0">
              <a:spcBef>
                <a:spcPts val="1600"/>
              </a:spcBef>
              <a:spcAft>
                <a:spcPts val="0"/>
              </a:spcAft>
              <a:buNone/>
            </a:pPr>
            <a:r>
              <a:rPr lang="en" sz="2400"/>
              <a:t>Starting Masters in Human Resources EOU Fall of 2019</a:t>
            </a:r>
            <a:endParaRPr sz="2400"/>
          </a:p>
          <a:p>
            <a:pPr marL="0" lvl="0" indent="0">
              <a:spcBef>
                <a:spcPts val="1600"/>
              </a:spcBef>
              <a:spcAft>
                <a:spcPts val="1600"/>
              </a:spcAft>
              <a:buNone/>
            </a:pPr>
            <a:endParaRPr sz="2400"/>
          </a:p>
        </p:txBody>
      </p:sp>
      <p:sp>
        <p:nvSpPr>
          <p:cNvPr id="323" name="Shape 323"/>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BIOS</a:t>
            </a:r>
            <a:endParaRPr sz="3600"/>
          </a:p>
          <a:p>
            <a:pPr marL="0" lvl="0" indent="0" rtl="0">
              <a:spcBef>
                <a:spcPts val="0"/>
              </a:spcBef>
              <a:spcAft>
                <a:spcPts val="0"/>
              </a:spcAft>
              <a:buNone/>
            </a:pPr>
            <a:r>
              <a:rPr lang="en" sz="2400"/>
              <a:t>Riley Strong</a:t>
            </a:r>
            <a:endParaRPr sz="2400"/>
          </a:p>
        </p:txBody>
      </p:sp>
      <p:pic>
        <p:nvPicPr>
          <p:cNvPr id="324" name="Shape 324"/>
          <p:cNvPicPr preferRelativeResize="0"/>
          <p:nvPr/>
        </p:nvPicPr>
        <p:blipFill>
          <a:blip r:embed="rId3">
            <a:alphaModFix/>
          </a:blip>
          <a:stretch>
            <a:fillRect/>
          </a:stretch>
        </p:blipFill>
        <p:spPr>
          <a:xfrm>
            <a:off x="7228375" y="203750"/>
            <a:ext cx="1710326" cy="717601"/>
          </a:xfrm>
          <a:prstGeom prst="rect">
            <a:avLst/>
          </a:prstGeom>
          <a:noFill/>
          <a:ln>
            <a:noFill/>
          </a:ln>
        </p:spPr>
      </p:pic>
      <p:pic>
        <p:nvPicPr>
          <p:cNvPr id="325" name="Shape 325"/>
          <p:cNvPicPr preferRelativeResize="0"/>
          <p:nvPr/>
        </p:nvPicPr>
        <p:blipFill rotWithShape="1">
          <a:blip r:embed="rId4">
            <a:alphaModFix/>
          </a:blip>
          <a:srcRect t="18283" b="20992"/>
          <a:stretch/>
        </p:blipFill>
        <p:spPr>
          <a:xfrm>
            <a:off x="3426650" y="288363"/>
            <a:ext cx="3801724" cy="4566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BIOS</a:t>
            </a:r>
            <a:endParaRPr sz="3600"/>
          </a:p>
          <a:p>
            <a:pPr marL="0" lvl="0" indent="0">
              <a:spcBef>
                <a:spcPts val="0"/>
              </a:spcBef>
              <a:spcAft>
                <a:spcPts val="0"/>
              </a:spcAft>
              <a:buNone/>
            </a:pPr>
            <a:r>
              <a:rPr lang="en" sz="2400"/>
              <a:t>Austin Winegar</a:t>
            </a:r>
            <a:endParaRPr sz="2400"/>
          </a:p>
        </p:txBody>
      </p:sp>
      <p:sp>
        <p:nvSpPr>
          <p:cNvPr id="331" name="Shape 331"/>
          <p:cNvSpPr txBox="1">
            <a:spLocks noGrp="1"/>
          </p:cNvSpPr>
          <p:nvPr>
            <p:ph type="body" idx="1"/>
          </p:nvPr>
        </p:nvSpPr>
        <p:spPr>
          <a:xfrm>
            <a:off x="819150" y="1318975"/>
            <a:ext cx="2400600" cy="303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Weiser, ID</a:t>
            </a:r>
            <a:endParaRPr sz="2400"/>
          </a:p>
          <a:p>
            <a:pPr marL="0" lvl="0" indent="0">
              <a:spcBef>
                <a:spcPts val="1600"/>
              </a:spcBef>
              <a:spcAft>
                <a:spcPts val="0"/>
              </a:spcAft>
              <a:buNone/>
            </a:pPr>
            <a:r>
              <a:rPr lang="en" sz="2400"/>
              <a:t>EOU Basketball</a:t>
            </a:r>
            <a:endParaRPr sz="2400"/>
          </a:p>
          <a:p>
            <a:pPr marL="0" lvl="0" indent="0">
              <a:spcBef>
                <a:spcPts val="1600"/>
              </a:spcBef>
              <a:spcAft>
                <a:spcPts val="0"/>
              </a:spcAft>
              <a:buNone/>
            </a:pPr>
            <a:r>
              <a:rPr lang="en" sz="2400"/>
              <a:t>Graduating June 16 with B.S. in Business Admin.</a:t>
            </a:r>
            <a:endParaRPr sz="2400"/>
          </a:p>
          <a:p>
            <a:pPr marL="0" lvl="0" indent="0">
              <a:spcBef>
                <a:spcPts val="1600"/>
              </a:spcBef>
              <a:spcAft>
                <a:spcPts val="0"/>
              </a:spcAft>
              <a:buNone/>
            </a:pPr>
            <a:r>
              <a:rPr lang="en" sz="2400"/>
              <a:t>Proud Husband and Father</a:t>
            </a:r>
            <a:endParaRPr sz="2400"/>
          </a:p>
          <a:p>
            <a:pPr marL="0" lvl="0" indent="0">
              <a:spcBef>
                <a:spcPts val="1600"/>
              </a:spcBef>
              <a:spcAft>
                <a:spcPts val="0"/>
              </a:spcAft>
              <a:buNone/>
            </a:pPr>
            <a:endParaRPr sz="2400"/>
          </a:p>
          <a:p>
            <a:pPr marL="0" lvl="0" indent="0">
              <a:spcBef>
                <a:spcPts val="1600"/>
              </a:spcBef>
              <a:spcAft>
                <a:spcPts val="0"/>
              </a:spcAft>
              <a:buNone/>
            </a:pPr>
            <a:endParaRPr sz="2400"/>
          </a:p>
          <a:p>
            <a:pPr marL="0" lvl="0" indent="0">
              <a:spcBef>
                <a:spcPts val="1600"/>
              </a:spcBef>
              <a:spcAft>
                <a:spcPts val="1600"/>
              </a:spcAft>
              <a:buNone/>
            </a:pPr>
            <a:endParaRPr sz="2400"/>
          </a:p>
        </p:txBody>
      </p:sp>
      <p:pic>
        <p:nvPicPr>
          <p:cNvPr id="332" name="Shape 332"/>
          <p:cNvPicPr preferRelativeResize="0"/>
          <p:nvPr/>
        </p:nvPicPr>
        <p:blipFill>
          <a:blip r:embed="rId3">
            <a:alphaModFix/>
          </a:blip>
          <a:stretch>
            <a:fillRect/>
          </a:stretch>
        </p:blipFill>
        <p:spPr>
          <a:xfrm>
            <a:off x="7239675" y="203750"/>
            <a:ext cx="1710326" cy="717601"/>
          </a:xfrm>
          <a:prstGeom prst="rect">
            <a:avLst/>
          </a:prstGeom>
          <a:noFill/>
          <a:ln>
            <a:noFill/>
          </a:ln>
        </p:spPr>
      </p:pic>
      <p:pic>
        <p:nvPicPr>
          <p:cNvPr id="333" name="Shape 333"/>
          <p:cNvPicPr preferRelativeResize="0"/>
          <p:nvPr/>
        </p:nvPicPr>
        <p:blipFill rotWithShape="1">
          <a:blip r:embed="rId4">
            <a:alphaModFix/>
          </a:blip>
          <a:srcRect l="15490" r="-15490"/>
          <a:stretch/>
        </p:blipFill>
        <p:spPr>
          <a:xfrm>
            <a:off x="3823275" y="843275"/>
            <a:ext cx="3988275" cy="3988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819150" y="1420775"/>
            <a:ext cx="2796600" cy="3631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Imbler, Oregon</a:t>
            </a:r>
            <a:endParaRPr sz="2400"/>
          </a:p>
          <a:p>
            <a:pPr marL="0" lvl="0" indent="0">
              <a:spcBef>
                <a:spcPts val="1600"/>
              </a:spcBef>
              <a:spcAft>
                <a:spcPts val="0"/>
              </a:spcAft>
              <a:buNone/>
            </a:pPr>
            <a:r>
              <a:rPr lang="en" sz="2400"/>
              <a:t>EOU Climbing Club</a:t>
            </a:r>
            <a:endParaRPr sz="2400"/>
          </a:p>
          <a:p>
            <a:pPr marL="0" lvl="0" indent="0">
              <a:spcBef>
                <a:spcPts val="1600"/>
              </a:spcBef>
              <a:spcAft>
                <a:spcPts val="0"/>
              </a:spcAft>
              <a:buNone/>
            </a:pPr>
            <a:r>
              <a:rPr lang="en" sz="2400"/>
              <a:t>Graduating with BS in Business Administration in 2019</a:t>
            </a:r>
            <a:r>
              <a:rPr lang="en" sz="1800"/>
              <a:t> </a:t>
            </a:r>
            <a:endParaRPr sz="1800"/>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
        <p:nvSpPr>
          <p:cNvPr id="339" name="Shape 339"/>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BIOS</a:t>
            </a:r>
            <a:endParaRPr sz="3600"/>
          </a:p>
          <a:p>
            <a:pPr marL="0" lvl="0" indent="0" rtl="0">
              <a:spcBef>
                <a:spcPts val="0"/>
              </a:spcBef>
              <a:spcAft>
                <a:spcPts val="0"/>
              </a:spcAft>
              <a:buNone/>
            </a:pPr>
            <a:r>
              <a:rPr lang="en" sz="2400"/>
              <a:t>Tim Kilpatrick</a:t>
            </a:r>
            <a:endParaRPr sz="2400"/>
          </a:p>
        </p:txBody>
      </p:sp>
      <p:pic>
        <p:nvPicPr>
          <p:cNvPr id="340" name="Shape 340"/>
          <p:cNvPicPr preferRelativeResize="0"/>
          <p:nvPr/>
        </p:nvPicPr>
        <p:blipFill>
          <a:blip r:embed="rId3">
            <a:alphaModFix/>
          </a:blip>
          <a:stretch>
            <a:fillRect/>
          </a:stretch>
        </p:blipFill>
        <p:spPr>
          <a:xfrm>
            <a:off x="7239675" y="203750"/>
            <a:ext cx="1710326" cy="717601"/>
          </a:xfrm>
          <a:prstGeom prst="rect">
            <a:avLst/>
          </a:prstGeom>
          <a:noFill/>
          <a:ln>
            <a:noFill/>
          </a:ln>
        </p:spPr>
      </p:pic>
      <p:pic>
        <p:nvPicPr>
          <p:cNvPr id="341" name="Shape 341"/>
          <p:cNvPicPr preferRelativeResize="0"/>
          <p:nvPr/>
        </p:nvPicPr>
        <p:blipFill>
          <a:blip r:embed="rId4">
            <a:alphaModFix/>
          </a:blip>
          <a:stretch>
            <a:fillRect/>
          </a:stretch>
        </p:blipFill>
        <p:spPr>
          <a:xfrm>
            <a:off x="4274375" y="858775"/>
            <a:ext cx="2760262" cy="368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819150" y="1476050"/>
            <a:ext cx="3811500" cy="25206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Embedded Software For Commercial Line-Striping Trucks</a:t>
            </a:r>
            <a:endParaRPr sz="2400"/>
          </a:p>
          <a:p>
            <a:pPr marL="457200" lvl="0" indent="-381000" rtl="0">
              <a:spcBef>
                <a:spcPts val="0"/>
              </a:spcBef>
              <a:spcAft>
                <a:spcPts val="0"/>
              </a:spcAft>
              <a:buSzPts val="2400"/>
              <a:buChar char="●"/>
            </a:pPr>
            <a:r>
              <a:rPr lang="en" sz="2400"/>
              <a:t>Quick turnaround on new and existing products</a:t>
            </a:r>
            <a:endParaRPr sz="2400"/>
          </a:p>
          <a:p>
            <a:pPr marL="0" lvl="0" indent="0">
              <a:spcBef>
                <a:spcPts val="1600"/>
              </a:spcBef>
              <a:spcAft>
                <a:spcPts val="0"/>
              </a:spcAft>
              <a:buNone/>
            </a:pPr>
            <a:endParaRPr sz="2400"/>
          </a:p>
          <a:p>
            <a:pPr marL="0" lvl="0" indent="0">
              <a:spcBef>
                <a:spcPts val="1600"/>
              </a:spcBef>
              <a:spcAft>
                <a:spcPts val="1600"/>
              </a:spcAft>
              <a:buNone/>
            </a:pPr>
            <a:endParaRPr sz="2400"/>
          </a:p>
        </p:txBody>
      </p:sp>
      <p:pic>
        <p:nvPicPr>
          <p:cNvPr id="142" name="Shape 142"/>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43" name="Shape 143"/>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Skipline:</a:t>
            </a:r>
            <a:endParaRPr sz="3600"/>
          </a:p>
          <a:p>
            <a:pPr marL="0" lvl="0" indent="0" rtl="0">
              <a:spcBef>
                <a:spcPts val="0"/>
              </a:spcBef>
              <a:spcAft>
                <a:spcPts val="0"/>
              </a:spcAft>
              <a:buNone/>
            </a:pPr>
            <a:r>
              <a:rPr lang="en" sz="2400"/>
              <a:t>Core Competencies</a:t>
            </a:r>
            <a:endParaRPr sz="2400"/>
          </a:p>
        </p:txBody>
      </p:sp>
      <p:pic>
        <p:nvPicPr>
          <p:cNvPr id="144" name="Shape 144"/>
          <p:cNvPicPr preferRelativeResize="0"/>
          <p:nvPr/>
        </p:nvPicPr>
        <p:blipFill>
          <a:blip r:embed="rId4">
            <a:alphaModFix/>
          </a:blip>
          <a:stretch>
            <a:fillRect/>
          </a:stretch>
        </p:blipFill>
        <p:spPr>
          <a:xfrm>
            <a:off x="5398725" y="1204350"/>
            <a:ext cx="3038475" cy="1504950"/>
          </a:xfrm>
          <a:prstGeom prst="rect">
            <a:avLst/>
          </a:prstGeom>
          <a:noFill/>
          <a:ln>
            <a:noFill/>
          </a:ln>
        </p:spPr>
      </p:pic>
      <p:pic>
        <p:nvPicPr>
          <p:cNvPr id="145" name="Shape 145"/>
          <p:cNvPicPr preferRelativeResize="0"/>
          <p:nvPr/>
        </p:nvPicPr>
        <p:blipFill>
          <a:blip r:embed="rId5">
            <a:alphaModFix/>
          </a:blip>
          <a:stretch>
            <a:fillRect/>
          </a:stretch>
        </p:blipFill>
        <p:spPr>
          <a:xfrm>
            <a:off x="5551125" y="2992300"/>
            <a:ext cx="2733675" cy="166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819150" y="1158350"/>
            <a:ext cx="7050000" cy="3453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Market Power</a:t>
            </a:r>
            <a:endParaRPr sz="2400"/>
          </a:p>
          <a:p>
            <a:pPr marL="457200" lvl="0" indent="-381000" rtl="0">
              <a:spcBef>
                <a:spcPts val="0"/>
              </a:spcBef>
              <a:spcAft>
                <a:spcPts val="0"/>
              </a:spcAft>
              <a:buSzPts val="2400"/>
              <a:buChar char="●"/>
            </a:pPr>
            <a:r>
              <a:rPr lang="en" sz="2400"/>
              <a:t>Different Models:</a:t>
            </a:r>
            <a:endParaRPr sz="2400"/>
          </a:p>
          <a:p>
            <a:pPr marL="914400" lvl="1" indent="-381000" rtl="0">
              <a:spcBef>
                <a:spcPts val="0"/>
              </a:spcBef>
              <a:spcAft>
                <a:spcPts val="0"/>
              </a:spcAft>
              <a:buSzPts val="2400"/>
              <a:buChar char="○"/>
            </a:pPr>
            <a:r>
              <a:rPr lang="en" sz="2400"/>
              <a:t>Models/replacement service/parts</a:t>
            </a:r>
            <a:endParaRPr sz="2400"/>
          </a:p>
          <a:p>
            <a:pPr marL="1371600" lvl="2" indent="-381000" rtl="0">
              <a:spcBef>
                <a:spcPts val="0"/>
              </a:spcBef>
              <a:spcAft>
                <a:spcPts val="0"/>
              </a:spcAft>
              <a:buSzPts val="2400"/>
              <a:buChar char="■"/>
            </a:pPr>
            <a:r>
              <a:rPr lang="en" sz="2400"/>
              <a:t>Machines 30+ years old</a:t>
            </a:r>
            <a:endParaRPr sz="2400"/>
          </a:p>
          <a:p>
            <a:pPr marL="914400" lvl="1" indent="-381000" rtl="0">
              <a:spcBef>
                <a:spcPts val="0"/>
              </a:spcBef>
              <a:spcAft>
                <a:spcPts val="0"/>
              </a:spcAft>
              <a:buSzPts val="2400"/>
              <a:buChar char="○"/>
            </a:pPr>
            <a:r>
              <a:rPr lang="en" sz="2400"/>
              <a:t>Next day shipping</a:t>
            </a:r>
            <a:endParaRPr sz="2400"/>
          </a:p>
          <a:p>
            <a:pPr marL="457200" lvl="0" indent="-381000" rtl="0">
              <a:spcBef>
                <a:spcPts val="0"/>
              </a:spcBef>
              <a:spcAft>
                <a:spcPts val="0"/>
              </a:spcAft>
              <a:buSzPts val="2400"/>
              <a:buChar char="●"/>
            </a:pPr>
            <a:r>
              <a:rPr lang="en" sz="2400"/>
              <a:t>Growth 6-8%</a:t>
            </a:r>
            <a:endParaRPr sz="2400"/>
          </a:p>
          <a:p>
            <a:pPr marL="457200" lvl="0" indent="-381000" rtl="0">
              <a:spcBef>
                <a:spcPts val="0"/>
              </a:spcBef>
              <a:spcAft>
                <a:spcPts val="0"/>
              </a:spcAft>
              <a:buSzPts val="2400"/>
              <a:buChar char="●"/>
            </a:pPr>
            <a:r>
              <a:rPr lang="en" sz="2400"/>
              <a:t>Seeking Innovation</a:t>
            </a:r>
            <a:endParaRPr sz="2400"/>
          </a:p>
          <a:p>
            <a:pPr marL="914400" lvl="1" indent="-381000" rtl="0">
              <a:spcBef>
                <a:spcPts val="0"/>
              </a:spcBef>
              <a:spcAft>
                <a:spcPts val="0"/>
              </a:spcAft>
              <a:buSzPts val="2400"/>
              <a:buChar char="○"/>
            </a:pPr>
            <a:r>
              <a:rPr lang="en" sz="2400"/>
              <a:t>Boost growth 20-25%</a:t>
            </a:r>
            <a:endParaRPr sz="2400"/>
          </a:p>
          <a:p>
            <a:pPr marL="0" lvl="0" indent="0">
              <a:spcBef>
                <a:spcPts val="1600"/>
              </a:spcBef>
              <a:spcAft>
                <a:spcPts val="1600"/>
              </a:spcAft>
              <a:buNone/>
            </a:pPr>
            <a:endParaRPr/>
          </a:p>
        </p:txBody>
      </p:sp>
      <p:pic>
        <p:nvPicPr>
          <p:cNvPr id="151" name="Shape 151"/>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52" name="Shape 152"/>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Overview:</a:t>
            </a:r>
            <a:endParaRPr sz="3600"/>
          </a:p>
          <a:p>
            <a:pPr marL="0" lvl="0" indent="0" rtl="0">
              <a:spcBef>
                <a:spcPts val="0"/>
              </a:spcBef>
              <a:spcAft>
                <a:spcPts val="0"/>
              </a:spcAft>
              <a:buNone/>
            </a:pPr>
            <a:r>
              <a:rPr lang="en" sz="2400"/>
              <a:t>Current Situation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819150" y="1260675"/>
            <a:ext cx="3753000" cy="36171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Epic Solutions Fargo, North Dakota</a:t>
            </a:r>
            <a:endParaRPr sz="2400"/>
          </a:p>
          <a:p>
            <a:pPr marL="914400" lvl="1" indent="-381000" rtl="0">
              <a:lnSpc>
                <a:spcPct val="100000"/>
              </a:lnSpc>
              <a:spcBef>
                <a:spcPts val="0"/>
              </a:spcBef>
              <a:spcAft>
                <a:spcPts val="0"/>
              </a:spcAft>
              <a:buSzPts val="2400"/>
              <a:buChar char="○"/>
            </a:pPr>
            <a:r>
              <a:rPr lang="en" sz="2400"/>
              <a:t>M7 Material Monitoring System</a:t>
            </a:r>
            <a:endParaRPr sz="2400"/>
          </a:p>
          <a:p>
            <a:pPr marL="457200" lvl="0" indent="-381000" rtl="0">
              <a:spcBef>
                <a:spcPts val="0"/>
              </a:spcBef>
              <a:spcAft>
                <a:spcPts val="0"/>
              </a:spcAft>
              <a:buSzPts val="2400"/>
              <a:buChar char="●"/>
            </a:pPr>
            <a:r>
              <a:rPr lang="en" sz="2400"/>
              <a:t>Borum - European  </a:t>
            </a:r>
            <a:endParaRPr sz="2400"/>
          </a:p>
          <a:p>
            <a:pPr marL="914400" lvl="1" indent="-381000" rtl="0">
              <a:spcBef>
                <a:spcPts val="0"/>
              </a:spcBef>
              <a:spcAft>
                <a:spcPts val="0"/>
              </a:spcAft>
              <a:buSzPts val="2400"/>
              <a:buChar char="○"/>
            </a:pPr>
            <a:r>
              <a:rPr lang="en" sz="2400"/>
              <a:t>Self-Propelled</a:t>
            </a:r>
            <a:endParaRPr sz="2400"/>
          </a:p>
          <a:p>
            <a:pPr marL="914400" lvl="1" indent="-381000" rtl="0">
              <a:spcBef>
                <a:spcPts val="0"/>
              </a:spcBef>
              <a:spcAft>
                <a:spcPts val="0"/>
              </a:spcAft>
              <a:buSzPts val="2400"/>
              <a:buChar char="○"/>
            </a:pPr>
            <a:r>
              <a:rPr lang="en" sz="2400"/>
              <a:t>Thermoplastic and Cold Paint</a:t>
            </a:r>
            <a:endParaRPr sz="2400"/>
          </a:p>
        </p:txBody>
      </p:sp>
      <p:pic>
        <p:nvPicPr>
          <p:cNvPr id="158" name="Shape 158"/>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59" name="Shape 159"/>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Competition:</a:t>
            </a:r>
            <a:endParaRPr sz="3600"/>
          </a:p>
          <a:p>
            <a:pPr marL="0" lvl="0" indent="0" rtl="0">
              <a:spcBef>
                <a:spcPts val="0"/>
              </a:spcBef>
              <a:spcAft>
                <a:spcPts val="0"/>
              </a:spcAft>
              <a:buNone/>
            </a:pPr>
            <a:r>
              <a:rPr lang="en" sz="2400"/>
              <a:t>National/International Companies</a:t>
            </a:r>
            <a:endParaRPr sz="2400"/>
          </a:p>
        </p:txBody>
      </p:sp>
      <p:sp>
        <p:nvSpPr>
          <p:cNvPr id="160" name="Shape 160"/>
          <p:cNvSpPr txBox="1">
            <a:spLocks noGrp="1"/>
          </p:cNvSpPr>
          <p:nvPr>
            <p:ph type="body" idx="1"/>
          </p:nvPr>
        </p:nvSpPr>
        <p:spPr>
          <a:xfrm>
            <a:off x="4775975" y="1260675"/>
            <a:ext cx="3753000" cy="36171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Stim - European </a:t>
            </a:r>
            <a:endParaRPr sz="2400"/>
          </a:p>
          <a:p>
            <a:pPr marL="914400" lvl="1" indent="-381000" rtl="0">
              <a:spcBef>
                <a:spcPts val="0"/>
              </a:spcBef>
              <a:spcAft>
                <a:spcPts val="0"/>
              </a:spcAft>
              <a:buSzPts val="2400"/>
              <a:buChar char="○"/>
            </a:pPr>
            <a:r>
              <a:rPr lang="en" sz="2400"/>
              <a:t>Retro-Reflective Road Studs</a:t>
            </a:r>
            <a:endParaRPr sz="2400"/>
          </a:p>
          <a:p>
            <a:pPr marL="457200" lvl="0" indent="-381000" rtl="0">
              <a:spcBef>
                <a:spcPts val="0"/>
              </a:spcBef>
              <a:spcAft>
                <a:spcPts val="0"/>
              </a:spcAft>
              <a:buSzPts val="2400"/>
              <a:buChar char="●"/>
            </a:pPr>
            <a:r>
              <a:rPr lang="en" sz="2400"/>
              <a:t>Hofmann - European </a:t>
            </a:r>
            <a:endParaRPr sz="2400"/>
          </a:p>
          <a:p>
            <a:pPr marL="914400" lvl="1" indent="-381000" rtl="0">
              <a:spcBef>
                <a:spcPts val="0"/>
              </a:spcBef>
              <a:spcAft>
                <a:spcPts val="0"/>
              </a:spcAft>
              <a:buSzPts val="2400"/>
              <a:buChar char="○"/>
            </a:pPr>
            <a:r>
              <a:rPr lang="en" sz="2400"/>
              <a:t>Expert advice and guidance for our customers</a:t>
            </a:r>
            <a:endParaRPr sz="2400"/>
          </a:p>
          <a:p>
            <a:pPr marL="0" lvl="0" indent="0"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819150" y="1476050"/>
            <a:ext cx="4312200" cy="2708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Oceanic Region</a:t>
            </a:r>
            <a:endParaRPr sz="2400"/>
          </a:p>
          <a:p>
            <a:pPr marL="914400" lvl="1" indent="-381000" rtl="0">
              <a:spcBef>
                <a:spcPts val="0"/>
              </a:spcBef>
              <a:spcAft>
                <a:spcPts val="0"/>
              </a:spcAft>
              <a:buSzPts val="2400"/>
              <a:buChar char="○"/>
            </a:pPr>
            <a:r>
              <a:rPr lang="en" sz="2400"/>
              <a:t>New Zealand</a:t>
            </a:r>
            <a:endParaRPr sz="2400"/>
          </a:p>
          <a:p>
            <a:pPr marL="914400" lvl="1" indent="-381000" rtl="0">
              <a:spcBef>
                <a:spcPts val="0"/>
              </a:spcBef>
              <a:spcAft>
                <a:spcPts val="0"/>
              </a:spcAft>
              <a:buSzPts val="2400"/>
              <a:buChar char="○"/>
            </a:pPr>
            <a:r>
              <a:rPr lang="en" sz="2400"/>
              <a:t>Australia </a:t>
            </a:r>
            <a:endParaRPr sz="2400"/>
          </a:p>
          <a:p>
            <a:pPr marL="457200" lvl="0" indent="-381000" rtl="0">
              <a:spcBef>
                <a:spcPts val="0"/>
              </a:spcBef>
              <a:spcAft>
                <a:spcPts val="0"/>
              </a:spcAft>
              <a:buSzPts val="2400"/>
              <a:buChar char="●"/>
            </a:pPr>
            <a:r>
              <a:rPr lang="en" sz="2400"/>
              <a:t>Potential</a:t>
            </a:r>
            <a:endParaRPr sz="2400"/>
          </a:p>
          <a:p>
            <a:pPr marL="914400" lvl="1" indent="-381000" rtl="0">
              <a:spcBef>
                <a:spcPts val="0"/>
              </a:spcBef>
              <a:spcAft>
                <a:spcPts val="0"/>
              </a:spcAft>
              <a:buSzPts val="2400"/>
              <a:buChar char="○"/>
            </a:pPr>
            <a:r>
              <a:rPr lang="en" sz="2400"/>
              <a:t>Europe</a:t>
            </a:r>
            <a:endParaRPr sz="2400"/>
          </a:p>
          <a:p>
            <a:pPr marL="914400" lvl="1" indent="-381000" rtl="0">
              <a:lnSpc>
                <a:spcPct val="200000"/>
              </a:lnSpc>
              <a:spcBef>
                <a:spcPts val="0"/>
              </a:spcBef>
              <a:spcAft>
                <a:spcPts val="0"/>
              </a:spcAft>
              <a:buSzPts val="2400"/>
              <a:buChar char="○"/>
            </a:pPr>
            <a:r>
              <a:rPr lang="en" sz="2400"/>
              <a:t>Already in Canada</a:t>
            </a:r>
            <a:endParaRPr sz="2400"/>
          </a:p>
        </p:txBody>
      </p:sp>
      <p:pic>
        <p:nvPicPr>
          <p:cNvPr id="166" name="Shape 166"/>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67" name="Shape 167"/>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Skipline:</a:t>
            </a:r>
            <a:endParaRPr sz="3600"/>
          </a:p>
          <a:p>
            <a:pPr marL="0" lvl="0" indent="0" rtl="0">
              <a:spcBef>
                <a:spcPts val="0"/>
              </a:spcBef>
              <a:spcAft>
                <a:spcPts val="0"/>
              </a:spcAft>
              <a:buNone/>
            </a:pPr>
            <a:r>
              <a:rPr lang="en" sz="2400"/>
              <a:t>International Markets</a:t>
            </a:r>
            <a:endParaRPr sz="2400"/>
          </a:p>
        </p:txBody>
      </p:sp>
      <p:pic>
        <p:nvPicPr>
          <p:cNvPr id="168" name="Shape 168"/>
          <p:cNvPicPr preferRelativeResize="0"/>
          <p:nvPr/>
        </p:nvPicPr>
        <p:blipFill>
          <a:blip r:embed="rId4">
            <a:alphaModFix/>
          </a:blip>
          <a:stretch>
            <a:fillRect/>
          </a:stretch>
        </p:blipFill>
        <p:spPr>
          <a:xfrm>
            <a:off x="5361675" y="1158350"/>
            <a:ext cx="2456732" cy="1634850"/>
          </a:xfrm>
          <a:prstGeom prst="rect">
            <a:avLst/>
          </a:prstGeom>
          <a:noFill/>
          <a:ln>
            <a:noFill/>
          </a:ln>
        </p:spPr>
      </p:pic>
      <p:pic>
        <p:nvPicPr>
          <p:cNvPr id="169" name="Shape 169"/>
          <p:cNvPicPr preferRelativeResize="0"/>
          <p:nvPr/>
        </p:nvPicPr>
        <p:blipFill>
          <a:blip r:embed="rId5">
            <a:alphaModFix/>
          </a:blip>
          <a:stretch>
            <a:fillRect/>
          </a:stretch>
        </p:blipFill>
        <p:spPr>
          <a:xfrm>
            <a:off x="4907900" y="2869941"/>
            <a:ext cx="3259288" cy="16348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819150" y="1299450"/>
            <a:ext cx="7505700" cy="343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Product: Road Marking Controllers</a:t>
            </a:r>
            <a:endParaRPr sz="2400"/>
          </a:p>
          <a:p>
            <a:pPr marL="0" lvl="0" indent="0">
              <a:spcBef>
                <a:spcPts val="1600"/>
              </a:spcBef>
              <a:spcAft>
                <a:spcPts val="0"/>
              </a:spcAft>
              <a:buNone/>
            </a:pPr>
            <a:r>
              <a:rPr lang="en" sz="2400"/>
              <a:t>People: Truck Manufacturers/Distributors</a:t>
            </a:r>
            <a:endParaRPr sz="2400"/>
          </a:p>
          <a:p>
            <a:pPr marL="0" lvl="0" indent="0">
              <a:spcBef>
                <a:spcPts val="1600"/>
              </a:spcBef>
              <a:spcAft>
                <a:spcPts val="0"/>
              </a:spcAft>
              <a:buNone/>
            </a:pPr>
            <a:r>
              <a:rPr lang="en" sz="2400"/>
              <a:t>Price: On average $6,000</a:t>
            </a:r>
            <a:endParaRPr sz="2400"/>
          </a:p>
          <a:p>
            <a:pPr marL="0" lvl="0" indent="0">
              <a:spcBef>
                <a:spcPts val="1600"/>
              </a:spcBef>
              <a:spcAft>
                <a:spcPts val="0"/>
              </a:spcAft>
              <a:buNone/>
            </a:pPr>
            <a:r>
              <a:rPr lang="en" sz="2400"/>
              <a:t>Place: (distribution channel, Physical location, where buyers look for product/service)</a:t>
            </a:r>
            <a:endParaRPr sz="2400"/>
          </a:p>
          <a:p>
            <a:pPr marL="0" lvl="0" indent="0">
              <a:spcBef>
                <a:spcPts val="1600"/>
              </a:spcBef>
              <a:spcAft>
                <a:spcPts val="1600"/>
              </a:spcAft>
              <a:buNone/>
            </a:pPr>
            <a:r>
              <a:rPr lang="en" sz="2400"/>
              <a:t>Promotion: Trade Shows, Magazines, Word-of-Mouth</a:t>
            </a:r>
            <a:endParaRPr sz="2400"/>
          </a:p>
        </p:txBody>
      </p:sp>
      <p:pic>
        <p:nvPicPr>
          <p:cNvPr id="175" name="Shape 175"/>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76" name="Shape 176"/>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Marketing Mix:</a:t>
            </a:r>
            <a:endParaRPr sz="3600"/>
          </a:p>
          <a:p>
            <a:pPr marL="0" lvl="0" indent="0">
              <a:spcBef>
                <a:spcPts val="0"/>
              </a:spcBef>
              <a:spcAft>
                <a:spcPts val="0"/>
              </a:spcAft>
              <a:buNone/>
            </a:pPr>
            <a:r>
              <a:rPr lang="en" sz="2400"/>
              <a:t>The 5 P’s</a:t>
            </a:r>
            <a:endParaRPr sz="2400"/>
          </a:p>
          <a:p>
            <a:pPr marL="0" lvl="0" indent="0" rtl="0">
              <a:spcBef>
                <a:spcPts val="0"/>
              </a:spcBef>
              <a:spcAft>
                <a:spcPts val="0"/>
              </a:spcAft>
              <a:buNone/>
            </a:pPr>
            <a:endParaRPr/>
          </a:p>
        </p:txBody>
      </p:sp>
      <p:pic>
        <p:nvPicPr>
          <p:cNvPr id="177" name="Shape 177"/>
          <p:cNvPicPr preferRelativeResize="0"/>
          <p:nvPr/>
        </p:nvPicPr>
        <p:blipFill>
          <a:blip r:embed="rId4">
            <a:alphaModFix/>
          </a:blip>
          <a:stretch>
            <a:fillRect/>
          </a:stretch>
        </p:blipFill>
        <p:spPr>
          <a:xfrm>
            <a:off x="6186038" y="1158350"/>
            <a:ext cx="2466975" cy="184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819150" y="1376400"/>
            <a:ext cx="7095000" cy="2895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North American Market Leader</a:t>
            </a:r>
            <a:endParaRPr sz="2400"/>
          </a:p>
          <a:p>
            <a:pPr marL="457200" lvl="0" indent="-381000" rtl="0">
              <a:spcBef>
                <a:spcPts val="0"/>
              </a:spcBef>
              <a:spcAft>
                <a:spcPts val="0"/>
              </a:spcAft>
              <a:buSzPts val="2400"/>
              <a:buChar char="●"/>
            </a:pPr>
            <a:r>
              <a:rPr lang="en" sz="2400"/>
              <a:t>50 Years Positive Growth</a:t>
            </a:r>
            <a:endParaRPr sz="2400"/>
          </a:p>
          <a:p>
            <a:pPr marL="457200" lvl="0" indent="-381000" rtl="0">
              <a:spcBef>
                <a:spcPts val="0"/>
              </a:spcBef>
              <a:spcAft>
                <a:spcPts val="0"/>
              </a:spcAft>
              <a:buSzPts val="2400"/>
              <a:buChar char="●"/>
            </a:pPr>
            <a:r>
              <a:rPr lang="en" sz="2400"/>
              <a:t>24 Hour Repair Turn-Around</a:t>
            </a:r>
            <a:endParaRPr sz="2400"/>
          </a:p>
          <a:p>
            <a:pPr marL="457200" lvl="0" indent="-381000" rtl="0">
              <a:spcBef>
                <a:spcPts val="0"/>
              </a:spcBef>
              <a:spcAft>
                <a:spcPts val="0"/>
              </a:spcAft>
              <a:buSzPts val="2400"/>
              <a:buChar char="●"/>
            </a:pPr>
            <a:r>
              <a:rPr lang="en" sz="2400"/>
              <a:t>Low Operating Costs</a:t>
            </a:r>
            <a:endParaRPr sz="2400"/>
          </a:p>
          <a:p>
            <a:pPr marL="457200" lvl="0" indent="-381000" rtl="0">
              <a:spcBef>
                <a:spcPts val="0"/>
              </a:spcBef>
              <a:spcAft>
                <a:spcPts val="0"/>
              </a:spcAft>
              <a:buSzPts val="2400"/>
              <a:buChar char="●"/>
            </a:pPr>
            <a:r>
              <a:rPr lang="en" sz="2400"/>
              <a:t>Established Distribution Network</a:t>
            </a:r>
            <a:endParaRPr sz="2400"/>
          </a:p>
          <a:p>
            <a:pPr marL="457200" lvl="0" indent="-381000" rtl="0">
              <a:spcBef>
                <a:spcPts val="0"/>
              </a:spcBef>
              <a:spcAft>
                <a:spcPts val="0"/>
              </a:spcAft>
              <a:buSzPts val="2400"/>
              <a:buChar char="●"/>
            </a:pPr>
            <a:r>
              <a:rPr lang="en" sz="2400"/>
              <a:t>Embedded Software Core Competency</a:t>
            </a:r>
            <a:endParaRPr sz="2400"/>
          </a:p>
        </p:txBody>
      </p:sp>
      <p:pic>
        <p:nvPicPr>
          <p:cNvPr id="183" name="Shape 183"/>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84" name="Shape 184"/>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SWOT:</a:t>
            </a:r>
            <a:endParaRPr sz="3600"/>
          </a:p>
          <a:p>
            <a:pPr marL="0" lvl="0" indent="0" rtl="0">
              <a:spcBef>
                <a:spcPts val="0"/>
              </a:spcBef>
              <a:spcAft>
                <a:spcPts val="0"/>
              </a:spcAft>
              <a:buNone/>
            </a:pPr>
            <a:r>
              <a:rPr lang="en" sz="2400"/>
              <a:t>Strengths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819150" y="1338825"/>
            <a:ext cx="7095000" cy="32991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Declining Growth Rate</a:t>
            </a:r>
            <a:endParaRPr sz="2400"/>
          </a:p>
          <a:p>
            <a:pPr marL="457200" lvl="0" indent="-381000" rtl="0">
              <a:spcBef>
                <a:spcPts val="0"/>
              </a:spcBef>
              <a:spcAft>
                <a:spcPts val="0"/>
              </a:spcAft>
              <a:buSzPts val="2400"/>
              <a:buChar char="●"/>
            </a:pPr>
            <a:r>
              <a:rPr lang="en" sz="2400"/>
              <a:t>Product Planning/Management</a:t>
            </a:r>
            <a:endParaRPr sz="2400"/>
          </a:p>
          <a:p>
            <a:pPr marL="457200" lvl="0" indent="-381000" rtl="0">
              <a:spcBef>
                <a:spcPts val="0"/>
              </a:spcBef>
              <a:spcAft>
                <a:spcPts val="0"/>
              </a:spcAft>
              <a:buSzPts val="2400"/>
              <a:buChar char="●"/>
            </a:pPr>
            <a:r>
              <a:rPr lang="en" sz="2400"/>
              <a:t>Access to Talent/Travel</a:t>
            </a:r>
            <a:endParaRPr sz="2400"/>
          </a:p>
          <a:p>
            <a:pPr marL="457200" lvl="0" indent="-381000" rtl="0">
              <a:spcBef>
                <a:spcPts val="0"/>
              </a:spcBef>
              <a:spcAft>
                <a:spcPts val="0"/>
              </a:spcAft>
              <a:buSzPts val="2400"/>
              <a:buChar char="●"/>
            </a:pPr>
            <a:r>
              <a:rPr lang="en" sz="2400"/>
              <a:t>Legacy Software/Technology</a:t>
            </a:r>
            <a:endParaRPr sz="2400"/>
          </a:p>
          <a:p>
            <a:pPr marL="457200" lvl="0" indent="-381000" rtl="0">
              <a:spcBef>
                <a:spcPts val="0"/>
              </a:spcBef>
              <a:spcAft>
                <a:spcPts val="0"/>
              </a:spcAft>
              <a:buSzPts val="2400"/>
              <a:buChar char="●"/>
            </a:pPr>
            <a:r>
              <a:rPr lang="en" sz="2400"/>
              <a:t>Niche Application in Larger Market</a:t>
            </a:r>
            <a:endParaRPr sz="2400"/>
          </a:p>
          <a:p>
            <a:pPr marL="457200" lvl="0" indent="-381000" rtl="0">
              <a:spcBef>
                <a:spcPts val="0"/>
              </a:spcBef>
              <a:spcAft>
                <a:spcPts val="0"/>
              </a:spcAft>
              <a:buSzPts val="2400"/>
              <a:buChar char="●"/>
            </a:pPr>
            <a:r>
              <a:rPr lang="en" sz="2400"/>
              <a:t>Small Recurring Revenue Stream</a:t>
            </a:r>
            <a:endParaRPr sz="2400"/>
          </a:p>
          <a:p>
            <a:pPr marL="457200" lvl="0" indent="-381000" rtl="0">
              <a:spcBef>
                <a:spcPts val="0"/>
              </a:spcBef>
              <a:spcAft>
                <a:spcPts val="0"/>
              </a:spcAft>
              <a:buSzPts val="2400"/>
              <a:buChar char="●"/>
            </a:pPr>
            <a:r>
              <a:rPr lang="en" sz="2400"/>
              <a:t>Mechanical Design not Core Competency</a:t>
            </a:r>
            <a:endParaRPr sz="2400"/>
          </a:p>
        </p:txBody>
      </p:sp>
      <p:pic>
        <p:nvPicPr>
          <p:cNvPr id="190" name="Shape 190"/>
          <p:cNvPicPr preferRelativeResize="0"/>
          <p:nvPr/>
        </p:nvPicPr>
        <p:blipFill>
          <a:blip r:embed="rId3">
            <a:alphaModFix/>
          </a:blip>
          <a:stretch>
            <a:fillRect/>
          </a:stretch>
        </p:blipFill>
        <p:spPr>
          <a:xfrm>
            <a:off x="7228375" y="203750"/>
            <a:ext cx="1710326" cy="717601"/>
          </a:xfrm>
          <a:prstGeom prst="rect">
            <a:avLst/>
          </a:prstGeom>
          <a:noFill/>
          <a:ln>
            <a:noFill/>
          </a:ln>
        </p:spPr>
      </p:pic>
      <p:sp>
        <p:nvSpPr>
          <p:cNvPr id="191" name="Shape 191"/>
          <p:cNvSpPr txBox="1">
            <a:spLocks noGrp="1"/>
          </p:cNvSpPr>
          <p:nvPr>
            <p:ph type="title"/>
          </p:nvPr>
        </p:nvSpPr>
        <p:spPr>
          <a:xfrm>
            <a:off x="819150" y="20375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SWOT:</a:t>
            </a:r>
            <a:endParaRPr sz="3600"/>
          </a:p>
          <a:p>
            <a:pPr marL="0" lvl="0" indent="0" rtl="0">
              <a:spcBef>
                <a:spcPts val="0"/>
              </a:spcBef>
              <a:spcAft>
                <a:spcPts val="0"/>
              </a:spcAft>
              <a:buNone/>
            </a:pPr>
            <a:r>
              <a:rPr lang="en" sz="2400"/>
              <a:t>Weaknesses</a:t>
            </a:r>
            <a:endParaRPr sz="24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On-screen Show (16:9)</PresentationFormat>
  <Paragraphs>190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Nunito</vt:lpstr>
      <vt:lpstr>Calibri</vt:lpstr>
      <vt:lpstr>Shift</vt:lpstr>
      <vt:lpstr>PowerPoint Presentation</vt:lpstr>
      <vt:lpstr>Mission Statement: Skipline</vt:lpstr>
      <vt:lpstr>Skipline: Core Competencies</vt:lpstr>
      <vt:lpstr>Overview: Current Situation</vt:lpstr>
      <vt:lpstr>Competition: National/International Companies</vt:lpstr>
      <vt:lpstr>Skipline: International Markets</vt:lpstr>
      <vt:lpstr>Marketing Mix: The 5 P’s </vt:lpstr>
      <vt:lpstr>SWOT: Strengths</vt:lpstr>
      <vt:lpstr>SWOT: Weaknesses</vt:lpstr>
      <vt:lpstr>SWOT: Opportunities</vt:lpstr>
      <vt:lpstr>SWOT: Threats</vt:lpstr>
      <vt:lpstr>Product Road Map: SkipLine</vt:lpstr>
      <vt:lpstr>Overview: Market Size</vt:lpstr>
      <vt:lpstr>Market by State: Approximations</vt:lpstr>
      <vt:lpstr>Overview: Distributor Locations</vt:lpstr>
      <vt:lpstr>PowerPoint Presentation</vt:lpstr>
      <vt:lpstr>Machines in Operation: Total Estimate</vt:lpstr>
      <vt:lpstr>Integration: Vertical</vt:lpstr>
      <vt:lpstr>Integration: Horizontal</vt:lpstr>
      <vt:lpstr>Recommended Strategies: Cloud Services </vt:lpstr>
      <vt:lpstr>Recommended Strategies: Adjacent Markets</vt:lpstr>
      <vt:lpstr>References</vt:lpstr>
      <vt:lpstr>References</vt:lpstr>
      <vt:lpstr>References</vt:lpstr>
      <vt:lpstr>BIOS James Creason</vt:lpstr>
      <vt:lpstr>BIOS MacKenzie Kissell</vt:lpstr>
      <vt:lpstr>BIOS Riley Strong</vt:lpstr>
      <vt:lpstr>BIOS Austin Winegar</vt:lpstr>
      <vt:lpstr>BIOS Tim Kilpatrick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dc:creator>
  <cp:lastModifiedBy>Wilson</cp:lastModifiedBy>
  <cp:revision>1</cp:revision>
  <dcterms:modified xsi:type="dcterms:W3CDTF">2018-06-16T00:07:38Z</dcterms:modified>
</cp:coreProperties>
</file>