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17"/>
  </p:notesMasterIdLst>
  <p:handoutMasterIdLst>
    <p:handoutMasterId r:id="rId18"/>
  </p:handoutMasterIdLst>
  <p:sldIdLst>
    <p:sldId id="551" r:id="rId2"/>
    <p:sldId id="550" r:id="rId3"/>
    <p:sldId id="537" r:id="rId4"/>
    <p:sldId id="544" r:id="rId5"/>
    <p:sldId id="539" r:id="rId6"/>
    <p:sldId id="538" r:id="rId7"/>
    <p:sldId id="552" r:id="rId8"/>
    <p:sldId id="540" r:id="rId9"/>
    <p:sldId id="259" r:id="rId10"/>
    <p:sldId id="541" r:id="rId11"/>
    <p:sldId id="542" r:id="rId12"/>
    <p:sldId id="553" r:id="rId13"/>
    <p:sldId id="261" r:id="rId14"/>
    <p:sldId id="543" r:id="rId15"/>
    <p:sldId id="545" r:id="rId16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9D18E"/>
    <a:srgbClr val="FF0000"/>
    <a:srgbClr val="A6A6A6"/>
    <a:srgbClr val="D6DCE5"/>
    <a:srgbClr val="C0C0C0"/>
    <a:srgbClr val="FF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091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/>
          <a:lstStyle>
            <a:lvl1pPr algn="r">
              <a:defRPr sz="1200"/>
            </a:lvl1pPr>
          </a:lstStyle>
          <a:p>
            <a:fld id="{9200CE21-20DB-44FD-9381-800CB3C8F6F6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3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3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 anchor="b"/>
          <a:lstStyle>
            <a:lvl1pPr algn="r">
              <a:defRPr sz="1200"/>
            </a:lvl1pPr>
          </a:lstStyle>
          <a:p>
            <a:fld id="{3D7900C1-F00F-49B0-809D-B1884591B3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0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/>
          <a:lstStyle>
            <a:lvl1pPr algn="r">
              <a:defRPr sz="1200"/>
            </a:lvl1pPr>
          </a:lstStyle>
          <a:p>
            <a:fld id="{54C7E6E2-3D5C-4E58-9AAC-B65FC3F4253A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75" tIns="47287" rIns="94575" bIns="472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</p:spPr>
        <p:txBody>
          <a:bodyPr vert="horz" lIns="94575" tIns="47287" rIns="94575" bIns="4728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40" cy="469424"/>
          </a:xfrm>
          <a:prstGeom prst="rect">
            <a:avLst/>
          </a:prstGeom>
        </p:spPr>
        <p:txBody>
          <a:bodyPr vert="horz" lIns="94575" tIns="47287" rIns="94575" bIns="47287" rtlCol="0" anchor="b"/>
          <a:lstStyle>
            <a:lvl1pPr algn="r">
              <a:defRPr sz="1200"/>
            </a:lvl1pPr>
          </a:lstStyle>
          <a:p>
            <a:fld id="{265AF65A-F95F-4AA8-84F4-FCCF5220ED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7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1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5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7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6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6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7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70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8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0062A-E223-FE46-B1C9-96E216E0CDFD}" type="datetimeFigureOut">
              <a:rPr lang="en-US" smtClean="0"/>
              <a:pPr/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8083-F789-344A-A6FF-15E0610152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4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rsguide.com.au/car-advice/car-finance-offers-not-always-what-they-seem-30865" TargetMode="External"/><Relationship Id="rId2" Type="http://schemas.openxmlformats.org/officeDocument/2006/relationships/hyperlink" Target="https://www.carsguide.com.au/car-advice/dealer-profit-margins-explained-32397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rbusiness.azcentral.com/retailers-sell-things-cheap-11341.html" TargetMode="External"/><Relationship Id="rId2" Type="http://schemas.openxmlformats.org/officeDocument/2006/relationships/hyperlink" Target="https://www.readyratios.com/sec/ratio/inventory-turnover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  <a:p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General Model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1727047" y="5004308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2726552" y="2121636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4856960" y="2786147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4701766" y="2869831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4509097" y="2332415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3038298" y="3155479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2170275" y="3525640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268D4C-A18E-4070-B781-8EB8002A684A}"/>
              </a:ext>
            </a:extLst>
          </p:cNvPr>
          <p:cNvSpPr txBox="1"/>
          <p:nvPr/>
        </p:nvSpPr>
        <p:spPr>
          <a:xfrm>
            <a:off x="1965562" y="5711952"/>
            <a:ext cx="2007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0000FF"/>
                </a:solidFill>
              </a:rPr>
              <a:t>Cost-Based Pricing</a:t>
            </a:r>
          </a:p>
          <a:p>
            <a:pPr algn="ctr"/>
            <a:r>
              <a:rPr lang="en-US" b="1" dirty="0">
                <a:solidFill>
                  <a:srgbClr val="0000FF"/>
                </a:solidFill>
              </a:rPr>
              <a:t>(mark-up)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25A2B-CAA0-4A7E-BAD2-BD76EC764701}"/>
              </a:ext>
            </a:extLst>
          </p:cNvPr>
          <p:cNvCxnSpPr>
            <a:cxnSpLocks/>
          </p:cNvCxnSpPr>
          <p:nvPr/>
        </p:nvCxnSpPr>
        <p:spPr>
          <a:xfrm rot="16200000">
            <a:off x="4509097" y="5131535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4509097" y="2256215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4003176-D227-4084-B221-2A5DDA463997}"/>
              </a:ext>
            </a:extLst>
          </p:cNvPr>
          <p:cNvSpPr txBox="1"/>
          <p:nvPr/>
        </p:nvSpPr>
        <p:spPr>
          <a:xfrm>
            <a:off x="1903045" y="1414793"/>
            <a:ext cx="2132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rgbClr val="0000FF"/>
                </a:solidFill>
              </a:rPr>
              <a:t>Value-Based Pricing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7B3F7F-BE2C-459C-8496-09DBC6CDFDC6}"/>
              </a:ext>
            </a:extLst>
          </p:cNvPr>
          <p:cNvSpPr txBox="1"/>
          <p:nvPr/>
        </p:nvSpPr>
        <p:spPr>
          <a:xfrm>
            <a:off x="5171093" y="3357190"/>
            <a:ext cx="2245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0000FF"/>
                </a:solidFill>
              </a:rPr>
              <a:t>Market-Based Pricing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5C8BFD-84F9-49AF-861F-532CBF6B3203}"/>
              </a:ext>
            </a:extLst>
          </p:cNvPr>
          <p:cNvSpPr txBox="1"/>
          <p:nvPr/>
        </p:nvSpPr>
        <p:spPr>
          <a:xfrm>
            <a:off x="2900279" y="4542457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A91330-4175-437C-BB63-757C6CE15119}"/>
              </a:ext>
            </a:extLst>
          </p:cNvPr>
          <p:cNvSpPr txBox="1"/>
          <p:nvPr/>
        </p:nvSpPr>
        <p:spPr>
          <a:xfrm>
            <a:off x="2808908" y="2792438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</p:spTree>
    <p:extLst>
      <p:ext uri="{BB962C8B-B14F-4D97-AF65-F5344CB8AC3E}">
        <p14:creationId xmlns:p14="http://schemas.microsoft.com/office/powerpoint/2010/main" val="45607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997139" y="4475802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1996644" y="1593130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4127052" y="2257641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3971858" y="2341325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3801260" y="1803909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2308390" y="2626973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1440367" y="2997134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3801260" y="1727709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4089FDC-C9AE-4C1C-9BFD-8E1522E272E5}"/>
              </a:ext>
            </a:extLst>
          </p:cNvPr>
          <p:cNvSpPr/>
          <p:nvPr/>
        </p:nvSpPr>
        <p:spPr>
          <a:xfrm>
            <a:off x="2924049" y="996642"/>
            <a:ext cx="2117393" cy="2046909"/>
          </a:xfrm>
          <a:prstGeom prst="ellipse">
            <a:avLst/>
          </a:prstGeom>
          <a:noFill/>
          <a:ln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D0BA28-4A9E-4A92-B508-830C8780DB15}"/>
              </a:ext>
            </a:extLst>
          </p:cNvPr>
          <p:cNvSpPr txBox="1"/>
          <p:nvPr/>
        </p:nvSpPr>
        <p:spPr>
          <a:xfrm>
            <a:off x="5820437" y="3686590"/>
            <a:ext cx="253499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Nash Equilibrium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reduce price to point sales margin equals operating cost + required profit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operate in a competitive range and preserve margin for all players 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gas station)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tacit collusion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14DCCE-A1EE-4E05-AB4C-FD61E3B8EAC1}"/>
              </a:ext>
            </a:extLst>
          </p:cNvPr>
          <p:cNvSpPr txBox="1"/>
          <p:nvPr/>
        </p:nvSpPr>
        <p:spPr>
          <a:xfrm>
            <a:off x="2170371" y="4013951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077C51-7C2D-4531-BEEE-2D110D87C6B5}"/>
              </a:ext>
            </a:extLst>
          </p:cNvPr>
          <p:cNvSpPr txBox="1"/>
          <p:nvPr/>
        </p:nvSpPr>
        <p:spPr>
          <a:xfrm>
            <a:off x="2079000" y="2263932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5312F90-FDA1-46C8-8635-38B6E653DCF0}"/>
              </a:ext>
            </a:extLst>
          </p:cNvPr>
          <p:cNvCxnSpPr>
            <a:cxnSpLocks/>
            <a:stCxn id="3" idx="5"/>
          </p:cNvCxnSpPr>
          <p:nvPr/>
        </p:nvCxnSpPr>
        <p:spPr>
          <a:xfrm>
            <a:off x="4731357" y="2743788"/>
            <a:ext cx="998324" cy="942802"/>
          </a:xfrm>
          <a:prstGeom prst="line">
            <a:avLst/>
          </a:prstGeom>
          <a:ln w="9525"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0FD48BB-3B23-4A13-8D1A-AA85F795A808}"/>
              </a:ext>
            </a:extLst>
          </p:cNvPr>
          <p:cNvCxnSpPr>
            <a:cxnSpLocks/>
          </p:cNvCxnSpPr>
          <p:nvPr/>
        </p:nvCxnSpPr>
        <p:spPr>
          <a:xfrm rot="16200000">
            <a:off x="3801260" y="4588342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765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1324309" y="4184606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2323814" y="1301934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4299028" y="1689402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4128430" y="1512713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2635560" y="2335777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1767537" y="2705938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4128430" y="1436513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4089FDC-C9AE-4C1C-9BFD-8E1522E272E5}"/>
              </a:ext>
            </a:extLst>
          </p:cNvPr>
          <p:cNvSpPr/>
          <p:nvPr/>
        </p:nvSpPr>
        <p:spPr>
          <a:xfrm>
            <a:off x="3251219" y="705446"/>
            <a:ext cx="2117393" cy="2046909"/>
          </a:xfrm>
          <a:prstGeom prst="ellipse">
            <a:avLst/>
          </a:prstGeom>
          <a:noFill/>
          <a:ln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14DCCE-A1EE-4E05-AB4C-FD61E3B8EAC1}"/>
              </a:ext>
            </a:extLst>
          </p:cNvPr>
          <p:cNvSpPr txBox="1"/>
          <p:nvPr/>
        </p:nvSpPr>
        <p:spPr>
          <a:xfrm>
            <a:off x="2497541" y="3722755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077C51-7C2D-4531-BEEE-2D110D87C6B5}"/>
              </a:ext>
            </a:extLst>
          </p:cNvPr>
          <p:cNvSpPr txBox="1"/>
          <p:nvPr/>
        </p:nvSpPr>
        <p:spPr>
          <a:xfrm>
            <a:off x="2406170" y="1972736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D44FF4-6B01-44E4-8B66-5A7A12CE3530}"/>
              </a:ext>
            </a:extLst>
          </p:cNvPr>
          <p:cNvSpPr txBox="1"/>
          <p:nvPr/>
        </p:nvSpPr>
        <p:spPr>
          <a:xfrm>
            <a:off x="4454222" y="238746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/>
              <a:t>a</a:t>
            </a:r>
            <a:r>
              <a:rPr lang="en-US" dirty="0"/>
              <a:t> Price</a:t>
            </a: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688EB95-F19E-492B-A689-AF2CA8A5CD75}"/>
              </a:ext>
            </a:extLst>
          </p:cNvPr>
          <p:cNvSpPr/>
          <p:nvPr/>
        </p:nvSpPr>
        <p:spPr>
          <a:xfrm rot="16200000">
            <a:off x="4299028" y="2471148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F1F26D7A-3337-45CD-972E-757781F09432}"/>
              </a:ext>
            </a:extLst>
          </p:cNvPr>
          <p:cNvSpPr/>
          <p:nvPr/>
        </p:nvSpPr>
        <p:spPr>
          <a:xfrm>
            <a:off x="5472042" y="1512713"/>
            <a:ext cx="183073" cy="1113631"/>
          </a:xfrm>
          <a:prstGeom prst="rightBrace">
            <a:avLst/>
          </a:prstGeom>
          <a:ln w="127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4454222" y="1605718"/>
            <a:ext cx="3584379" cy="369332"/>
          </a:xfrm>
          <a:prstGeom prst="rect">
            <a:avLst/>
          </a:prstGeom>
          <a:solidFill>
            <a:srgbClr val="FFFFFF">
              <a:alpha val="60000"/>
            </a:srgb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Competitive Solutions (C</a:t>
            </a:r>
            <a:r>
              <a:rPr lang="en-US" baseline="-25000" dirty="0"/>
              <a:t>b</a:t>
            </a:r>
            <a:r>
              <a:rPr lang="en-US" dirty="0"/>
              <a:t>, C</a:t>
            </a:r>
            <a:r>
              <a:rPr lang="en-US" baseline="-25000" dirty="0"/>
              <a:t>c</a:t>
            </a:r>
            <a:r>
              <a:rPr lang="en-US" dirty="0"/>
              <a:t>, … C</a:t>
            </a:r>
            <a:r>
              <a:rPr lang="en-US" baseline="-25000" dirty="0"/>
              <a:t>n</a:t>
            </a:r>
            <a:r>
              <a:rPr lang="en-US" dirty="0"/>
              <a:t>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0006F5-9B47-4B55-8F93-223F0AE850DD}"/>
              </a:ext>
            </a:extLst>
          </p:cNvPr>
          <p:cNvSpPr txBox="1"/>
          <p:nvPr/>
        </p:nvSpPr>
        <p:spPr>
          <a:xfrm>
            <a:off x="5736096" y="3293208"/>
            <a:ext cx="2245863" cy="3031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i="1" dirty="0"/>
              <a:t>pushing price below value creates purchase pressure – especially if time-limited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differential cost basis allows pushing price below competitors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If not time-limited then it becomes the perceived value over time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$5 foot-long…)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4B4F36-493C-4C10-AD3F-FD8FB79B3E95}"/>
              </a:ext>
            </a:extLst>
          </p:cNvPr>
          <p:cNvSpPr txBox="1"/>
          <p:nvPr/>
        </p:nvSpPr>
        <p:spPr>
          <a:xfrm>
            <a:off x="1997364" y="5016757"/>
            <a:ext cx="2245863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i="1" dirty="0"/>
              <a:t>sales promotions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premiums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coupons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$5 Friday…)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7C5F8F2-0A92-4590-93D6-B400CABA5ED8}"/>
              </a:ext>
            </a:extLst>
          </p:cNvPr>
          <p:cNvCxnSpPr>
            <a:cxnSpLocks/>
          </p:cNvCxnSpPr>
          <p:nvPr/>
        </p:nvCxnSpPr>
        <p:spPr>
          <a:xfrm rot="16200000">
            <a:off x="4128430" y="4293335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435B8C4-C855-4225-8657-A48E5A7BC911}"/>
              </a:ext>
            </a:extLst>
          </p:cNvPr>
          <p:cNvSpPr txBox="1"/>
          <p:nvPr/>
        </p:nvSpPr>
        <p:spPr>
          <a:xfrm>
            <a:off x="5754881" y="612969"/>
            <a:ext cx="16581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short-term vs. long-term price equilibrium</a:t>
            </a:r>
          </a:p>
        </p:txBody>
      </p:sp>
    </p:spTree>
    <p:extLst>
      <p:ext uri="{BB962C8B-B14F-4D97-AF65-F5344CB8AC3E}">
        <p14:creationId xmlns:p14="http://schemas.microsoft.com/office/powerpoint/2010/main" val="3228098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89827991-27E3-4C1E-B0AA-CCE339FA5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466" y="771786"/>
            <a:ext cx="1875515" cy="1891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DCF0A2B4-3D2E-4BB1-B385-820940BC39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443" y="3529667"/>
            <a:ext cx="4014131" cy="267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A18297-9278-4109-B6E6-119BC4CBAA01}"/>
              </a:ext>
            </a:extLst>
          </p:cNvPr>
          <p:cNvSpPr txBox="1"/>
          <p:nvPr/>
        </p:nvSpPr>
        <p:spPr>
          <a:xfrm>
            <a:off x="4572000" y="1102091"/>
            <a:ext cx="2090509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promotions/specials</a:t>
            </a:r>
          </a:p>
          <a:p>
            <a:pPr>
              <a:spcBef>
                <a:spcPts val="1200"/>
              </a:spcBef>
            </a:pPr>
            <a:r>
              <a:rPr lang="en-US" dirty="0"/>
              <a:t>private labels</a:t>
            </a:r>
          </a:p>
          <a:p>
            <a:pPr>
              <a:spcBef>
                <a:spcPts val="1200"/>
              </a:spcBef>
            </a:pPr>
            <a:r>
              <a:rPr lang="en-US" dirty="0"/>
              <a:t>maximize cart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FB7B20-C48F-4BBE-9955-D0125BE05181}"/>
              </a:ext>
            </a:extLst>
          </p:cNvPr>
          <p:cNvSpPr txBox="1"/>
          <p:nvPr/>
        </p:nvSpPr>
        <p:spPr>
          <a:xfrm>
            <a:off x="1147968" y="4092767"/>
            <a:ext cx="188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cost-based pricing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5434F80-08C9-4C42-A3BB-E70BEDD099F3}"/>
              </a:ext>
            </a:extLst>
          </p:cNvPr>
          <p:cNvGrpSpPr/>
          <p:nvPr/>
        </p:nvGrpSpPr>
        <p:grpSpPr>
          <a:xfrm>
            <a:off x="1268732" y="4647501"/>
            <a:ext cx="1560353" cy="1350627"/>
            <a:chOff x="1268732" y="4647501"/>
            <a:chExt cx="1560353" cy="135062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E017C627-BA1F-47B1-B877-7F7E1D315CF2}"/>
                </a:ext>
              </a:extLst>
            </p:cNvPr>
            <p:cNvSpPr/>
            <p:nvPr/>
          </p:nvSpPr>
          <p:spPr>
            <a:xfrm>
              <a:off x="1352622" y="4647501"/>
              <a:ext cx="1476463" cy="1350627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2BE9A51-195C-40EC-B9D1-158F7301F6D4}"/>
                </a:ext>
              </a:extLst>
            </p:cNvPr>
            <p:cNvSpPr/>
            <p:nvPr/>
          </p:nvSpPr>
          <p:spPr>
            <a:xfrm>
              <a:off x="2512504" y="5757139"/>
              <a:ext cx="167780" cy="1342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360A671-7D74-4803-9E7D-D6DFAB420F5D}"/>
                </a:ext>
              </a:extLst>
            </p:cNvPr>
            <p:cNvSpPr/>
            <p:nvPr/>
          </p:nvSpPr>
          <p:spPr>
            <a:xfrm>
              <a:off x="1268732" y="5406200"/>
              <a:ext cx="167780" cy="1342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DB2F9C9-692C-4B61-8409-467205F8461C}"/>
                </a:ext>
              </a:extLst>
            </p:cNvPr>
            <p:cNvSpPr/>
            <p:nvPr/>
          </p:nvSpPr>
          <p:spPr>
            <a:xfrm>
              <a:off x="2371886" y="4647501"/>
              <a:ext cx="167780" cy="1342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00022E3-E215-4B7C-A4A1-B07561D33EC1}"/>
                </a:ext>
              </a:extLst>
            </p:cNvPr>
            <p:cNvCxnSpPr>
              <a:cxnSpLocks/>
            </p:cNvCxnSpPr>
            <p:nvPr/>
          </p:nvCxnSpPr>
          <p:spPr>
            <a:xfrm rot="2640000">
              <a:off x="2651885" y="5709950"/>
              <a:ext cx="0" cy="943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D0581035-9231-470A-BF98-662AF50F2365}"/>
                </a:ext>
              </a:extLst>
            </p:cNvPr>
            <p:cNvCxnSpPr>
              <a:cxnSpLocks/>
            </p:cNvCxnSpPr>
            <p:nvPr/>
          </p:nvCxnSpPr>
          <p:spPr>
            <a:xfrm rot="-3480000">
              <a:off x="2371886" y="4662662"/>
              <a:ext cx="0" cy="943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43847C3-4163-4031-8474-3F91A9BD545B}"/>
                </a:ext>
              </a:extLst>
            </p:cNvPr>
            <p:cNvCxnSpPr>
              <a:cxnSpLocks/>
            </p:cNvCxnSpPr>
            <p:nvPr/>
          </p:nvCxnSpPr>
          <p:spPr>
            <a:xfrm rot="-1320000" flipV="1">
              <a:off x="1390279" y="5483870"/>
              <a:ext cx="0" cy="943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E08AF2F-38F9-42BA-8592-07726F6D1B62}"/>
              </a:ext>
            </a:extLst>
          </p:cNvPr>
          <p:cNvSpPr txBox="1"/>
          <p:nvPr/>
        </p:nvSpPr>
        <p:spPr>
          <a:xfrm>
            <a:off x="1330422" y="4640719"/>
            <a:ext cx="54854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price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65418E-228F-445C-8224-1DAF05614AA4}"/>
              </a:ext>
            </a:extLst>
          </p:cNvPr>
          <p:cNvSpPr txBox="1"/>
          <p:nvPr/>
        </p:nvSpPr>
        <p:spPr>
          <a:xfrm>
            <a:off x="2465075" y="5137999"/>
            <a:ext cx="72802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volume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BEFBE8-602F-4C95-B1C2-148242D280E9}"/>
              </a:ext>
            </a:extLst>
          </p:cNvPr>
          <p:cNvSpPr txBox="1"/>
          <p:nvPr/>
        </p:nvSpPr>
        <p:spPr>
          <a:xfrm>
            <a:off x="1539363" y="5757138"/>
            <a:ext cx="4825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cost</a:t>
            </a:r>
          </a:p>
        </p:txBody>
      </p:sp>
    </p:spTree>
    <p:extLst>
      <p:ext uri="{BB962C8B-B14F-4D97-AF65-F5344CB8AC3E}">
        <p14:creationId xmlns:p14="http://schemas.microsoft.com/office/powerpoint/2010/main" val="1683367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0D80E200-390E-482E-88B4-68C97D77945B}"/>
              </a:ext>
            </a:extLst>
          </p:cNvPr>
          <p:cNvSpPr txBox="1"/>
          <p:nvPr/>
        </p:nvSpPr>
        <p:spPr>
          <a:xfrm>
            <a:off x="541341" y="1000126"/>
            <a:ext cx="23667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/>
              <a:t>Pricing Strategy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1710B1-8CAC-4308-AD26-CF978737DE9A}"/>
              </a:ext>
            </a:extLst>
          </p:cNvPr>
          <p:cNvSpPr txBox="1"/>
          <p:nvPr/>
        </p:nvSpPr>
        <p:spPr>
          <a:xfrm>
            <a:off x="541341" y="2214563"/>
            <a:ext cx="3763081" cy="25160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Market Penetration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Skimming the Cream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COGS, perceived value, competition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Price elasticity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forward pricing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variable cost-based pricing</a:t>
            </a:r>
          </a:p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4089450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 – Other Models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0006F5-9B47-4B55-8F93-223F0AE850DD}"/>
              </a:ext>
            </a:extLst>
          </p:cNvPr>
          <p:cNvSpPr txBox="1"/>
          <p:nvPr/>
        </p:nvSpPr>
        <p:spPr>
          <a:xfrm>
            <a:off x="386993" y="743649"/>
            <a:ext cx="7540603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Value-Based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Market-Based -&gt; status quo, dynamic pricing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Cost-Based -&gt; Keystone, target margin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Costco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Amazon Prime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OPEC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Uber surge pricing (equilibrium)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eBay (supply vs. demand), Get a Trailer…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Acquisition Cost -&gt; Margin -&gt; LCV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Promotions, premiums, coupons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BOGO (price -&gt; volume -&gt; cost or lost leader)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Maximize margin of “the cart”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FC79E8-4F4D-40E4-A96F-AB5AD00DADB0}"/>
              </a:ext>
            </a:extLst>
          </p:cNvPr>
          <p:cNvSpPr txBox="1"/>
          <p:nvPr/>
        </p:nvSpPr>
        <p:spPr>
          <a:xfrm>
            <a:off x="6289769" y="2378808"/>
            <a:ext cx="22458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i="1" dirty="0"/>
              <a:t>relationship between pricing model and business model</a:t>
            </a:r>
          </a:p>
        </p:txBody>
      </p:sp>
    </p:spTree>
    <p:extLst>
      <p:ext uri="{BB962C8B-B14F-4D97-AF65-F5344CB8AC3E}">
        <p14:creationId xmlns:p14="http://schemas.microsoft.com/office/powerpoint/2010/main" val="2726986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400800" y="5181600"/>
            <a:ext cx="2612814" cy="15559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7994" y="2626565"/>
            <a:ext cx="2340009" cy="33780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0799" y="2626565"/>
            <a:ext cx="2340009" cy="33780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828295" y="2625055"/>
            <a:ext cx="3565525" cy="33780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370483" y="117309"/>
            <a:ext cx="837032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600" kern="0" dirty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Business Strategy</a:t>
            </a:r>
          </a:p>
          <a:p>
            <a:pPr eaLnBrk="1" hangingPunct="1">
              <a:defRPr/>
            </a:pPr>
            <a:r>
              <a:rPr lang="en-US" sz="3200" kern="0" dirty="0">
                <a:solidFill>
                  <a:schemeClr val="tx2"/>
                </a:solidFill>
                <a:latin typeface="Georgia" pitchFamily="18" charset="0"/>
                <a:ea typeface="+mj-ea"/>
                <a:cs typeface="+mj-cs"/>
              </a:rPr>
              <a:t>Business Model</a:t>
            </a:r>
            <a:endParaRPr lang="en-US" sz="2800" kern="0" dirty="0">
              <a:solidFill>
                <a:schemeClr val="tx2"/>
              </a:solidFill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5844545" y="2696538"/>
            <a:ext cx="1098378" cy="775597"/>
          </a:xfrm>
          <a:prstGeom prst="rect">
            <a:avLst/>
          </a:prstGeom>
          <a:solidFill>
            <a:srgbClr val="D6DCE5"/>
          </a:solidFill>
          <a:ln>
            <a:noFill/>
          </a:ln>
        </p:spPr>
        <p:txBody>
          <a:bodyPr wrap="none" tIns="18288" bIns="1828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Output</a:t>
            </a:r>
          </a:p>
          <a:p>
            <a:pPr eaLnBrk="1" hangingPunct="1"/>
            <a:r>
              <a:rPr lang="en-US" altLang="en-US" sz="1600" i="1" dirty="0"/>
              <a:t>- products</a:t>
            </a:r>
          </a:p>
          <a:p>
            <a:pPr eaLnBrk="1" hangingPunct="1"/>
            <a:r>
              <a:rPr lang="en-US" altLang="en-US" sz="1600" i="1" dirty="0"/>
              <a:t>- services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2454308" y="4260579"/>
            <a:ext cx="2875980" cy="830997"/>
          </a:xfrm>
          <a:prstGeom prst="rect">
            <a:avLst/>
          </a:prstGeom>
          <a:solidFill>
            <a:srgbClr val="D6DCE5"/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Input</a:t>
            </a:r>
          </a:p>
          <a:p>
            <a:pPr eaLnBrk="1" hangingPunct="1"/>
            <a:r>
              <a:rPr lang="en-US" altLang="en-US" sz="1600" i="1" dirty="0"/>
              <a:t>- tangible (land, labor, capital)</a:t>
            </a:r>
          </a:p>
          <a:p>
            <a:pPr eaLnBrk="1" hangingPunct="1"/>
            <a:r>
              <a:rPr lang="en-US" altLang="en-US" sz="1600" i="1" dirty="0"/>
              <a:t>- intangible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9A0BFA-0062-49DB-8A32-01AE8BA617D4}"/>
              </a:ext>
            </a:extLst>
          </p:cNvPr>
          <p:cNvGrpSpPr/>
          <p:nvPr/>
        </p:nvGrpSpPr>
        <p:grpSpPr>
          <a:xfrm>
            <a:off x="3327433" y="3096942"/>
            <a:ext cx="2643750" cy="1301750"/>
            <a:chOff x="3327433" y="3096942"/>
            <a:chExt cx="2643750" cy="1301750"/>
          </a:xfrm>
        </p:grpSpPr>
        <p:cxnSp>
          <p:nvCxnSpPr>
            <p:cNvPr id="9" name="Elbow Connector 8"/>
            <p:cNvCxnSpPr/>
            <p:nvPr/>
          </p:nvCxnSpPr>
          <p:spPr>
            <a:xfrm flipV="1">
              <a:off x="3327433" y="3096942"/>
              <a:ext cx="2411412" cy="130175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938254" y="3386958"/>
              <a:ext cx="2032929" cy="830997"/>
            </a:xfrm>
            <a:prstGeom prst="rect">
              <a:avLst/>
            </a:prstGeom>
            <a:solidFill>
              <a:srgbClr val="D6DCE5"/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Process</a:t>
              </a:r>
            </a:p>
            <a:p>
              <a:pPr>
                <a:defRPr/>
              </a:pPr>
              <a:r>
                <a:rPr lang="en-US" sz="1600" i="1" dirty="0">
                  <a:latin typeface="Arial" panose="020B0604020202020204" pitchFamily="34" charset="0"/>
                  <a:cs typeface="Arial" panose="020B0604020202020204" pitchFamily="34" charset="0"/>
                </a:rPr>
                <a:t>- capabilities</a:t>
              </a:r>
            </a:p>
            <a:p>
              <a:pPr>
                <a:defRPr/>
              </a:pPr>
              <a:r>
                <a:rPr lang="en-US" sz="1600" i="1" dirty="0">
                  <a:latin typeface="Arial" panose="020B0604020202020204" pitchFamily="34" charset="0"/>
                  <a:cs typeface="Arial" panose="020B0604020202020204" pitchFamily="34" charset="0"/>
                </a:rPr>
                <a:t>- core competencies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37D146-D595-4A15-BD87-462A39EB1D4B}"/>
              </a:ext>
            </a:extLst>
          </p:cNvPr>
          <p:cNvGrpSpPr/>
          <p:nvPr/>
        </p:nvGrpSpPr>
        <p:grpSpPr>
          <a:xfrm>
            <a:off x="2983075" y="5271030"/>
            <a:ext cx="3255963" cy="338554"/>
            <a:chOff x="2983075" y="5271030"/>
            <a:chExt cx="3255963" cy="338554"/>
          </a:xfrm>
        </p:grpSpPr>
        <p:cxnSp>
          <p:nvCxnSpPr>
            <p:cNvPr id="12" name="Straight Arrow Connector 11"/>
            <p:cNvCxnSpPr/>
            <p:nvPr/>
          </p:nvCxnSpPr>
          <p:spPr>
            <a:xfrm flipV="1">
              <a:off x="2983075" y="5458973"/>
              <a:ext cx="3255963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28"/>
            <p:cNvSpPr txBox="1">
              <a:spLocks noChangeArrowheads="1"/>
            </p:cNvSpPr>
            <p:nvPr/>
          </p:nvSpPr>
          <p:spPr bwMode="auto">
            <a:xfrm>
              <a:off x="3726895" y="5271030"/>
              <a:ext cx="1997663" cy="338554"/>
            </a:xfrm>
            <a:prstGeom prst="rect">
              <a:avLst/>
            </a:prstGeom>
            <a:solidFill>
              <a:srgbClr val="D6DCE5"/>
            </a:solidFill>
            <a:ln>
              <a:noFill/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i="1" dirty="0"/>
                <a:t>velocity/volume (v</a:t>
              </a:r>
              <a:r>
                <a:rPr lang="en-US" altLang="en-US" sz="1600" i="1" baseline="30000" dirty="0"/>
                <a:t>2</a:t>
              </a:r>
              <a:r>
                <a:rPr lang="en-US" altLang="en-US" sz="1600" i="1" dirty="0"/>
                <a:t>)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166341" y="1812219"/>
            <a:ext cx="1118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Operating</a:t>
            </a:r>
          </a:p>
          <a:p>
            <a:pPr algn="ctr"/>
            <a:r>
              <a:rPr lang="en-US" dirty="0"/>
              <a:t>Model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98691" y="1812218"/>
            <a:ext cx="11442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Marketing</a:t>
            </a:r>
          </a:p>
          <a:p>
            <a:pPr algn="ctr"/>
            <a:r>
              <a:rPr lang="en-US" dirty="0"/>
              <a:t>Model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25771" y="1812217"/>
            <a:ext cx="1044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Resource</a:t>
            </a:r>
          </a:p>
          <a:p>
            <a:pPr algn="ctr"/>
            <a:r>
              <a:rPr lang="en-US" dirty="0"/>
              <a:t>Model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27194" y="3601635"/>
            <a:ext cx="127791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source(s)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composition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integration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99945" y="2659746"/>
            <a:ext cx="13227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i="1" dirty="0">
                <a:solidFill>
                  <a:schemeClr val="bg1">
                    <a:lumMod val="65000"/>
                  </a:schemeClr>
                </a:solidFill>
              </a:rPr>
              <a:t>supply chain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497404" y="3106417"/>
            <a:ext cx="10967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people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product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promotion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place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price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84112E2-BCB3-4DF8-96B9-39524AD47EA4}"/>
              </a:ext>
            </a:extLst>
          </p:cNvPr>
          <p:cNvGrpSpPr/>
          <p:nvPr/>
        </p:nvGrpSpPr>
        <p:grpSpPr>
          <a:xfrm>
            <a:off x="2374214" y="5677745"/>
            <a:ext cx="4648200" cy="307777"/>
            <a:chOff x="2374214" y="5677745"/>
            <a:chExt cx="4648200" cy="307777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374214" y="5848903"/>
              <a:ext cx="4648200" cy="0"/>
            </a:xfrm>
            <a:prstGeom prst="straightConnector1">
              <a:avLst/>
            </a:prstGeom>
            <a:ln w="3175">
              <a:solidFill>
                <a:schemeClr val="bg1">
                  <a:lumMod val="75000"/>
                </a:schemeClr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3268956" y="5677745"/>
              <a:ext cx="2913537" cy="30777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 i="1" dirty="0">
                  <a:solidFill>
                    <a:schemeClr val="bg1">
                      <a:lumMod val="65000"/>
                    </a:schemeClr>
                  </a:solidFill>
                </a:rPr>
                <a:t>own, insource, outsource, offshore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048DA41-D74C-4171-9C3A-48307C45A68D}"/>
              </a:ext>
            </a:extLst>
          </p:cNvPr>
          <p:cNvGrpSpPr/>
          <p:nvPr/>
        </p:nvGrpSpPr>
        <p:grpSpPr>
          <a:xfrm>
            <a:off x="6514424" y="2829023"/>
            <a:ext cx="2079754" cy="2883221"/>
            <a:chOff x="6514424" y="2829023"/>
            <a:chExt cx="2079754" cy="2883221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6BA1330-EB9C-4647-BBF6-3C4C07240EC7}"/>
                </a:ext>
              </a:extLst>
            </p:cNvPr>
            <p:cNvSpPr/>
            <p:nvPr/>
          </p:nvSpPr>
          <p:spPr>
            <a:xfrm>
              <a:off x="6943071" y="2829023"/>
              <a:ext cx="1651107" cy="288322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6514424" y="4088555"/>
              <a:ext cx="915635" cy="815608"/>
            </a:xfrm>
            <a:prstGeom prst="rect">
              <a:avLst/>
            </a:prstGeom>
            <a:solidFill>
              <a:srgbClr val="D6DCE5"/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dirty="0">
                  <a:solidFill>
                    <a:schemeClr val="bg1">
                      <a:lumMod val="65000"/>
                    </a:schemeClr>
                  </a:solidFill>
                </a:rPr>
                <a:t>brand</a:t>
              </a:r>
            </a:p>
            <a:p>
              <a:pPr eaLnBrk="1" hangingPunct="1">
                <a:spcBef>
                  <a:spcPts val="1800"/>
                </a:spcBef>
              </a:pPr>
              <a:r>
                <a:rPr lang="en-US" altLang="en-US" sz="1600" dirty="0">
                  <a:solidFill>
                    <a:schemeClr val="bg1">
                      <a:lumMod val="65000"/>
                    </a:schemeClr>
                  </a:solidFill>
                </a:rPr>
                <a:t>strategy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11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" grpId="0"/>
      <p:bldP spid="18" grpId="0"/>
      <p:bldP spid="19" grpId="0"/>
      <p:bldP spid="20" grpId="0"/>
      <p:bldP spid="22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7BCC9A45-002E-401E-9D4F-A02E3CBDDBAD}"/>
              </a:ext>
            </a:extLst>
          </p:cNvPr>
          <p:cNvSpPr/>
          <p:nvPr/>
        </p:nvSpPr>
        <p:spPr>
          <a:xfrm>
            <a:off x="5410899" y="1194210"/>
            <a:ext cx="2742628" cy="4099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38A104-7204-44B9-8854-8B7B12B5EB7B}"/>
              </a:ext>
            </a:extLst>
          </p:cNvPr>
          <p:cNvSpPr/>
          <p:nvPr/>
        </p:nvSpPr>
        <p:spPr>
          <a:xfrm>
            <a:off x="788565" y="1194210"/>
            <a:ext cx="4622334" cy="4067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  <a:p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Price/Product Relationship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C5EA1DF-E20B-4E30-9DF0-8D984082DF0B}"/>
              </a:ext>
            </a:extLst>
          </p:cNvPr>
          <p:cNvSpPr txBox="1"/>
          <p:nvPr/>
        </p:nvSpPr>
        <p:spPr>
          <a:xfrm>
            <a:off x="386993" y="5735064"/>
            <a:ext cx="8103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*took took story and weather in Bangkok, popsicle in summer vs. popsicle in winter</a:t>
            </a:r>
          </a:p>
          <a:p>
            <a:r>
              <a:rPr lang="en-US" sz="1100" dirty="0"/>
              <a:t>** auto dealership business model</a:t>
            </a:r>
          </a:p>
          <a:p>
            <a:r>
              <a:rPr lang="en-US" sz="1100" dirty="0"/>
              <a:t>(scarcity) ride during rush-hour (Uber)</a:t>
            </a:r>
          </a:p>
          <a:p>
            <a:r>
              <a:rPr lang="en-US" sz="1100" dirty="0"/>
              <a:t>Craig’s List vs. used car lot vs. car dealership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1165532" y="4663233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2165037" y="1780561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8020E-F299-46ED-8546-48BAF4C88B0A}"/>
              </a:ext>
            </a:extLst>
          </p:cNvPr>
          <p:cNvGrpSpPr/>
          <p:nvPr/>
        </p:nvGrpSpPr>
        <p:grpSpPr>
          <a:xfrm>
            <a:off x="4022384" y="1991340"/>
            <a:ext cx="152400" cy="2875320"/>
            <a:chOff x="4608999" y="2038800"/>
            <a:chExt cx="152400" cy="287532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D915E68-96D7-411C-879C-3C0C2010530D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99" y="2038800"/>
              <a:ext cx="0" cy="2856559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FD25A2B-CAA0-4A7E-BAD2-BD76EC76470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685199" y="4837920"/>
              <a:ext cx="0" cy="152400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D44971-F89E-40AA-9203-04C980F79C7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685199" y="1962600"/>
              <a:ext cx="0" cy="152400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BC6D9B8-9275-46AA-BCFC-78FC82B53F9D}"/>
              </a:ext>
            </a:extLst>
          </p:cNvPr>
          <p:cNvGrpSpPr/>
          <p:nvPr/>
        </p:nvGrpSpPr>
        <p:grpSpPr>
          <a:xfrm>
            <a:off x="4606698" y="2352642"/>
            <a:ext cx="1299458" cy="2057796"/>
            <a:chOff x="5528872" y="2400102"/>
            <a:chExt cx="1299458" cy="205779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2B64F20-7E04-484F-A563-824185387493}"/>
                </a:ext>
              </a:extLst>
            </p:cNvPr>
            <p:cNvCxnSpPr>
              <a:cxnSpLocks/>
            </p:cNvCxnSpPr>
            <p:nvPr/>
          </p:nvCxnSpPr>
          <p:spPr>
            <a:xfrm>
              <a:off x="5949211" y="2763143"/>
              <a:ext cx="0" cy="1386978"/>
            </a:xfrm>
            <a:prstGeom prst="line">
              <a:avLst/>
            </a:prstGeom>
            <a:ln w="3175">
              <a:prstDash val="lgDashDot"/>
              <a:headEnd type="triangl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05F403-5898-4722-AE9F-DF65A9F949B9}"/>
                </a:ext>
              </a:extLst>
            </p:cNvPr>
            <p:cNvSpPr txBox="1"/>
            <p:nvPr/>
          </p:nvSpPr>
          <p:spPr>
            <a:xfrm>
              <a:off x="5528872" y="3300710"/>
              <a:ext cx="129945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Price Range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16F9569-60D7-43E1-BBAD-63E2E4D4BC20}"/>
                </a:ext>
              </a:extLst>
            </p:cNvPr>
            <p:cNvSpPr txBox="1"/>
            <p:nvPr/>
          </p:nvSpPr>
          <p:spPr>
            <a:xfrm>
              <a:off x="5811192" y="4150121"/>
              <a:ext cx="276038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$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71943D7-6CA7-4805-A12B-95289B1B0E21}"/>
                </a:ext>
              </a:extLst>
            </p:cNvPr>
            <p:cNvSpPr txBox="1"/>
            <p:nvPr/>
          </p:nvSpPr>
          <p:spPr>
            <a:xfrm>
              <a:off x="5719821" y="2400102"/>
              <a:ext cx="45878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$$$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A4BD22D-A2B0-48B4-AB3B-4169FD068B60}"/>
              </a:ext>
            </a:extLst>
          </p:cNvPr>
          <p:cNvSpPr txBox="1"/>
          <p:nvPr/>
        </p:nvSpPr>
        <p:spPr>
          <a:xfrm>
            <a:off x="2092260" y="3255094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Functional Value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845DAA-C74F-48DB-AA21-7835C74BDD23}"/>
              </a:ext>
            </a:extLst>
          </p:cNvPr>
          <p:cNvSpPr txBox="1"/>
          <p:nvPr/>
        </p:nvSpPr>
        <p:spPr>
          <a:xfrm>
            <a:off x="6742884" y="3255094"/>
            <a:ext cx="141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Product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583BA4-68B8-49E1-9195-2585105C65B6}"/>
              </a:ext>
            </a:extLst>
          </p:cNvPr>
          <p:cNvSpPr txBox="1"/>
          <p:nvPr/>
        </p:nvSpPr>
        <p:spPr>
          <a:xfrm>
            <a:off x="6085653" y="1780561"/>
            <a:ext cx="2067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Augmented Product</a:t>
            </a:r>
          </a:p>
          <a:p>
            <a:pPr algn="r"/>
            <a:r>
              <a:rPr lang="en-US" dirty="0"/>
              <a:t>(market offering)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1ACA53-4951-4C34-8C80-47C5ADC62AB4}"/>
              </a:ext>
            </a:extLst>
          </p:cNvPr>
          <p:cNvSpPr txBox="1"/>
          <p:nvPr/>
        </p:nvSpPr>
        <p:spPr>
          <a:xfrm>
            <a:off x="990473" y="2123196"/>
            <a:ext cx="2667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brand</a:t>
            </a:r>
          </a:p>
          <a:p>
            <a:r>
              <a:rPr lang="en-US" sz="1100" dirty="0"/>
              <a:t>selection  guidance fitting alterations  </a:t>
            </a:r>
          </a:p>
          <a:p>
            <a:r>
              <a:rPr lang="en-US" sz="1100" dirty="0"/>
              <a:t>financing  terms  insurance**</a:t>
            </a:r>
          </a:p>
          <a:p>
            <a:r>
              <a:rPr lang="en-US" sz="1100" dirty="0"/>
              <a:t>timing  environment*</a:t>
            </a:r>
          </a:p>
          <a:p>
            <a:r>
              <a:rPr lang="en-US" sz="1100" dirty="0"/>
              <a:t>newness novelty</a:t>
            </a:r>
          </a:p>
          <a:p>
            <a:r>
              <a:rPr lang="en-US" sz="1100" b="1" dirty="0"/>
              <a:t>scarcity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9D73EE-7882-44A4-827B-9FA149E4134B}"/>
              </a:ext>
            </a:extLst>
          </p:cNvPr>
          <p:cNvSpPr txBox="1"/>
          <p:nvPr/>
        </p:nvSpPr>
        <p:spPr>
          <a:xfrm>
            <a:off x="990473" y="3535748"/>
            <a:ext cx="26679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core features</a:t>
            </a:r>
          </a:p>
          <a:p>
            <a:r>
              <a:rPr lang="en-US" sz="1100" dirty="0"/>
              <a:t>incremental features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9A1D52E-1D7C-4E51-A2F4-0C674B028293}"/>
              </a:ext>
            </a:extLst>
          </p:cNvPr>
          <p:cNvGrpSpPr/>
          <p:nvPr/>
        </p:nvGrpSpPr>
        <p:grpSpPr>
          <a:xfrm>
            <a:off x="1644856" y="2948118"/>
            <a:ext cx="2237903" cy="261610"/>
            <a:chOff x="1593908" y="2902438"/>
            <a:chExt cx="2237903" cy="26161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5C3ACE2-B459-4F86-8683-A7A5351314A8}"/>
                </a:ext>
              </a:extLst>
            </p:cNvPr>
            <p:cNvSpPr txBox="1"/>
            <p:nvPr/>
          </p:nvSpPr>
          <p:spPr>
            <a:xfrm>
              <a:off x="2564444" y="2902438"/>
              <a:ext cx="1267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>
                      <a:lumMod val="75000"/>
                    </a:schemeClr>
                  </a:solidFill>
                </a:rPr>
                <a:t>supply &amp; demand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B719F0-2CA8-402D-BD78-DE4C300DFE1A}"/>
                </a:ext>
              </a:extLst>
            </p:cNvPr>
            <p:cNvCxnSpPr/>
            <p:nvPr/>
          </p:nvCxnSpPr>
          <p:spPr>
            <a:xfrm>
              <a:off x="1593908" y="3050021"/>
              <a:ext cx="978925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EBB11-44E7-48F9-943B-F6CD6C4A565C}"/>
              </a:ext>
            </a:extLst>
          </p:cNvPr>
          <p:cNvSpPr txBox="1"/>
          <p:nvPr/>
        </p:nvSpPr>
        <p:spPr>
          <a:xfrm>
            <a:off x="6322247" y="1214527"/>
            <a:ext cx="919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Product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0E286F-4489-49C6-970D-DC4C153BC313}"/>
              </a:ext>
            </a:extLst>
          </p:cNvPr>
          <p:cNvSpPr txBox="1"/>
          <p:nvPr/>
        </p:nvSpPr>
        <p:spPr>
          <a:xfrm>
            <a:off x="2774964" y="121294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Price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5324A0-27D1-4677-B806-F99389BC08A9}"/>
              </a:ext>
            </a:extLst>
          </p:cNvPr>
          <p:cNvSpPr txBox="1"/>
          <p:nvPr/>
        </p:nvSpPr>
        <p:spPr>
          <a:xfrm>
            <a:off x="6634970" y="4663233"/>
            <a:ext cx="1518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Materials</a:t>
            </a:r>
          </a:p>
        </p:txBody>
      </p:sp>
    </p:spTree>
    <p:extLst>
      <p:ext uri="{BB962C8B-B14F-4D97-AF65-F5344CB8AC3E}">
        <p14:creationId xmlns:p14="http://schemas.microsoft.com/office/powerpoint/2010/main" val="284343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1903149" y="4710693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2902654" y="1828021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5033062" y="2492532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4877868" y="2576216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4685199" y="2038800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3214400" y="2861864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2346377" y="3232025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268D4C-A18E-4070-B781-8EB8002A684A}"/>
              </a:ext>
            </a:extLst>
          </p:cNvPr>
          <p:cNvSpPr txBox="1"/>
          <p:nvPr/>
        </p:nvSpPr>
        <p:spPr>
          <a:xfrm>
            <a:off x="1912029" y="5357210"/>
            <a:ext cx="486693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pricing floor unless we are buying business, making up for an error, or betting on lifetime customer value (LCV)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HP printers)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25A2B-CAA0-4A7E-BAD2-BD76EC764701}"/>
              </a:ext>
            </a:extLst>
          </p:cNvPr>
          <p:cNvCxnSpPr>
            <a:cxnSpLocks/>
          </p:cNvCxnSpPr>
          <p:nvPr/>
        </p:nvCxnSpPr>
        <p:spPr>
          <a:xfrm rot="16200000">
            <a:off x="4685199" y="4837920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4685199" y="1962600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4003176-D227-4084-B221-2A5DDA463997}"/>
              </a:ext>
            </a:extLst>
          </p:cNvPr>
          <p:cNvSpPr txBox="1"/>
          <p:nvPr/>
        </p:nvSpPr>
        <p:spPr>
          <a:xfrm>
            <a:off x="1912029" y="921560"/>
            <a:ext cx="4983821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maximize the amount of perceived value captured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perceived value vs. functional value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62B4B5-0300-44B0-9E33-2668F1D5246B}"/>
              </a:ext>
            </a:extLst>
          </p:cNvPr>
          <p:cNvSpPr txBox="1"/>
          <p:nvPr/>
        </p:nvSpPr>
        <p:spPr>
          <a:xfrm>
            <a:off x="5066056" y="3118145"/>
            <a:ext cx="315418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brand can increase perceived value beyond functional value of competing solutions … but doesn’t always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Apple vs. Southwest Airlines)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6F9569-60D7-43E1-BBAD-63E2E4D4BC20}"/>
              </a:ext>
            </a:extLst>
          </p:cNvPr>
          <p:cNvSpPr txBox="1"/>
          <p:nvPr/>
        </p:nvSpPr>
        <p:spPr>
          <a:xfrm>
            <a:off x="3076381" y="4248842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1943D7-6CA7-4805-A12B-95289B1B0E21}"/>
              </a:ext>
            </a:extLst>
          </p:cNvPr>
          <p:cNvSpPr txBox="1"/>
          <p:nvPr/>
        </p:nvSpPr>
        <p:spPr>
          <a:xfrm>
            <a:off x="2985010" y="2498823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</p:spTree>
    <p:extLst>
      <p:ext uri="{BB962C8B-B14F-4D97-AF65-F5344CB8AC3E}">
        <p14:creationId xmlns:p14="http://schemas.microsoft.com/office/powerpoint/2010/main" val="11522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1097807" y="4340716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2097312" y="1458044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8020E-F299-46ED-8546-48BAF4C88B0A}"/>
              </a:ext>
            </a:extLst>
          </p:cNvPr>
          <p:cNvGrpSpPr/>
          <p:nvPr/>
        </p:nvGrpSpPr>
        <p:grpSpPr>
          <a:xfrm>
            <a:off x="3954659" y="1668823"/>
            <a:ext cx="152400" cy="2875320"/>
            <a:chOff x="4608999" y="2038800"/>
            <a:chExt cx="152400" cy="287532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D915E68-96D7-411C-879C-3C0C2010530D}"/>
                </a:ext>
              </a:extLst>
            </p:cNvPr>
            <p:cNvCxnSpPr>
              <a:cxnSpLocks/>
            </p:cNvCxnSpPr>
            <p:nvPr/>
          </p:nvCxnSpPr>
          <p:spPr>
            <a:xfrm>
              <a:off x="4685199" y="2038800"/>
              <a:ext cx="0" cy="2856559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FD25A2B-CAA0-4A7E-BAD2-BD76EC76470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685199" y="4837920"/>
              <a:ext cx="0" cy="152400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D44971-F89E-40AA-9203-04C980F79C7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685199" y="1962600"/>
              <a:ext cx="0" cy="152400"/>
            </a:xfrm>
            <a:prstGeom prst="line">
              <a:avLst/>
            </a:prstGeom>
            <a:ln w="19050"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BC6D9B8-9275-46AA-BCFC-78FC82B53F9D}"/>
              </a:ext>
            </a:extLst>
          </p:cNvPr>
          <p:cNvGrpSpPr/>
          <p:nvPr/>
        </p:nvGrpSpPr>
        <p:grpSpPr>
          <a:xfrm>
            <a:off x="4538973" y="2030125"/>
            <a:ext cx="1299458" cy="2057796"/>
            <a:chOff x="5528872" y="2400102"/>
            <a:chExt cx="1299458" cy="205779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2B64F20-7E04-484F-A563-824185387493}"/>
                </a:ext>
              </a:extLst>
            </p:cNvPr>
            <p:cNvCxnSpPr>
              <a:cxnSpLocks/>
            </p:cNvCxnSpPr>
            <p:nvPr/>
          </p:nvCxnSpPr>
          <p:spPr>
            <a:xfrm>
              <a:off x="5949211" y="2763143"/>
              <a:ext cx="0" cy="1386978"/>
            </a:xfrm>
            <a:prstGeom prst="line">
              <a:avLst/>
            </a:prstGeom>
            <a:ln w="3175">
              <a:prstDash val="lgDashDot"/>
              <a:headEnd type="triangl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C05F403-5898-4722-AE9F-DF65A9F949B9}"/>
                </a:ext>
              </a:extLst>
            </p:cNvPr>
            <p:cNvSpPr txBox="1"/>
            <p:nvPr/>
          </p:nvSpPr>
          <p:spPr>
            <a:xfrm>
              <a:off x="5528872" y="3300710"/>
              <a:ext cx="129945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Price Range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16F9569-60D7-43E1-BBAD-63E2E4D4BC20}"/>
                </a:ext>
              </a:extLst>
            </p:cNvPr>
            <p:cNvSpPr txBox="1"/>
            <p:nvPr/>
          </p:nvSpPr>
          <p:spPr>
            <a:xfrm>
              <a:off x="5811192" y="4150121"/>
              <a:ext cx="276038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$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71943D7-6CA7-4805-A12B-95289B1B0E21}"/>
                </a:ext>
              </a:extLst>
            </p:cNvPr>
            <p:cNvSpPr txBox="1"/>
            <p:nvPr/>
          </p:nvSpPr>
          <p:spPr>
            <a:xfrm>
              <a:off x="5719821" y="2400102"/>
              <a:ext cx="45878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$$$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A4BD22D-A2B0-48B4-AB3B-4169FD068B60}"/>
              </a:ext>
            </a:extLst>
          </p:cNvPr>
          <p:cNvSpPr txBox="1"/>
          <p:nvPr/>
        </p:nvSpPr>
        <p:spPr>
          <a:xfrm>
            <a:off x="2024535" y="2932577"/>
            <a:ext cx="174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Functional Value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2845DAA-C74F-48DB-AA21-7835C74BDD23}"/>
              </a:ext>
            </a:extLst>
          </p:cNvPr>
          <p:cNvSpPr txBox="1"/>
          <p:nvPr/>
        </p:nvSpPr>
        <p:spPr>
          <a:xfrm>
            <a:off x="6675159" y="2932577"/>
            <a:ext cx="141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Product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583BA4-68B8-49E1-9195-2585105C65B6}"/>
              </a:ext>
            </a:extLst>
          </p:cNvPr>
          <p:cNvSpPr txBox="1"/>
          <p:nvPr/>
        </p:nvSpPr>
        <p:spPr>
          <a:xfrm>
            <a:off x="6017928" y="1458044"/>
            <a:ext cx="2067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Augmented Product</a:t>
            </a:r>
          </a:p>
          <a:p>
            <a:pPr algn="r"/>
            <a:r>
              <a:rPr lang="en-US" dirty="0"/>
              <a:t>(market offering)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1ACA53-4951-4C34-8C80-47C5ADC62AB4}"/>
              </a:ext>
            </a:extLst>
          </p:cNvPr>
          <p:cNvSpPr txBox="1"/>
          <p:nvPr/>
        </p:nvSpPr>
        <p:spPr>
          <a:xfrm>
            <a:off x="922748" y="1800679"/>
            <a:ext cx="2667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brand</a:t>
            </a:r>
          </a:p>
          <a:p>
            <a:r>
              <a:rPr lang="en-US" sz="1100" dirty="0"/>
              <a:t>selection  guidance fitting alterations  </a:t>
            </a:r>
          </a:p>
          <a:p>
            <a:r>
              <a:rPr lang="en-US" sz="1100" dirty="0"/>
              <a:t>financing  terms  insurance**</a:t>
            </a:r>
          </a:p>
          <a:p>
            <a:r>
              <a:rPr lang="en-US" sz="1100" dirty="0"/>
              <a:t>timing  environment*</a:t>
            </a:r>
          </a:p>
          <a:p>
            <a:r>
              <a:rPr lang="en-US" sz="1100" dirty="0"/>
              <a:t>newness novelty</a:t>
            </a:r>
          </a:p>
          <a:p>
            <a:r>
              <a:rPr lang="en-US" sz="1100" b="1" dirty="0"/>
              <a:t>scarcity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C5EA1DF-E20B-4E30-9DF0-8D984082DF0B}"/>
              </a:ext>
            </a:extLst>
          </p:cNvPr>
          <p:cNvSpPr txBox="1"/>
          <p:nvPr/>
        </p:nvSpPr>
        <p:spPr>
          <a:xfrm>
            <a:off x="386993" y="5735064"/>
            <a:ext cx="8103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*took took story and weather in Bangkok, popsicle in summer vs. popsicle in winter</a:t>
            </a:r>
          </a:p>
          <a:p>
            <a:r>
              <a:rPr lang="en-US" sz="1100" dirty="0"/>
              <a:t>** auto dealership business model</a:t>
            </a:r>
          </a:p>
          <a:p>
            <a:r>
              <a:rPr lang="en-US" sz="1100" dirty="0"/>
              <a:t>(scarcity) ride during rush-hour (Uber)</a:t>
            </a:r>
          </a:p>
          <a:p>
            <a:r>
              <a:rPr lang="en-US" sz="1100" dirty="0"/>
              <a:t>Craig’s List vs. used car lot vs. car dealership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9D73EE-7882-44A4-827B-9FA149E4134B}"/>
              </a:ext>
            </a:extLst>
          </p:cNvPr>
          <p:cNvSpPr txBox="1"/>
          <p:nvPr/>
        </p:nvSpPr>
        <p:spPr>
          <a:xfrm>
            <a:off x="922748" y="3213231"/>
            <a:ext cx="26679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core features</a:t>
            </a:r>
          </a:p>
          <a:p>
            <a:r>
              <a:rPr lang="en-US" sz="1100" dirty="0"/>
              <a:t>incremental features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9A1D52E-1D7C-4E51-A2F4-0C674B028293}"/>
              </a:ext>
            </a:extLst>
          </p:cNvPr>
          <p:cNvGrpSpPr/>
          <p:nvPr/>
        </p:nvGrpSpPr>
        <p:grpSpPr>
          <a:xfrm>
            <a:off x="1577131" y="2625601"/>
            <a:ext cx="2237903" cy="261610"/>
            <a:chOff x="1593908" y="2902438"/>
            <a:chExt cx="2237903" cy="26161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5C3ACE2-B459-4F86-8683-A7A5351314A8}"/>
                </a:ext>
              </a:extLst>
            </p:cNvPr>
            <p:cNvSpPr txBox="1"/>
            <p:nvPr/>
          </p:nvSpPr>
          <p:spPr>
            <a:xfrm>
              <a:off x="2564444" y="2902438"/>
              <a:ext cx="12673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>
                      <a:lumMod val="75000"/>
                    </a:schemeClr>
                  </a:solidFill>
                </a:rPr>
                <a:t>supply &amp; demand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5B719F0-2CA8-402D-BD78-DE4C300DFE1A}"/>
                </a:ext>
              </a:extLst>
            </p:cNvPr>
            <p:cNvCxnSpPr/>
            <p:nvPr/>
          </p:nvCxnSpPr>
          <p:spPr>
            <a:xfrm>
              <a:off x="1593908" y="3050021"/>
              <a:ext cx="978925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74009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2129652" y="4727471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3129157" y="1844799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5259565" y="2509310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5104371" y="2592994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4911702" y="2055578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3440903" y="2878642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2572880" y="3248803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268D4C-A18E-4070-B781-8EB8002A684A}"/>
              </a:ext>
            </a:extLst>
          </p:cNvPr>
          <p:cNvSpPr txBox="1"/>
          <p:nvPr/>
        </p:nvSpPr>
        <p:spPr>
          <a:xfrm>
            <a:off x="2371961" y="5393170"/>
            <a:ext cx="1804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rgbClr val="0000FF"/>
                </a:solidFill>
              </a:rPr>
              <a:t>Cost-Based Pricing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25A2B-CAA0-4A7E-BAD2-BD76EC764701}"/>
              </a:ext>
            </a:extLst>
          </p:cNvPr>
          <p:cNvCxnSpPr>
            <a:cxnSpLocks/>
          </p:cNvCxnSpPr>
          <p:nvPr/>
        </p:nvCxnSpPr>
        <p:spPr>
          <a:xfrm rot="16200000">
            <a:off x="4911702" y="4854698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4911702" y="1979378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4003176-D227-4084-B221-2A5DDA463997}"/>
              </a:ext>
            </a:extLst>
          </p:cNvPr>
          <p:cNvSpPr txBox="1"/>
          <p:nvPr/>
        </p:nvSpPr>
        <p:spPr>
          <a:xfrm>
            <a:off x="2305650" y="1137956"/>
            <a:ext cx="1937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solidFill>
                  <a:srgbClr val="0000FF"/>
                </a:solidFill>
              </a:rPr>
              <a:t>Value-Based Pricing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D7B3F7F-BE2C-459C-8496-09DBC6CDFDC6}"/>
              </a:ext>
            </a:extLst>
          </p:cNvPr>
          <p:cNvSpPr txBox="1"/>
          <p:nvPr/>
        </p:nvSpPr>
        <p:spPr>
          <a:xfrm>
            <a:off x="6051871" y="1832740"/>
            <a:ext cx="21642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00FF"/>
                </a:solidFill>
              </a:rPr>
              <a:t>Market-Based Pricing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95C8BFD-84F9-49AF-861F-532CBF6B3203}"/>
              </a:ext>
            </a:extLst>
          </p:cNvPr>
          <p:cNvSpPr txBox="1"/>
          <p:nvPr/>
        </p:nvSpPr>
        <p:spPr>
          <a:xfrm>
            <a:off x="3302884" y="4265620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A91330-4175-437C-BB63-757C6CE15119}"/>
              </a:ext>
            </a:extLst>
          </p:cNvPr>
          <p:cNvSpPr txBox="1"/>
          <p:nvPr/>
        </p:nvSpPr>
        <p:spPr>
          <a:xfrm>
            <a:off x="3211513" y="2515601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</p:spTree>
    <p:extLst>
      <p:ext uri="{BB962C8B-B14F-4D97-AF65-F5344CB8AC3E}">
        <p14:creationId xmlns:p14="http://schemas.microsoft.com/office/powerpoint/2010/main" val="4248553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2096096" y="3751862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3095601" y="869190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5226009" y="1533701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5070815" y="1617385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4878146" y="1079969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3407347" y="1903033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2539324" y="2273194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25A2B-CAA0-4A7E-BAD2-BD76EC764701}"/>
              </a:ext>
            </a:extLst>
          </p:cNvPr>
          <p:cNvCxnSpPr>
            <a:cxnSpLocks/>
          </p:cNvCxnSpPr>
          <p:nvPr/>
        </p:nvCxnSpPr>
        <p:spPr>
          <a:xfrm rot="16200000">
            <a:off x="4878146" y="3879089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4878146" y="1003769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469A0E2-30F1-442D-9307-993D6B216467}"/>
              </a:ext>
            </a:extLst>
          </p:cNvPr>
          <p:cNvSpPr txBox="1"/>
          <p:nvPr/>
        </p:nvSpPr>
        <p:spPr>
          <a:xfrm>
            <a:off x="906019" y="4375041"/>
            <a:ext cx="676653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Retail Keystone: 2x Cost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used when we need to assure costs are covered, but we are unsure of perceived value. The perceived value will be slightly different for different customers.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depends on magnitude of price, turn-over frequency, and business model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569E76-2985-4374-9B9C-7715EE29B909}"/>
              </a:ext>
            </a:extLst>
          </p:cNvPr>
          <p:cNvSpPr txBox="1"/>
          <p:nvPr/>
        </p:nvSpPr>
        <p:spPr>
          <a:xfrm>
            <a:off x="3269328" y="3290011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DD15A1-21E4-46BF-A2A1-626480582B22}"/>
              </a:ext>
            </a:extLst>
          </p:cNvPr>
          <p:cNvSpPr txBox="1"/>
          <p:nvPr/>
        </p:nvSpPr>
        <p:spPr>
          <a:xfrm>
            <a:off x="3177957" y="1539992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FD29D7-6F35-4791-8450-E4CE876B7C8B}"/>
              </a:ext>
            </a:extLst>
          </p:cNvPr>
          <p:cNvSpPr txBox="1"/>
          <p:nvPr/>
        </p:nvSpPr>
        <p:spPr>
          <a:xfrm>
            <a:off x="906019" y="5826775"/>
            <a:ext cx="6766533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555555"/>
                </a:solidFill>
                <a:latin typeface="metric-regular"/>
              </a:rPr>
              <a:t>On</a:t>
            </a:r>
            <a:r>
              <a:rPr lang="en-US" sz="1400" dirty="0">
                <a:solidFill>
                  <a:srgbClr val="555555"/>
                </a:solidFill>
                <a:latin typeface="metric-regular"/>
              </a:rPr>
              <a:t> 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metric-regular"/>
              </a:rPr>
              <a:t>average, 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metric-regular"/>
                <a:hlinkClick r:id="rId2"/>
              </a:rPr>
              <a:t>barely 5 per cent of a dealer's profit comes from new car sales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metric-regular"/>
              </a:rPr>
              <a:t>. The majority (about 50 per cent) comes from parts and service, while the remainder comes from </a:t>
            </a:r>
            <a:r>
              <a:rPr lang="en-US" sz="1200" b="0" i="0" u="none" strike="noStrike" dirty="0">
                <a:solidFill>
                  <a:srgbClr val="333333"/>
                </a:solidFill>
                <a:effectLst/>
                <a:latin typeface="metric-regular"/>
                <a:hlinkClick r:id="rId3"/>
              </a:rPr>
              <a:t>finance and insurance</a:t>
            </a:r>
            <a:r>
              <a:rPr lang="en-US" sz="1200" b="0" i="0" dirty="0">
                <a:solidFill>
                  <a:srgbClr val="555555"/>
                </a:solidFill>
                <a:effectLst/>
                <a:latin typeface="metric-regular"/>
              </a:rPr>
              <a:t> (30 per cent) and the balance is from used cars (15 per cent).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71004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2" y="243781"/>
            <a:ext cx="4604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  <a:p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Inventory Turnover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8A6DC12-D8E0-4ED4-A71F-B476F028AA65}"/>
              </a:ext>
            </a:extLst>
          </p:cNvPr>
          <p:cNvSpPr txBox="1"/>
          <p:nvPr/>
        </p:nvSpPr>
        <p:spPr>
          <a:xfrm>
            <a:off x="583035" y="6124009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hlinkClick r:id="rId2"/>
              </a:rPr>
              <a:t>Industry ratios (benchmarking): Inventory turnover (days) (readyratios.com)</a:t>
            </a:r>
            <a:endParaRPr lang="en-US" sz="1100" dirty="0"/>
          </a:p>
          <a:p>
            <a:r>
              <a:rPr lang="en-US" sz="1100" dirty="0">
                <a:hlinkClick r:id="rId3"/>
              </a:rPr>
              <a:t>How Do Retailers Sell Things for So Cheap? (azcentral.com)</a:t>
            </a:r>
            <a:endParaRPr lang="en-US" sz="1100" dirty="0"/>
          </a:p>
        </p:txBody>
      </p:sp>
      <p:pic>
        <p:nvPicPr>
          <p:cNvPr id="13" name="Picture 12" descr="Calendar&#10;&#10;Description automatically generated">
            <a:extLst>
              <a:ext uri="{FF2B5EF4-FFF2-40B4-BE49-F238E27FC236}">
                <a16:creationId xmlns:a16="http://schemas.microsoft.com/office/drawing/2014/main" id="{24C0C1F0-B436-428D-87C6-594242B8D2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724" y="1084567"/>
            <a:ext cx="7346923" cy="489488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C5ED1E7-B05E-4719-8C41-F4EEE02FA90C}"/>
              </a:ext>
            </a:extLst>
          </p:cNvPr>
          <p:cNvSpPr txBox="1"/>
          <p:nvPr/>
        </p:nvSpPr>
        <p:spPr>
          <a:xfrm>
            <a:off x="415391" y="1493240"/>
            <a:ext cx="124572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Gas Station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993D221-E527-40C7-9DDD-23AA1ED98706}"/>
              </a:ext>
            </a:extLst>
          </p:cNvPr>
          <p:cNvSpPr txBox="1"/>
          <p:nvPr/>
        </p:nvSpPr>
        <p:spPr>
          <a:xfrm>
            <a:off x="7530517" y="5194183"/>
            <a:ext cx="143936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Jewelry Store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3BF336-6A5B-4B59-83BA-F414DB3C5104}"/>
              </a:ext>
            </a:extLst>
          </p:cNvPr>
          <p:cNvSpPr txBox="1"/>
          <p:nvPr/>
        </p:nvSpPr>
        <p:spPr>
          <a:xfrm rot="20477917">
            <a:off x="3702058" y="3405929"/>
            <a:ext cx="25787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TUR</a:t>
            </a:r>
            <a:r>
              <a:rPr lang="en-US" sz="3900" b="1" dirty="0">
                <a:solidFill>
                  <a:schemeClr val="bg1"/>
                </a:solidFill>
              </a:rPr>
              <a:t>NOV</a:t>
            </a:r>
            <a:r>
              <a:rPr lang="en-US" sz="3800" b="1" dirty="0">
                <a:solidFill>
                  <a:schemeClr val="bg1"/>
                </a:solidFill>
              </a:rPr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45612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5D8DD-3240-4D15-95E8-77667BB4AB94}"/>
              </a:ext>
            </a:extLst>
          </p:cNvPr>
          <p:cNvSpPr txBox="1"/>
          <p:nvPr/>
        </p:nvSpPr>
        <p:spPr>
          <a:xfrm>
            <a:off x="386993" y="243781"/>
            <a:ext cx="385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FFF59F-3763-4199-B323-8D35C6B25E2E}"/>
              </a:ext>
            </a:extLst>
          </p:cNvPr>
          <p:cNvSpPr txBox="1"/>
          <p:nvPr/>
        </p:nvSpPr>
        <p:spPr>
          <a:xfrm>
            <a:off x="711921" y="4106686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of Goods Sold (COGS)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B16E26-3D6E-49BE-B75D-1F47C310E89F}"/>
              </a:ext>
            </a:extLst>
          </p:cNvPr>
          <p:cNvSpPr txBox="1"/>
          <p:nvPr/>
        </p:nvSpPr>
        <p:spPr>
          <a:xfrm>
            <a:off x="1711426" y="1224014"/>
            <a:ext cx="16684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Perceived Value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ACFBE-895C-4059-8DF9-23105D96386C}"/>
              </a:ext>
            </a:extLst>
          </p:cNvPr>
          <p:cNvSpPr txBox="1"/>
          <p:nvPr/>
        </p:nvSpPr>
        <p:spPr>
          <a:xfrm>
            <a:off x="3841834" y="1888525"/>
            <a:ext cx="2245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Competitive Solutions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7CBD5C16-1C96-4092-A74C-B48C4C39D7BE}"/>
              </a:ext>
            </a:extLst>
          </p:cNvPr>
          <p:cNvSpPr/>
          <p:nvPr/>
        </p:nvSpPr>
        <p:spPr>
          <a:xfrm rot="16200000">
            <a:off x="3686640" y="1972209"/>
            <a:ext cx="109058" cy="201336"/>
          </a:xfrm>
          <a:prstGeom prst="triangl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915E68-96D7-411C-879C-3C0C2010530D}"/>
              </a:ext>
            </a:extLst>
          </p:cNvPr>
          <p:cNvCxnSpPr>
            <a:cxnSpLocks/>
          </p:cNvCxnSpPr>
          <p:nvPr/>
        </p:nvCxnSpPr>
        <p:spPr>
          <a:xfrm>
            <a:off x="3516042" y="1434793"/>
            <a:ext cx="0" cy="2856559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B64F20-7E04-484F-A563-824185387493}"/>
              </a:ext>
            </a:extLst>
          </p:cNvPr>
          <p:cNvCxnSpPr>
            <a:cxnSpLocks/>
          </p:cNvCxnSpPr>
          <p:nvPr/>
        </p:nvCxnSpPr>
        <p:spPr>
          <a:xfrm>
            <a:off x="2023172" y="2257857"/>
            <a:ext cx="0" cy="1386978"/>
          </a:xfrm>
          <a:prstGeom prst="line">
            <a:avLst/>
          </a:prstGeom>
          <a:ln w="3175">
            <a:prstDash val="lgDashDot"/>
            <a:headEnd type="triangl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C05F403-5898-4722-AE9F-DF65A9F949B9}"/>
              </a:ext>
            </a:extLst>
          </p:cNvPr>
          <p:cNvSpPr txBox="1"/>
          <p:nvPr/>
        </p:nvSpPr>
        <p:spPr>
          <a:xfrm>
            <a:off x="1155149" y="2628018"/>
            <a:ext cx="12994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Price Range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D25A2B-CAA0-4A7E-BAD2-BD76EC764701}"/>
              </a:ext>
            </a:extLst>
          </p:cNvPr>
          <p:cNvCxnSpPr>
            <a:cxnSpLocks/>
          </p:cNvCxnSpPr>
          <p:nvPr/>
        </p:nvCxnSpPr>
        <p:spPr>
          <a:xfrm rot="16200000">
            <a:off x="3516042" y="4233913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44971-F89E-40AA-9203-04C980F79C73}"/>
              </a:ext>
            </a:extLst>
          </p:cNvPr>
          <p:cNvCxnSpPr>
            <a:cxnSpLocks/>
          </p:cNvCxnSpPr>
          <p:nvPr/>
        </p:nvCxnSpPr>
        <p:spPr>
          <a:xfrm rot="16200000">
            <a:off x="3516042" y="1358593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4089FDC-C9AE-4C1C-9BFD-8E1522E272E5}"/>
              </a:ext>
            </a:extLst>
          </p:cNvPr>
          <p:cNvSpPr/>
          <p:nvPr/>
        </p:nvSpPr>
        <p:spPr>
          <a:xfrm>
            <a:off x="2454607" y="3338819"/>
            <a:ext cx="2117393" cy="2046909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D0BA28-4A9E-4A92-B508-830C8780DB15}"/>
              </a:ext>
            </a:extLst>
          </p:cNvPr>
          <p:cNvSpPr txBox="1"/>
          <p:nvPr/>
        </p:nvSpPr>
        <p:spPr>
          <a:xfrm>
            <a:off x="5902606" y="3575656"/>
            <a:ext cx="211739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differential cost basis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increase margins or undercut competitors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some require higher operating margins to cover operating costs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(e.g., Walmart…)</a:t>
            </a:r>
          </a:p>
          <a:p>
            <a:pPr>
              <a:spcBef>
                <a:spcPts val="600"/>
              </a:spcBef>
            </a:pPr>
            <a:r>
              <a:rPr lang="en-US" sz="1600" i="1" dirty="0"/>
              <a:t>price -&gt; volume -&gt; cost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E57FD6A-FAD6-429C-8D16-AD45B948AA38}"/>
              </a:ext>
            </a:extLst>
          </p:cNvPr>
          <p:cNvCxnSpPr>
            <a:cxnSpLocks/>
          </p:cNvCxnSpPr>
          <p:nvPr/>
        </p:nvCxnSpPr>
        <p:spPr>
          <a:xfrm>
            <a:off x="3785213" y="3375352"/>
            <a:ext cx="0" cy="138651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F1E83F-2830-454B-87B9-27155773F3F8}"/>
              </a:ext>
            </a:extLst>
          </p:cNvPr>
          <p:cNvCxnSpPr>
            <a:cxnSpLocks/>
          </p:cNvCxnSpPr>
          <p:nvPr/>
        </p:nvCxnSpPr>
        <p:spPr>
          <a:xfrm>
            <a:off x="3240994" y="3375352"/>
            <a:ext cx="0" cy="617808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6041ACE-D831-4E2E-82E2-E6CCC50E4A8B}"/>
              </a:ext>
            </a:extLst>
          </p:cNvPr>
          <p:cNvCxnSpPr>
            <a:cxnSpLocks/>
          </p:cNvCxnSpPr>
          <p:nvPr/>
        </p:nvCxnSpPr>
        <p:spPr>
          <a:xfrm rot="16200000">
            <a:off x="3240994" y="3916530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D2743B7-9DED-4EFE-A893-6D76DC9E8D63}"/>
              </a:ext>
            </a:extLst>
          </p:cNvPr>
          <p:cNvCxnSpPr>
            <a:cxnSpLocks/>
          </p:cNvCxnSpPr>
          <p:nvPr/>
        </p:nvCxnSpPr>
        <p:spPr>
          <a:xfrm rot="16200000">
            <a:off x="3785213" y="4684397"/>
            <a:ext cx="0" cy="152400"/>
          </a:xfrm>
          <a:prstGeom prst="line">
            <a:avLst/>
          </a:prstGeom>
          <a:ln w="190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1377F47-348A-4AF4-9E51-5D53D264C5D8}"/>
              </a:ext>
            </a:extLst>
          </p:cNvPr>
          <p:cNvSpPr txBox="1"/>
          <p:nvPr/>
        </p:nvSpPr>
        <p:spPr>
          <a:xfrm>
            <a:off x="3059508" y="3514217"/>
            <a:ext cx="3629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C</a:t>
            </a:r>
            <a:r>
              <a:rPr lang="en-US" sz="1400" i="1" baseline="-25000" dirty="0"/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B957B7-8A2D-4313-965E-C05E76E2AB23}"/>
              </a:ext>
            </a:extLst>
          </p:cNvPr>
          <p:cNvSpPr txBox="1"/>
          <p:nvPr/>
        </p:nvSpPr>
        <p:spPr>
          <a:xfrm>
            <a:off x="3334556" y="3806970"/>
            <a:ext cx="3629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C</a:t>
            </a:r>
            <a:r>
              <a:rPr lang="en-US" sz="1400" i="1" baseline="-25000" dirty="0"/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5192D2D-37EF-44B6-A27E-522B965A1ACE}"/>
              </a:ext>
            </a:extLst>
          </p:cNvPr>
          <p:cNvSpPr txBox="1"/>
          <p:nvPr/>
        </p:nvSpPr>
        <p:spPr>
          <a:xfrm>
            <a:off x="3603727" y="4326890"/>
            <a:ext cx="36297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C</a:t>
            </a:r>
            <a:r>
              <a:rPr lang="en-US" sz="1400" i="1" baseline="-25000" dirty="0"/>
              <a:t>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5FB67F6-B9D2-411E-8A24-5699DEF00AAF}"/>
              </a:ext>
            </a:extLst>
          </p:cNvPr>
          <p:cNvSpPr txBox="1"/>
          <p:nvPr/>
        </p:nvSpPr>
        <p:spPr>
          <a:xfrm>
            <a:off x="1885153" y="3644835"/>
            <a:ext cx="2760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39EE56-D13B-410D-83A9-2E3B74E1149A}"/>
              </a:ext>
            </a:extLst>
          </p:cNvPr>
          <p:cNvSpPr txBox="1"/>
          <p:nvPr/>
        </p:nvSpPr>
        <p:spPr>
          <a:xfrm>
            <a:off x="1793782" y="1894816"/>
            <a:ext cx="4587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$$$</a:t>
            </a:r>
          </a:p>
        </p:txBody>
      </p:sp>
    </p:spTree>
    <p:extLst>
      <p:ext uri="{BB962C8B-B14F-4D97-AF65-F5344CB8AC3E}">
        <p14:creationId xmlns:p14="http://schemas.microsoft.com/office/powerpoint/2010/main" val="2603507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10D690E-D153-4E3F-B477-269027D05E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314" y="2171696"/>
            <a:ext cx="3864769" cy="294322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5E0D28-5888-4FDD-892F-9BCAF61DA5C8}"/>
              </a:ext>
            </a:extLst>
          </p:cNvPr>
          <p:cNvCxnSpPr/>
          <p:nvPr/>
        </p:nvCxnSpPr>
        <p:spPr>
          <a:xfrm>
            <a:off x="1305647" y="1940407"/>
            <a:ext cx="0" cy="3167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2DC732-381E-4455-BF87-F2ACB1A0F7EB}"/>
              </a:ext>
            </a:extLst>
          </p:cNvPr>
          <p:cNvCxnSpPr>
            <a:cxnSpLocks/>
          </p:cNvCxnSpPr>
          <p:nvPr/>
        </p:nvCxnSpPr>
        <p:spPr>
          <a:xfrm rot="5400000">
            <a:off x="3363047" y="3050750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A589CF1-BE74-45FB-AADC-C41A7F89B4C5}"/>
              </a:ext>
            </a:extLst>
          </p:cNvPr>
          <p:cNvSpPr txBox="1"/>
          <p:nvPr/>
        </p:nvSpPr>
        <p:spPr>
          <a:xfrm>
            <a:off x="3931090" y="4233083"/>
            <a:ext cx="7904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unit cost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DACE2A-D754-4974-B087-8E3ED1399F2C}"/>
              </a:ext>
            </a:extLst>
          </p:cNvPr>
          <p:cNvSpPr txBox="1"/>
          <p:nvPr/>
        </p:nvSpPr>
        <p:spPr>
          <a:xfrm>
            <a:off x="3244505" y="5338983"/>
            <a:ext cx="2792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i="1" dirty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FC704F-57D2-4680-BEEA-7662A0BBDFAA}"/>
              </a:ext>
            </a:extLst>
          </p:cNvPr>
          <p:cNvSpPr txBox="1"/>
          <p:nvPr/>
        </p:nvSpPr>
        <p:spPr>
          <a:xfrm>
            <a:off x="1231442" y="5108150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0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AD26107-AB99-4BD1-9FB9-7F5585EF3BAF}"/>
              </a:ext>
            </a:extLst>
          </p:cNvPr>
          <p:cNvCxnSpPr>
            <a:stCxn id="10" idx="3"/>
          </p:cNvCxnSpPr>
          <p:nvPr/>
        </p:nvCxnSpPr>
        <p:spPr>
          <a:xfrm>
            <a:off x="1485038" y="5235108"/>
            <a:ext cx="3599449" cy="11541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7964386-7CD6-4E57-9AB6-7597D087F7B5}"/>
              </a:ext>
            </a:extLst>
          </p:cNvPr>
          <p:cNvSpPr txBox="1"/>
          <p:nvPr/>
        </p:nvSpPr>
        <p:spPr>
          <a:xfrm>
            <a:off x="872050" y="4881694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50" dirty="0"/>
              <a:t>$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E066D6-1E6A-49B2-960C-A8ABB2425086}"/>
              </a:ext>
            </a:extLst>
          </p:cNvPr>
          <p:cNvSpPr txBox="1"/>
          <p:nvPr/>
        </p:nvSpPr>
        <p:spPr>
          <a:xfrm>
            <a:off x="673278" y="3446422"/>
            <a:ext cx="4523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50" dirty="0"/>
              <a:t>$ $ $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5250D3-E7E6-4CEC-8515-5C6061FC522B}"/>
              </a:ext>
            </a:extLst>
          </p:cNvPr>
          <p:cNvSpPr txBox="1"/>
          <p:nvPr/>
        </p:nvSpPr>
        <p:spPr>
          <a:xfrm>
            <a:off x="772664" y="4164058"/>
            <a:ext cx="3529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50" dirty="0"/>
              <a:t>$ $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8D9F72-F3B2-4FC8-815C-9312A3B40472}"/>
              </a:ext>
            </a:extLst>
          </p:cNvPr>
          <p:cNvSpPr txBox="1"/>
          <p:nvPr/>
        </p:nvSpPr>
        <p:spPr>
          <a:xfrm>
            <a:off x="573892" y="2728786"/>
            <a:ext cx="55175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50" dirty="0"/>
              <a:t>$ $ $ $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D3E063-9E50-4292-89DA-F4A05590E4A5}"/>
              </a:ext>
            </a:extLst>
          </p:cNvPr>
          <p:cNvSpPr txBox="1"/>
          <p:nvPr/>
        </p:nvSpPr>
        <p:spPr>
          <a:xfrm>
            <a:off x="474506" y="2042673"/>
            <a:ext cx="6511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050" dirty="0"/>
              <a:t>$ $ $ $ $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75BAE6-8DD3-478A-962F-9C37FEB9BC39}"/>
              </a:ext>
            </a:extLst>
          </p:cNvPr>
          <p:cNvCxnSpPr/>
          <p:nvPr/>
        </p:nvCxnSpPr>
        <p:spPr>
          <a:xfrm>
            <a:off x="1334956" y="4744439"/>
            <a:ext cx="3613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FB4F0D3-8C34-40F4-BF78-076F8300BA9E}"/>
              </a:ext>
            </a:extLst>
          </p:cNvPr>
          <p:cNvCxnSpPr>
            <a:cxnSpLocks/>
          </p:cNvCxnSpPr>
          <p:nvPr/>
        </p:nvCxnSpPr>
        <p:spPr>
          <a:xfrm rot="5400000">
            <a:off x="1998856" y="3574350"/>
            <a:ext cx="30861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B4ABED9-7D40-442E-8D92-60567C6839BD}"/>
              </a:ext>
            </a:extLst>
          </p:cNvPr>
          <p:cNvCxnSpPr>
            <a:cxnSpLocks/>
          </p:cNvCxnSpPr>
          <p:nvPr/>
        </p:nvCxnSpPr>
        <p:spPr>
          <a:xfrm rot="5400000">
            <a:off x="-28194" y="3561838"/>
            <a:ext cx="30861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0C081B52-64B6-4BCB-A4E3-B5D2DDA850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29" b="1746"/>
          <a:stretch/>
        </p:blipFill>
        <p:spPr>
          <a:xfrm>
            <a:off x="6452814" y="3442585"/>
            <a:ext cx="2343905" cy="1780982"/>
          </a:xfrm>
          <a:prstGeom prst="rect">
            <a:avLst/>
          </a:prstGeom>
        </p:spPr>
      </p:pic>
      <p:pic>
        <p:nvPicPr>
          <p:cNvPr id="24" name="Picture 23" descr="A close up of a map&#10;&#10;Description automatically generated">
            <a:extLst>
              <a:ext uri="{FF2B5EF4-FFF2-40B4-BE49-F238E27FC236}">
                <a16:creationId xmlns:a16="http://schemas.microsoft.com/office/drawing/2014/main" id="{BF9B4998-A440-4F25-B2B8-1A882583B3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045" y="1100138"/>
            <a:ext cx="4986506" cy="1978422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77BD2C4-5D8D-41B7-BDEF-69E909BA83D3}"/>
              </a:ext>
            </a:extLst>
          </p:cNvPr>
          <p:cNvCxnSpPr/>
          <p:nvPr/>
        </p:nvCxnSpPr>
        <p:spPr>
          <a:xfrm>
            <a:off x="1334956" y="2844202"/>
            <a:ext cx="3613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465D91BD-0CAF-4952-95CF-0D92DDC6ADBB}"/>
              </a:ext>
            </a:extLst>
          </p:cNvPr>
          <p:cNvSpPr txBox="1"/>
          <p:nvPr/>
        </p:nvSpPr>
        <p:spPr>
          <a:xfrm>
            <a:off x="6536608" y="5340701"/>
            <a:ext cx="2198038" cy="4732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/>
              <a:t>Hillsboro, OR (2019)  . . . . . . . . . . .   $5.0 billion</a:t>
            </a:r>
          </a:p>
          <a:p>
            <a:r>
              <a:rPr lang="en-US" sz="825" dirty="0"/>
              <a:t>Leixlip, Ireland (2019) . . . . . . . . . .    $8.0 billion</a:t>
            </a:r>
          </a:p>
          <a:p>
            <a:r>
              <a:rPr lang="en-US" sz="825" dirty="0"/>
              <a:t>Qiryat Gat, Israel (2019) . . . . . . . .  $11.0 billion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D80E200-390E-482E-88B4-68C97D77945B}"/>
              </a:ext>
            </a:extLst>
          </p:cNvPr>
          <p:cNvSpPr txBox="1"/>
          <p:nvPr/>
        </p:nvSpPr>
        <p:spPr>
          <a:xfrm>
            <a:off x="523315" y="353691"/>
            <a:ext cx="2079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/>
              <a:t>Intel Example</a:t>
            </a:r>
          </a:p>
          <a:p>
            <a:r>
              <a:rPr lang="en-US" sz="2100" dirty="0"/>
              <a:t>Forward Pricing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A6E1D41-8B42-48E6-BC05-67FE426F2E35}"/>
              </a:ext>
            </a:extLst>
          </p:cNvPr>
          <p:cNvCxnSpPr/>
          <p:nvPr/>
        </p:nvCxnSpPr>
        <p:spPr>
          <a:xfrm>
            <a:off x="1305647" y="3915764"/>
            <a:ext cx="3613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0007145-10DD-4400-9799-B3CD0042D49F}"/>
              </a:ext>
            </a:extLst>
          </p:cNvPr>
          <p:cNvCxnSpPr>
            <a:cxnSpLocks/>
          </p:cNvCxnSpPr>
          <p:nvPr/>
        </p:nvCxnSpPr>
        <p:spPr>
          <a:xfrm rot="5400000">
            <a:off x="591537" y="3585723"/>
            <a:ext cx="30861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C26385C-E0BE-4F3E-9E48-987F52D49539}"/>
              </a:ext>
            </a:extLst>
          </p:cNvPr>
          <p:cNvSpPr txBox="1"/>
          <p:nvPr/>
        </p:nvSpPr>
        <p:spPr>
          <a:xfrm>
            <a:off x="5007630" y="3719557"/>
            <a:ext cx="8739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market</a:t>
            </a:r>
          </a:p>
          <a:p>
            <a:r>
              <a:rPr lang="en-US" sz="1050" dirty="0"/>
              <a:t>requirement</a:t>
            </a:r>
          </a:p>
        </p:txBody>
      </p:sp>
    </p:spTree>
    <p:extLst>
      <p:ext uri="{BB962C8B-B14F-4D97-AF65-F5344CB8AC3E}">
        <p14:creationId xmlns:p14="http://schemas.microsoft.com/office/powerpoint/2010/main" val="2941172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7711</TotalTime>
  <Words>908</Words>
  <Application>Microsoft Office PowerPoint</Application>
  <PresentationFormat>On-screen Show (4:3)</PresentationFormat>
  <Paragraphs>228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Adobe Kaiti Std R</vt:lpstr>
      <vt:lpstr>Arial</vt:lpstr>
      <vt:lpstr>Calibri</vt:lpstr>
      <vt:lpstr>Calibri Light</vt:lpstr>
      <vt:lpstr>Georgia</vt:lpstr>
      <vt:lpstr>metric-regular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Portland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 Huckins</dc:creator>
  <cp:lastModifiedBy>Wilson Zehr</cp:lastModifiedBy>
  <cp:revision>220</cp:revision>
  <cp:lastPrinted>2021-02-15T22:45:37Z</cp:lastPrinted>
  <dcterms:created xsi:type="dcterms:W3CDTF">2013-05-01T21:15:00Z</dcterms:created>
  <dcterms:modified xsi:type="dcterms:W3CDTF">2021-03-18T00:10:05Z</dcterms:modified>
</cp:coreProperties>
</file>