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1043" r:id="rId2"/>
    <p:sldId id="354" r:id="rId3"/>
    <p:sldId id="256" r:id="rId4"/>
    <p:sldId id="1044" r:id="rId5"/>
    <p:sldId id="1050" r:id="rId6"/>
    <p:sldId id="1046" r:id="rId7"/>
    <p:sldId id="1049" r:id="rId8"/>
    <p:sldId id="1047" r:id="rId9"/>
    <p:sldId id="1048" r:id="rId10"/>
    <p:sldId id="1051" r:id="rId11"/>
    <p:sldId id="1052" r:id="rId12"/>
    <p:sldId id="1053" r:id="rId13"/>
    <p:sldId id="1045" r:id="rId14"/>
    <p:sldId id="1038" r:id="rId15"/>
    <p:sldId id="306" r:id="rId16"/>
    <p:sldId id="304" r:id="rId17"/>
    <p:sldId id="307" r:id="rId18"/>
    <p:sldId id="1055" r:id="rId19"/>
    <p:sldId id="1057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C"/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27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9896-D84D-44B4-B911-7D0A6F4427F4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2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9896-D84D-44B4-B911-7D0A6F4427F4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51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9896-D84D-44B4-B911-7D0A6F4427F4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79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705"/>
            <a:ext cx="8229600" cy="471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57600" y="6253172"/>
            <a:ext cx="2133600" cy="365125"/>
          </a:xfrm>
        </p:spPr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98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705"/>
            <a:ext cx="8229600" cy="471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57600" y="6253172"/>
            <a:ext cx="2133600" cy="365125"/>
          </a:xfrm>
        </p:spPr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95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9896-D84D-44B4-B911-7D0A6F4427F4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88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9896-D84D-44B4-B911-7D0A6F4427F4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65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9896-D84D-44B4-B911-7D0A6F4427F4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10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9896-D84D-44B4-B911-7D0A6F4427F4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13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9896-D84D-44B4-B911-7D0A6F4427F4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7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9896-D84D-44B4-B911-7D0A6F4427F4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1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9896-D84D-44B4-B911-7D0A6F4427F4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77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9896-D84D-44B4-B911-7D0A6F4427F4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63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A9896-D84D-44B4-B911-7D0A6F4427F4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www.youtube.com/watch?v=YVbe-a4WExI&amp;feature=youtu.be" TargetMode="External"/><Relationship Id="rId2" Type="http://schemas.openxmlformats.org/officeDocument/2006/relationships/hyperlink" Target="http://nicolelewismusic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vestream.com/eou/entrepreneurclub/videos/200603403" TargetMode="External"/><Relationship Id="rId5" Type="http://schemas.openxmlformats.org/officeDocument/2006/relationships/hyperlink" Target="https://www.youtube.com/watch?v=b-IQSgDCkek" TargetMode="External"/><Relationship Id="rId4" Type="http://schemas.openxmlformats.org/officeDocument/2006/relationships/hyperlink" Target="https://www.youtube.com/watch?time_continue=10&amp;v=Q0R8tEDZrP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stream.com/eou/ba49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youtu.be/gLRuIiYD1Z0?t=211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C1AA55-7B43-4AE7-95D4-9552002C73F7}"/>
              </a:ext>
            </a:extLst>
          </p:cNvPr>
          <p:cNvSpPr txBox="1"/>
          <p:nvPr/>
        </p:nvSpPr>
        <p:spPr>
          <a:xfrm flipH="1">
            <a:off x="2195465" y="770536"/>
            <a:ext cx="47530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dirty="0"/>
              <a:t>Student Engagement</a:t>
            </a:r>
          </a:p>
          <a:p>
            <a:pPr algn="ctr">
              <a:spcAft>
                <a:spcPts val="1800"/>
              </a:spcAft>
            </a:pPr>
            <a:r>
              <a:rPr lang="en-US" sz="3600" dirty="0"/>
              <a:t>Community Enrichment</a:t>
            </a:r>
          </a:p>
          <a:p>
            <a:pPr algn="ctr">
              <a:spcAft>
                <a:spcPts val="1800"/>
              </a:spcAft>
            </a:pPr>
            <a:r>
              <a:rPr lang="en-US" sz="3600" dirty="0"/>
              <a:t>Experiential 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C29D75-642A-465A-BBBF-87E9CC6BA507}"/>
              </a:ext>
            </a:extLst>
          </p:cNvPr>
          <p:cNvSpPr txBox="1"/>
          <p:nvPr/>
        </p:nvSpPr>
        <p:spPr>
          <a:xfrm>
            <a:off x="724276" y="5476431"/>
            <a:ext cx="76954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effectLst/>
                <a:latin typeface="Gotham A"/>
              </a:rPr>
              <a:t>The Ascent 2029 ...</a:t>
            </a:r>
          </a:p>
          <a:p>
            <a:pPr algn="l">
              <a:spcBef>
                <a:spcPts val="1200"/>
              </a:spcBef>
            </a:pPr>
            <a:r>
              <a:rPr lang="en-US" b="0" i="0" dirty="0">
                <a:effectLst/>
                <a:latin typeface="Gotham A"/>
              </a:rPr>
              <a:t>Goal 5: Relevance and Interconnection – Serve as the educational, economic, and cultural engine for rural places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91D9AE-C7B3-4716-9F3E-D320734E65E9}"/>
              </a:ext>
            </a:extLst>
          </p:cNvPr>
          <p:cNvSpPr txBox="1"/>
          <p:nvPr/>
        </p:nvSpPr>
        <p:spPr>
          <a:xfrm>
            <a:off x="2762785" y="3657601"/>
            <a:ext cx="361842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Wilson Zehr, PhD, MBA</a:t>
            </a:r>
          </a:p>
          <a:p>
            <a:pPr algn="ctr">
              <a:spcBef>
                <a:spcPts val="1200"/>
              </a:spcBef>
            </a:pPr>
            <a:r>
              <a:rPr lang="en-US" sz="2400" dirty="0"/>
              <a:t>TLTR Presentation</a:t>
            </a:r>
          </a:p>
          <a:p>
            <a:pPr algn="ctr"/>
            <a:r>
              <a:rPr lang="en-US" sz="2400" dirty="0"/>
              <a:t>November 5, 2020</a:t>
            </a:r>
          </a:p>
        </p:txBody>
      </p:sp>
    </p:spTree>
    <p:extLst>
      <p:ext uri="{BB962C8B-B14F-4D97-AF65-F5344CB8AC3E}">
        <p14:creationId xmlns:p14="http://schemas.microsoft.com/office/powerpoint/2010/main" val="3365525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86DB2E17-B7AB-43CD-B979-5B1AC156C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45" y="1412345"/>
            <a:ext cx="8360828" cy="5355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EB5E33-1E98-4143-B081-E4335E3251B9}"/>
              </a:ext>
            </a:extLst>
          </p:cNvPr>
          <p:cNvSpPr txBox="1"/>
          <p:nvPr/>
        </p:nvSpPr>
        <p:spPr>
          <a:xfrm>
            <a:off x="250234" y="91341"/>
            <a:ext cx="27318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eorgia" panose="02040502050405020303" pitchFamily="18" charset="0"/>
              </a:rPr>
              <a:t>BA 498</a:t>
            </a:r>
          </a:p>
          <a:p>
            <a:r>
              <a:rPr lang="en-US" sz="2800" dirty="0">
                <a:latin typeface="Georgia" panose="02040502050405020303" pitchFamily="18" charset="0"/>
              </a:rPr>
              <a:t>Sample Projects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D38673-04A7-4AAA-9F8E-F15F0D07D8E7}"/>
              </a:ext>
            </a:extLst>
          </p:cNvPr>
          <p:cNvSpPr txBox="1"/>
          <p:nvPr/>
        </p:nvSpPr>
        <p:spPr>
          <a:xfrm>
            <a:off x="250234" y="1161569"/>
            <a:ext cx="37336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Spec-Rite</a:t>
            </a:r>
          </a:p>
          <a:p>
            <a:r>
              <a:rPr lang="en-US" sz="24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Skip-Line Division</a:t>
            </a:r>
          </a:p>
          <a:p>
            <a:r>
              <a:rPr lang="en-US" sz="24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Market Dynamics &amp; Strategy</a:t>
            </a:r>
          </a:p>
          <a:p>
            <a:r>
              <a:rPr lang="en-US" sz="24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Cloud Computing Transition</a:t>
            </a:r>
          </a:p>
          <a:p>
            <a:r>
              <a:rPr lang="en-US" sz="24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Zero Carbon Offset</a:t>
            </a:r>
          </a:p>
        </p:txBody>
      </p:sp>
    </p:spTree>
    <p:extLst>
      <p:ext uri="{BB962C8B-B14F-4D97-AF65-F5344CB8AC3E}">
        <p14:creationId xmlns:p14="http://schemas.microsoft.com/office/powerpoint/2010/main" val="4277850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8D114997-18A7-4766-AF96-00510A8BE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1621184"/>
            <a:ext cx="8705423" cy="4587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DC236D-D2EC-40DA-8A46-375D474D4884}"/>
              </a:ext>
            </a:extLst>
          </p:cNvPr>
          <p:cNvSpPr txBox="1"/>
          <p:nvPr/>
        </p:nvSpPr>
        <p:spPr>
          <a:xfrm>
            <a:off x="260926" y="6266717"/>
            <a:ext cx="840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hlinkClick r:id="rId4"/>
              </a:rPr>
              <a:t>Hallelujah</a:t>
            </a:r>
          </a:p>
          <a:p>
            <a:pPr algn="ctr"/>
            <a:r>
              <a:rPr lang="en-US" sz="1200" dirty="0">
                <a:hlinkClick r:id="rId4"/>
              </a:rPr>
              <a:t>video 4:47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97E58A-A998-4378-954A-23AE1E827086}"/>
              </a:ext>
            </a:extLst>
          </p:cNvPr>
          <p:cNvSpPr txBox="1"/>
          <p:nvPr/>
        </p:nvSpPr>
        <p:spPr>
          <a:xfrm>
            <a:off x="1395110" y="6266717"/>
            <a:ext cx="1620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hlinkClick r:id="rId5"/>
              </a:rPr>
              <a:t>Cowboy Take Me Away</a:t>
            </a:r>
          </a:p>
          <a:p>
            <a:pPr algn="ctr"/>
            <a:r>
              <a:rPr lang="en-US" sz="1200" dirty="0">
                <a:hlinkClick r:id="rId5"/>
              </a:rPr>
              <a:t>video 4:07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5113ED-0B12-4397-B038-D1B829FA6A92}"/>
              </a:ext>
            </a:extLst>
          </p:cNvPr>
          <p:cNvSpPr txBox="1"/>
          <p:nvPr/>
        </p:nvSpPr>
        <p:spPr>
          <a:xfrm>
            <a:off x="250234" y="91341"/>
            <a:ext cx="27318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eorgia" panose="02040502050405020303" pitchFamily="18" charset="0"/>
              </a:rPr>
              <a:t>BA 498</a:t>
            </a:r>
          </a:p>
          <a:p>
            <a:r>
              <a:rPr lang="en-US" sz="2800" dirty="0">
                <a:latin typeface="Georgia" panose="02040502050405020303" pitchFamily="18" charset="0"/>
              </a:rPr>
              <a:t>Sample Projects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FABB9-7757-4AC5-8FF6-990DD333BC33}"/>
              </a:ext>
            </a:extLst>
          </p:cNvPr>
          <p:cNvSpPr txBox="1"/>
          <p:nvPr/>
        </p:nvSpPr>
        <p:spPr>
          <a:xfrm>
            <a:off x="250234" y="1161569"/>
            <a:ext cx="32067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Nicole Lewis Music</a:t>
            </a:r>
          </a:p>
          <a:p>
            <a:r>
              <a:rPr lang="en-US" sz="24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Nicole Lewis</a:t>
            </a:r>
          </a:p>
          <a:p>
            <a:r>
              <a:rPr lang="en-US" sz="24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Music Industry &amp; Career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0BCC1C-D973-47DF-8CA2-799FD00D8C06}"/>
              </a:ext>
            </a:extLst>
          </p:cNvPr>
          <p:cNvSpPr txBox="1"/>
          <p:nvPr/>
        </p:nvSpPr>
        <p:spPr>
          <a:xfrm>
            <a:off x="6201624" y="6297494"/>
            <a:ext cx="1074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hlinkClick r:id="rId6"/>
              </a:rPr>
              <a:t>Pub Talk</a:t>
            </a:r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4F9C7C-8E2C-4805-95BF-A621D5B60369}"/>
              </a:ext>
            </a:extLst>
          </p:cNvPr>
          <p:cNvSpPr txBox="1"/>
          <p:nvPr/>
        </p:nvSpPr>
        <p:spPr>
          <a:xfrm>
            <a:off x="3309379" y="6266717"/>
            <a:ext cx="928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hlinkClick r:id="rId7"/>
              </a:rPr>
              <a:t>Keep it Kind</a:t>
            </a:r>
          </a:p>
          <a:p>
            <a:pPr algn="ctr"/>
            <a:r>
              <a:rPr lang="en-US" sz="1200" dirty="0">
                <a:hlinkClick r:id="rId7"/>
              </a:rPr>
              <a:t>video 3:40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71083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1A46285-7EA8-4ADD-AA99-92E3E6B19A83}"/>
              </a:ext>
            </a:extLst>
          </p:cNvPr>
          <p:cNvSpPr txBox="1"/>
          <p:nvPr/>
        </p:nvSpPr>
        <p:spPr>
          <a:xfrm>
            <a:off x="250234" y="91341"/>
            <a:ext cx="27318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eorgia" panose="02040502050405020303" pitchFamily="18" charset="0"/>
              </a:rPr>
              <a:t>BA 498</a:t>
            </a:r>
          </a:p>
          <a:p>
            <a:r>
              <a:rPr lang="en-US" sz="2800" dirty="0">
                <a:latin typeface="Georgia" panose="02040502050405020303" pitchFamily="18" charset="0"/>
              </a:rPr>
              <a:t>Sample Projects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4E87ED-92A5-4F2F-A725-201F83056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385" y="1079041"/>
            <a:ext cx="6849230" cy="5778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844225-DC9B-4E3B-B883-FB97DE1CCC59}"/>
              </a:ext>
            </a:extLst>
          </p:cNvPr>
          <p:cNvSpPr txBox="1"/>
          <p:nvPr/>
        </p:nvSpPr>
        <p:spPr>
          <a:xfrm>
            <a:off x="4775703" y="460672"/>
            <a:ext cx="3220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Projects</a:t>
            </a:r>
            <a:r>
              <a:rPr lang="en-US" sz="1200" dirty="0"/>
              <a:t> - </a:t>
            </a:r>
            <a:r>
              <a:rPr lang="en-US" sz="1200" dirty="0">
                <a:hlinkClick r:id="rId3"/>
              </a:rPr>
              <a:t>https://livestream.com/eou/ba498</a:t>
            </a: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671FBD-2011-47EF-B2A4-3462B2D832EF}"/>
              </a:ext>
            </a:extLst>
          </p:cNvPr>
          <p:cNvSpPr txBox="1"/>
          <p:nvPr/>
        </p:nvSpPr>
        <p:spPr>
          <a:xfrm>
            <a:off x="5313054" y="684715"/>
            <a:ext cx="2559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not complete – representative sample</a:t>
            </a:r>
          </a:p>
        </p:txBody>
      </p:sp>
    </p:spTree>
    <p:extLst>
      <p:ext uri="{BB962C8B-B14F-4D97-AF65-F5344CB8AC3E}">
        <p14:creationId xmlns:p14="http://schemas.microsoft.com/office/powerpoint/2010/main" val="3523729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0F637F1C-BFCE-4CBA-9DED-50F093D767E7}"/>
              </a:ext>
            </a:extLst>
          </p:cNvPr>
          <p:cNvSpPr/>
          <p:nvPr/>
        </p:nvSpPr>
        <p:spPr>
          <a:xfrm>
            <a:off x="7089567" y="4170799"/>
            <a:ext cx="1242511" cy="11626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CB5798-FA45-467A-A9AB-AB609F22D9B5}"/>
              </a:ext>
            </a:extLst>
          </p:cNvPr>
          <p:cNvSpPr/>
          <p:nvPr/>
        </p:nvSpPr>
        <p:spPr>
          <a:xfrm>
            <a:off x="7089567" y="1289331"/>
            <a:ext cx="1242511" cy="11626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4412645-D286-4E26-AA3C-E36B5A7DA10B}"/>
              </a:ext>
            </a:extLst>
          </p:cNvPr>
          <p:cNvSpPr/>
          <p:nvPr/>
        </p:nvSpPr>
        <p:spPr>
          <a:xfrm>
            <a:off x="5140192" y="2666987"/>
            <a:ext cx="1242511" cy="11626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67B9FA-B829-4B71-9586-D7A92814AE9C}"/>
              </a:ext>
            </a:extLst>
          </p:cNvPr>
          <p:cNvSpPr txBox="1"/>
          <p:nvPr/>
        </p:nvSpPr>
        <p:spPr>
          <a:xfrm>
            <a:off x="5257078" y="3059668"/>
            <a:ext cx="100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students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5F087A-DBA6-46A3-8E8B-9D0E43C3E9C6}"/>
              </a:ext>
            </a:extLst>
          </p:cNvPr>
          <p:cNvSpPr txBox="1"/>
          <p:nvPr/>
        </p:nvSpPr>
        <p:spPr>
          <a:xfrm>
            <a:off x="7161537" y="1685980"/>
            <a:ext cx="109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university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0D01D2-35BA-43AD-92DA-A2BA4FDD3AF3}"/>
              </a:ext>
            </a:extLst>
          </p:cNvPr>
          <p:cNvSpPr txBox="1"/>
          <p:nvPr/>
        </p:nvSpPr>
        <p:spPr>
          <a:xfrm>
            <a:off x="7086452" y="4567447"/>
            <a:ext cx="124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community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80E054-DE46-444B-A53B-0791615ED48B}"/>
              </a:ext>
            </a:extLst>
          </p:cNvPr>
          <p:cNvSpPr txBox="1"/>
          <p:nvPr/>
        </p:nvSpPr>
        <p:spPr>
          <a:xfrm>
            <a:off x="5267305" y="4008939"/>
            <a:ext cx="988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experience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2204EB-0892-437F-BFBA-210804332DCF}"/>
              </a:ext>
            </a:extLst>
          </p:cNvPr>
          <p:cNvSpPr txBox="1"/>
          <p:nvPr/>
        </p:nvSpPr>
        <p:spPr>
          <a:xfrm>
            <a:off x="5270255" y="2018170"/>
            <a:ext cx="982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knowledge</a:t>
            </a:r>
          </a:p>
          <a:p>
            <a:pPr algn="ctr"/>
            <a:r>
              <a:rPr lang="en-US" sz="1400" dirty="0"/>
              <a:t>tools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28F3A4-0BF8-427B-AB4A-9E30B4FCD9BC}"/>
              </a:ext>
            </a:extLst>
          </p:cNvPr>
          <p:cNvSpPr txBox="1"/>
          <p:nvPr/>
        </p:nvSpPr>
        <p:spPr>
          <a:xfrm>
            <a:off x="7148874" y="2906129"/>
            <a:ext cx="11238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value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relationships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training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036CA7F-25FF-4F7C-B64C-06CA3016D56A}"/>
              </a:ext>
            </a:extLst>
          </p:cNvPr>
          <p:cNvCxnSpPr>
            <a:cxnSpLocks/>
          </p:cNvCxnSpPr>
          <p:nvPr/>
        </p:nvCxnSpPr>
        <p:spPr>
          <a:xfrm flipV="1">
            <a:off x="844338" y="1859069"/>
            <a:ext cx="3682399" cy="5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B0E88F4-6BB7-48CA-93D7-5FE1D4FAA61A}"/>
              </a:ext>
            </a:extLst>
          </p:cNvPr>
          <p:cNvSpPr txBox="1"/>
          <p:nvPr/>
        </p:nvSpPr>
        <p:spPr>
          <a:xfrm>
            <a:off x="844338" y="1658820"/>
            <a:ext cx="28561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business strategy curriculum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6318C85-1C43-40D0-818B-D3F741689C39}"/>
              </a:ext>
            </a:extLst>
          </p:cNvPr>
          <p:cNvCxnSpPr>
            <a:cxnSpLocks/>
          </p:cNvCxnSpPr>
          <p:nvPr/>
        </p:nvCxnSpPr>
        <p:spPr>
          <a:xfrm flipV="1">
            <a:off x="844338" y="4752113"/>
            <a:ext cx="3682399" cy="5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4A92730-60B5-4EEF-AE1C-993C55663D60}"/>
              </a:ext>
            </a:extLst>
          </p:cNvPr>
          <p:cNvSpPr txBox="1"/>
          <p:nvPr/>
        </p:nvSpPr>
        <p:spPr>
          <a:xfrm>
            <a:off x="858746" y="4540287"/>
            <a:ext cx="23737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consulting engagement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FCC51BE-7DA2-4C3B-BEF9-832BB5A69D59}"/>
              </a:ext>
            </a:extLst>
          </p:cNvPr>
          <p:cNvCxnSpPr>
            <a:cxnSpLocks/>
          </p:cNvCxnSpPr>
          <p:nvPr/>
        </p:nvCxnSpPr>
        <p:spPr>
          <a:xfrm>
            <a:off x="1077360" y="2279780"/>
            <a:ext cx="633743" cy="207242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E58BB1D-B771-448F-B985-307A0CD3C7EE}"/>
              </a:ext>
            </a:extLst>
          </p:cNvPr>
          <p:cNvCxnSpPr>
            <a:cxnSpLocks/>
          </p:cNvCxnSpPr>
          <p:nvPr/>
        </p:nvCxnSpPr>
        <p:spPr>
          <a:xfrm>
            <a:off x="1564760" y="2279780"/>
            <a:ext cx="633743" cy="207242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2D89E66-29DE-461A-AE10-E30946548CD5}"/>
              </a:ext>
            </a:extLst>
          </p:cNvPr>
          <p:cNvCxnSpPr>
            <a:cxnSpLocks/>
          </p:cNvCxnSpPr>
          <p:nvPr/>
        </p:nvCxnSpPr>
        <p:spPr>
          <a:xfrm>
            <a:off x="2073236" y="2279780"/>
            <a:ext cx="633743" cy="207242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C350480-25D4-41CF-8EDE-A61EBAB48EAA}"/>
              </a:ext>
            </a:extLst>
          </p:cNvPr>
          <p:cNvCxnSpPr>
            <a:cxnSpLocks/>
          </p:cNvCxnSpPr>
          <p:nvPr/>
        </p:nvCxnSpPr>
        <p:spPr>
          <a:xfrm>
            <a:off x="2558418" y="2279780"/>
            <a:ext cx="633743" cy="207242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89A9CAF-9D36-40CB-B89D-9FECE6C1BA55}"/>
              </a:ext>
            </a:extLst>
          </p:cNvPr>
          <p:cNvCxnSpPr>
            <a:cxnSpLocks/>
          </p:cNvCxnSpPr>
          <p:nvPr/>
        </p:nvCxnSpPr>
        <p:spPr>
          <a:xfrm>
            <a:off x="3032371" y="2279780"/>
            <a:ext cx="633743" cy="207242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B2E367F-B465-49A4-85E2-CA38F757089D}"/>
              </a:ext>
            </a:extLst>
          </p:cNvPr>
          <p:cNvSpPr txBox="1"/>
          <p:nvPr/>
        </p:nvSpPr>
        <p:spPr>
          <a:xfrm>
            <a:off x="1495813" y="3063635"/>
            <a:ext cx="2360967" cy="461665"/>
          </a:xfrm>
          <a:prstGeom prst="rect">
            <a:avLst/>
          </a:prstGeom>
          <a:solidFill>
            <a:schemeClr val="bg1"/>
          </a:solidFill>
        </p:spPr>
        <p:txBody>
          <a:bodyPr wrap="none" tIns="91440" bIns="9144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application of concepts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3065AFA-A39C-4A05-B26E-62ED76F8F929}"/>
              </a:ext>
            </a:extLst>
          </p:cNvPr>
          <p:cNvSpPr txBox="1"/>
          <p:nvPr/>
        </p:nvSpPr>
        <p:spPr>
          <a:xfrm>
            <a:off x="150646" y="151008"/>
            <a:ext cx="42338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eorgia" panose="02040502050405020303" pitchFamily="18" charset="0"/>
              </a:rPr>
              <a:t>BA 498</a:t>
            </a:r>
          </a:p>
          <a:p>
            <a:r>
              <a:rPr lang="en-US" sz="2800" dirty="0">
                <a:latin typeface="Georgia" panose="02040502050405020303" pitchFamily="18" charset="0"/>
              </a:rPr>
              <a:t>Curriculum + Consulting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682D9B8B-8259-433C-AE27-B68ED1516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370" y="4909619"/>
            <a:ext cx="1513521" cy="193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A9E7845-33C5-44D1-8E3C-B6857F78EDCE}"/>
              </a:ext>
            </a:extLst>
          </p:cNvPr>
          <p:cNvSpPr txBox="1"/>
          <p:nvPr/>
        </p:nvSpPr>
        <p:spPr>
          <a:xfrm>
            <a:off x="1812019" y="5708373"/>
            <a:ext cx="906847" cy="31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 weeks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9E8A28-EA1F-4A55-A021-2C985C4D5EAB}"/>
              </a:ext>
            </a:extLst>
          </p:cNvPr>
          <p:cNvSpPr txBox="1"/>
          <p:nvPr/>
        </p:nvSpPr>
        <p:spPr>
          <a:xfrm>
            <a:off x="4927758" y="5597442"/>
            <a:ext cx="888413" cy="53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advice &amp;</a:t>
            </a:r>
          </a:p>
          <a:p>
            <a:r>
              <a:rPr lang="en-US" sz="1400" dirty="0"/>
              <a:t>guidance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055F0C-971E-427E-A6EE-FADC8A4A8385}"/>
              </a:ext>
            </a:extLst>
          </p:cNvPr>
          <p:cNvSpPr txBox="1"/>
          <p:nvPr/>
        </p:nvSpPr>
        <p:spPr>
          <a:xfrm>
            <a:off x="3192161" y="4925412"/>
            <a:ext cx="746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faculty</a:t>
            </a:r>
          </a:p>
        </p:txBody>
      </p:sp>
    </p:spTree>
    <p:extLst>
      <p:ext uri="{BB962C8B-B14F-4D97-AF65-F5344CB8AC3E}">
        <p14:creationId xmlns:p14="http://schemas.microsoft.com/office/powerpoint/2010/main" val="3015482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86FE0-ED95-4A7A-A2A4-95B4F402F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889" y="1444978"/>
            <a:ext cx="7868819" cy="4796191"/>
          </a:xfrm>
        </p:spPr>
        <p:txBody>
          <a:bodyPr>
            <a:noAutofit/>
          </a:bodyPr>
          <a:lstStyle/>
          <a:p>
            <a:r>
              <a:rPr lang="en-US" dirty="0"/>
              <a:t>Welcome</a:t>
            </a:r>
          </a:p>
          <a:p>
            <a:pPr>
              <a:spcBef>
                <a:spcPts val="1200"/>
              </a:spcBef>
            </a:pPr>
            <a:r>
              <a:rPr lang="en-US" dirty="0"/>
              <a:t>Weekly announcement</a:t>
            </a:r>
          </a:p>
          <a:p>
            <a:pPr lvl="1"/>
            <a:r>
              <a:rPr lang="en-US" dirty="0"/>
              <a:t>Week in the term (encouragement)</a:t>
            </a:r>
          </a:p>
          <a:p>
            <a:pPr lvl="1"/>
            <a:r>
              <a:rPr lang="en-US" dirty="0"/>
              <a:t>Connect university/community</a:t>
            </a:r>
          </a:p>
          <a:p>
            <a:pPr lvl="1"/>
            <a:r>
              <a:rPr lang="en-US" dirty="0"/>
              <a:t>What needs to be done</a:t>
            </a:r>
          </a:p>
          <a:p>
            <a:pPr>
              <a:spcBef>
                <a:spcPts val="1200"/>
              </a:spcBef>
            </a:pPr>
            <a:r>
              <a:rPr lang="en-US" dirty="0"/>
              <a:t>Weekly module</a:t>
            </a:r>
          </a:p>
          <a:p>
            <a:pPr lvl="1"/>
            <a:r>
              <a:rPr lang="en-US" dirty="0"/>
              <a:t>Readings, articles, videos</a:t>
            </a:r>
          </a:p>
          <a:p>
            <a:pPr lvl="1"/>
            <a:r>
              <a:rPr lang="en-US" dirty="0"/>
              <a:t>Presentation slides</a:t>
            </a:r>
          </a:p>
          <a:p>
            <a:pPr lvl="1"/>
            <a:r>
              <a:rPr lang="en-US" dirty="0"/>
              <a:t>Assignments</a:t>
            </a:r>
          </a:p>
          <a:p>
            <a:pPr lvl="1"/>
            <a:r>
              <a:rPr lang="en-US" dirty="0"/>
              <a:t>Discussion – content + community</a:t>
            </a:r>
            <a:endParaRPr lang="en-US" sz="2000" dirty="0"/>
          </a:p>
          <a:p>
            <a:pPr>
              <a:spcBef>
                <a:spcPts val="1200"/>
              </a:spcBef>
            </a:pPr>
            <a:r>
              <a:rPr lang="en-US" dirty="0"/>
              <a:t>Group project(s)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9D84B-24D1-4EF0-A4F7-9AF04F763991}"/>
              </a:ext>
            </a:extLst>
          </p:cNvPr>
          <p:cNvSpPr txBox="1"/>
          <p:nvPr/>
        </p:nvSpPr>
        <p:spPr>
          <a:xfrm>
            <a:off x="112125" y="59798"/>
            <a:ext cx="445987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Student Engagement</a:t>
            </a:r>
          </a:p>
          <a:p>
            <a:r>
              <a:rPr lang="en-US" sz="3200" dirty="0">
                <a:latin typeface="Georgia" panose="02040502050405020303" pitchFamily="18" charset="0"/>
              </a:rPr>
              <a:t>Principles in Action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F98D816-67DB-4CD5-BA43-ECD9E0130F6A}"/>
              </a:ext>
            </a:extLst>
          </p:cNvPr>
          <p:cNvGrpSpPr/>
          <p:nvPr/>
        </p:nvGrpSpPr>
        <p:grpSpPr>
          <a:xfrm>
            <a:off x="5928005" y="220089"/>
            <a:ext cx="2955106" cy="2449778"/>
            <a:chOff x="5980937" y="2204111"/>
            <a:chExt cx="2955106" cy="244977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340A1A-D88F-42B2-93D1-BD2736160026}"/>
                </a:ext>
              </a:extLst>
            </p:cNvPr>
            <p:cNvSpPr txBox="1"/>
            <p:nvPr/>
          </p:nvSpPr>
          <p:spPr>
            <a:xfrm>
              <a:off x="6070926" y="3157263"/>
              <a:ext cx="644204" cy="3418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online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1F2249-74A4-437E-8E1D-7EFFD9C07D04}"/>
                </a:ext>
              </a:extLst>
            </p:cNvPr>
            <p:cNvSpPr txBox="1"/>
            <p:nvPr/>
          </p:nvSpPr>
          <p:spPr>
            <a:xfrm>
              <a:off x="8095674" y="3029083"/>
              <a:ext cx="759069" cy="598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on</a:t>
              </a:r>
            </a:p>
            <a:p>
              <a:pPr algn="ctr"/>
              <a:r>
                <a:rPr lang="en-US" dirty="0"/>
                <a:t>campus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9F9328D-6140-412E-8905-D83FA4785A24}"/>
                </a:ext>
              </a:extLst>
            </p:cNvPr>
            <p:cNvSpPr/>
            <p:nvPr/>
          </p:nvSpPr>
          <p:spPr>
            <a:xfrm>
              <a:off x="5980937" y="2204111"/>
              <a:ext cx="921670" cy="244977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2072D6F-E7CE-48D5-8375-46C7F09825DB}"/>
                </a:ext>
              </a:extLst>
            </p:cNvPr>
            <p:cNvSpPr/>
            <p:nvPr/>
          </p:nvSpPr>
          <p:spPr>
            <a:xfrm>
              <a:off x="6993107" y="2204111"/>
              <a:ext cx="921670" cy="244977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81B34DD-C221-4C79-986F-AF045D5008B9}"/>
                </a:ext>
              </a:extLst>
            </p:cNvPr>
            <p:cNvSpPr/>
            <p:nvPr/>
          </p:nvSpPr>
          <p:spPr>
            <a:xfrm>
              <a:off x="8014373" y="2204111"/>
              <a:ext cx="921670" cy="244977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8BC20B-943D-4BED-98EC-F820EFCBB39F}"/>
                </a:ext>
              </a:extLst>
            </p:cNvPr>
            <p:cNvSpPr txBox="1"/>
            <p:nvPr/>
          </p:nvSpPr>
          <p:spPr>
            <a:xfrm>
              <a:off x="7030229" y="3029083"/>
              <a:ext cx="847426" cy="598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common</a:t>
              </a:r>
            </a:p>
            <a:p>
              <a:pPr algn="ctr"/>
              <a:r>
                <a:rPr lang="en-US" dirty="0"/>
                <a:t>core</a:t>
              </a:r>
            </a:p>
          </p:txBody>
        </p:sp>
      </p:grpSp>
      <p:pic>
        <p:nvPicPr>
          <p:cNvPr id="16" name="Picture 15">
            <a:hlinkClick r:id="rId2"/>
            <a:extLst>
              <a:ext uri="{FF2B5EF4-FFF2-40B4-BE49-F238E27FC236}">
                <a16:creationId xmlns:a16="http://schemas.microsoft.com/office/drawing/2014/main" id="{2F5B18B6-C062-44D2-BC01-6D1AC29FB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005" y="3377149"/>
            <a:ext cx="2955106" cy="17822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CB4916D-F9B2-4027-99CC-9218330149D5}"/>
              </a:ext>
            </a:extLst>
          </p:cNvPr>
          <p:cNvSpPr txBox="1"/>
          <p:nvPr/>
        </p:nvSpPr>
        <p:spPr>
          <a:xfrm>
            <a:off x="5928004" y="5214310"/>
            <a:ext cx="1152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video: 31:40</a:t>
            </a: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84F60FC-58BA-42D2-BCC5-5B0C74F13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184" y="5263332"/>
            <a:ext cx="1188025" cy="157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8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 txBox="1">
            <a:spLocks noChangeArrowheads="1"/>
          </p:cNvSpPr>
          <p:nvPr/>
        </p:nvSpPr>
        <p:spPr bwMode="auto">
          <a:xfrm>
            <a:off x="310064" y="134233"/>
            <a:ext cx="6400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en-US" sz="3600" kern="0" dirty="0">
                <a:solidFill>
                  <a:schemeClr val="tx2"/>
                </a:solidFill>
                <a:latin typeface="Georgia" pitchFamily="18" charset="0"/>
                <a:ea typeface="+mj-ea"/>
                <a:cs typeface="+mj-cs"/>
              </a:rPr>
              <a:t>BA 498</a:t>
            </a:r>
          </a:p>
          <a:p>
            <a:pPr eaLnBrk="1" hangingPunct="1">
              <a:defRPr/>
            </a:pPr>
            <a:r>
              <a:rPr lang="en-US" sz="2800" kern="0" dirty="0">
                <a:solidFill>
                  <a:schemeClr val="tx2"/>
                </a:solidFill>
                <a:latin typeface="Georgia" pitchFamily="18" charset="0"/>
                <a:ea typeface="+mj-ea"/>
                <a:cs typeface="+mj-cs"/>
              </a:rPr>
              <a:t>Research Project: Client + Deliverables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idx="1"/>
          </p:nvPr>
        </p:nvSpPr>
        <p:spPr>
          <a:xfrm>
            <a:off x="310064" y="1416975"/>
            <a:ext cx="8362401" cy="4961299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altLang="en-US" sz="2400" b="1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Client: (See Samples)</a:t>
            </a:r>
            <a:endParaRPr lang="en-US" altLang="en-US" sz="2400" i="1" dirty="0">
              <a:solidFill>
                <a:srgbClr val="404040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1200"/>
              </a:spcBef>
              <a:buNone/>
            </a:pPr>
            <a:r>
              <a:rPr lang="en-US" altLang="en-US" sz="2400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One student team per project </a:t>
            </a:r>
          </a:p>
          <a:p>
            <a:pPr marL="57150" indent="0">
              <a:spcBef>
                <a:spcPts val="1200"/>
              </a:spcBef>
              <a:buNone/>
            </a:pPr>
            <a:r>
              <a:rPr lang="en-US" altLang="en-US" sz="2400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Negotiate Statement of Work (SoW)</a:t>
            </a:r>
          </a:p>
          <a:p>
            <a:pPr marL="57150" indent="0">
              <a:spcBef>
                <a:spcPts val="1200"/>
              </a:spcBef>
              <a:buNone/>
            </a:pPr>
            <a:r>
              <a:rPr lang="en-US" altLang="en-US" sz="2400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20 - 40 slide PowerPoint (with notes pages)</a:t>
            </a:r>
          </a:p>
          <a:p>
            <a:pPr marL="514350" indent="-457200">
              <a:spcBef>
                <a:spcPts val="600"/>
              </a:spcBef>
            </a:pPr>
            <a:r>
              <a:rPr lang="en-US" altLang="en-US" sz="2400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Notes should be equivalent to 20-page paper</a:t>
            </a:r>
          </a:p>
          <a:p>
            <a:pPr marL="514350" indent="-457200">
              <a:spcBef>
                <a:spcPts val="600"/>
              </a:spcBef>
            </a:pPr>
            <a:r>
              <a:rPr lang="en-US" altLang="en-US" sz="2400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Include at least 20 high quality references</a:t>
            </a:r>
          </a:p>
          <a:p>
            <a:pPr marL="57150" indent="0">
              <a:spcBef>
                <a:spcPts val="1800"/>
              </a:spcBef>
              <a:buNone/>
            </a:pPr>
            <a:r>
              <a:rPr lang="en-US" altLang="en-US" sz="2400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Class time assigned (as needed)</a:t>
            </a:r>
          </a:p>
          <a:p>
            <a:pPr marL="57150" indent="0">
              <a:spcBef>
                <a:spcPts val="1800"/>
              </a:spcBef>
              <a:buNone/>
            </a:pPr>
            <a:r>
              <a:rPr lang="en-US" altLang="en-US" sz="2400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Client presentation</a:t>
            </a:r>
          </a:p>
          <a:p>
            <a:pPr marL="514350" indent="-457200">
              <a:spcBef>
                <a:spcPts val="600"/>
              </a:spcBef>
            </a:pPr>
            <a:r>
              <a:rPr lang="en-US" altLang="en-US" sz="2400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On-campus – formal presentation (recorded)</a:t>
            </a:r>
          </a:p>
          <a:p>
            <a:pPr marL="514350" indent="-457200">
              <a:spcBef>
                <a:spcPts val="600"/>
              </a:spcBef>
            </a:pPr>
            <a:r>
              <a:rPr lang="en-US" altLang="en-US" sz="2400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Online – YouTube video</a:t>
            </a:r>
          </a:p>
          <a:p>
            <a:pPr marL="57150" indent="0">
              <a:spcBef>
                <a:spcPts val="2400"/>
              </a:spcBef>
              <a:buNone/>
            </a:pPr>
            <a:endParaRPr lang="en-US" altLang="en-US" sz="2400" dirty="0">
              <a:solidFill>
                <a:srgbClr val="404040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57150" indent="0">
              <a:buNone/>
            </a:pPr>
            <a:endParaRPr lang="en-US" altLang="en-US" sz="2800" dirty="0">
              <a:solidFill>
                <a:srgbClr val="404040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57150" indent="0">
              <a:buNone/>
            </a:pPr>
            <a:endParaRPr lang="en-US" altLang="en-US" sz="2800" dirty="0">
              <a:solidFill>
                <a:srgbClr val="404040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478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 txBox="1">
            <a:spLocks noChangeArrowheads="1"/>
          </p:cNvSpPr>
          <p:nvPr/>
        </p:nvSpPr>
        <p:spPr bwMode="auto">
          <a:xfrm>
            <a:off x="218793" y="70859"/>
            <a:ext cx="6400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en-US" sz="3600" kern="0" dirty="0">
                <a:solidFill>
                  <a:schemeClr val="tx2"/>
                </a:solidFill>
                <a:latin typeface="Georgia" pitchFamily="18" charset="0"/>
                <a:ea typeface="+mj-ea"/>
                <a:cs typeface="+mj-cs"/>
              </a:rPr>
              <a:t>BA 498</a:t>
            </a:r>
          </a:p>
          <a:p>
            <a:pPr eaLnBrk="1" hangingPunct="1">
              <a:defRPr/>
            </a:pPr>
            <a:r>
              <a:rPr lang="en-US" sz="2800" kern="0" dirty="0">
                <a:solidFill>
                  <a:schemeClr val="tx2"/>
                </a:solidFill>
                <a:latin typeface="Georgia" pitchFamily="18" charset="0"/>
                <a:ea typeface="+mj-ea"/>
                <a:cs typeface="+mj-cs"/>
              </a:rPr>
              <a:t>Research Project: Timeline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4941" y="5340388"/>
            <a:ext cx="70741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Research Project due Tuesday, finals week, at 5:00 PM</a:t>
            </a:r>
          </a:p>
          <a:p>
            <a:pPr algn="ctr"/>
            <a:r>
              <a:rPr lang="en-US" sz="2400" b="1" dirty="0"/>
              <a:t>Late Projects will </a:t>
            </a:r>
            <a:r>
              <a:rPr lang="en-US" sz="2400" b="1" u="sng" dirty="0"/>
              <a:t>NOT</a:t>
            </a:r>
            <a:r>
              <a:rPr lang="en-US" sz="2400" b="1" dirty="0"/>
              <a:t> be accepted</a:t>
            </a:r>
          </a:p>
          <a:p>
            <a:pPr algn="ctr"/>
            <a:r>
              <a:rPr lang="en-US" sz="2400" b="1" dirty="0"/>
              <a:t>Please Plan Accordingly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57" y="1600192"/>
            <a:ext cx="2452687" cy="3188492"/>
          </a:xfrm>
          <a:prstGeom prst="rect">
            <a:avLst/>
          </a:prstGeom>
        </p:spPr>
      </p:pic>
      <p:pic>
        <p:nvPicPr>
          <p:cNvPr id="5" name="Picture 4" descr="A picture containing object, person, light, person&#10;&#10;Description automatically generated">
            <a:extLst>
              <a:ext uri="{FF2B5EF4-FFF2-40B4-BE49-F238E27FC236}">
                <a16:creationId xmlns:a16="http://schemas.microsoft.com/office/drawing/2014/main" id="{392706AA-0344-41EA-9C96-FEEFB2C77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57" y="1347884"/>
            <a:ext cx="1636033" cy="14315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889FEB-5D92-4360-87C4-EBEF73657575}"/>
              </a:ext>
            </a:extLst>
          </p:cNvPr>
          <p:cNvSpPr txBox="1"/>
          <p:nvPr/>
        </p:nvSpPr>
        <p:spPr>
          <a:xfrm>
            <a:off x="729557" y="2840720"/>
            <a:ext cx="1423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Start your engines…</a:t>
            </a:r>
          </a:p>
        </p:txBody>
      </p:sp>
    </p:spTree>
    <p:extLst>
      <p:ext uri="{BB962C8B-B14F-4D97-AF65-F5344CB8AC3E}">
        <p14:creationId xmlns:p14="http://schemas.microsoft.com/office/powerpoint/2010/main" val="1349961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186C41E-DE42-41BD-BB7D-9297420F11D1}"/>
              </a:ext>
            </a:extLst>
          </p:cNvPr>
          <p:cNvGrpSpPr/>
          <p:nvPr/>
        </p:nvGrpSpPr>
        <p:grpSpPr>
          <a:xfrm>
            <a:off x="6832121" y="1285020"/>
            <a:ext cx="2081004" cy="3347744"/>
            <a:chOff x="2205037" y="0"/>
            <a:chExt cx="4733925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9035C89-4FA5-4845-96FF-AFFD098A3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037" y="0"/>
              <a:ext cx="4733925" cy="685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61B5431-F9F8-47A8-8C6F-6AE440D34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3921" y="4883322"/>
              <a:ext cx="426819" cy="20938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7C3F91-C2F0-4164-A845-29DF5AFEF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8019" y="4883322"/>
              <a:ext cx="320041" cy="17699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F00B0F5-1A2B-4D6C-BA9C-BD768CFF3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9019" y="4883322"/>
              <a:ext cx="205741" cy="17699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2DFB968-19E0-40EF-9A3E-222A9DDFF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3247" y="4883322"/>
              <a:ext cx="299668" cy="17699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680171F-3EBA-441B-8BAD-B3C44D6FE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2165" y="4883322"/>
              <a:ext cx="475590" cy="17699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C6A5B6B-127D-4B76-8484-A42EF5ECE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0202" y="4883322"/>
              <a:ext cx="85541" cy="17699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BC09B8B-78BF-4511-80B1-02F4D31F6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7588" y="4883322"/>
              <a:ext cx="171742" cy="17699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27208C1-432C-413A-B9F8-836FDB5E0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9484" y="4883322"/>
              <a:ext cx="778855" cy="17699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9582FC-9800-499D-B808-C19510F587B0}"/>
                </a:ext>
              </a:extLst>
            </p:cNvPr>
            <p:cNvSpPr/>
            <p:nvPr/>
          </p:nvSpPr>
          <p:spPr>
            <a:xfrm>
              <a:off x="2356485" y="4812030"/>
              <a:ext cx="171721" cy="308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9BE6913-4570-4C13-9C49-35713CEA3FEE}"/>
                </a:ext>
              </a:extLst>
            </p:cNvPr>
            <p:cNvSpPr/>
            <p:nvPr/>
          </p:nvSpPr>
          <p:spPr>
            <a:xfrm>
              <a:off x="6384531" y="4810125"/>
              <a:ext cx="239154" cy="308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6477000" y="5634519"/>
            <a:ext cx="2475584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8"/>
          <p:cNvSpPr txBox="1">
            <a:spLocks noChangeArrowheads="1"/>
          </p:cNvSpPr>
          <p:nvPr/>
        </p:nvSpPr>
        <p:spPr bwMode="auto">
          <a:xfrm>
            <a:off x="230875" y="182979"/>
            <a:ext cx="6400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en-US" sz="3600" kern="0" dirty="0">
                <a:solidFill>
                  <a:schemeClr val="tx2"/>
                </a:solidFill>
                <a:latin typeface="Georgia" pitchFamily="18" charset="0"/>
                <a:ea typeface="+mj-ea"/>
                <a:cs typeface="+mj-cs"/>
              </a:rPr>
              <a:t>BA 498</a:t>
            </a:r>
          </a:p>
          <a:p>
            <a:pPr eaLnBrk="1" hangingPunct="1">
              <a:defRPr/>
            </a:pPr>
            <a:r>
              <a:rPr lang="en-US" sz="2800" kern="0" dirty="0">
                <a:solidFill>
                  <a:schemeClr val="tx2"/>
                </a:solidFill>
                <a:latin typeface="Georgia" pitchFamily="18" charset="0"/>
                <a:ea typeface="+mj-ea"/>
                <a:cs typeface="+mj-cs"/>
              </a:rPr>
              <a:t>Research Project: Timeline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230875" y="1600956"/>
            <a:ext cx="8362401" cy="4392440"/>
          </a:xfrm>
        </p:spPr>
        <p:txBody>
          <a:bodyPr>
            <a:normAutofit lnSpcReduction="10000"/>
          </a:bodyPr>
          <a:lstStyle/>
          <a:p>
            <a:pPr marL="57150" indent="0">
              <a:buNone/>
            </a:pPr>
            <a:r>
              <a:rPr lang="en-US" altLang="en-US" sz="2000" b="1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Week   1:  		</a:t>
            </a:r>
            <a:r>
              <a:rPr lang="en-US" altLang="en-US" sz="2000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Project overviews</a:t>
            </a:r>
          </a:p>
          <a:p>
            <a:pPr marL="57150" indent="0">
              <a:spcBef>
                <a:spcPts val="200"/>
              </a:spcBef>
              <a:buNone/>
            </a:pPr>
            <a:r>
              <a:rPr lang="en-US" altLang="en-US" sz="2000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		       	Team selection</a:t>
            </a:r>
          </a:p>
          <a:p>
            <a:pPr marL="57150" indent="0">
              <a:spcBef>
                <a:spcPts val="1200"/>
              </a:spcBef>
              <a:buNone/>
            </a:pPr>
            <a:r>
              <a:rPr lang="en-US" altLang="en-US" sz="2000" b="1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Week   2:  		</a:t>
            </a:r>
            <a:r>
              <a:rPr lang="en-US" altLang="en-US" sz="2000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Client discussion </a:t>
            </a:r>
            <a:r>
              <a:rPr lang="en-US" altLang="en-US" sz="1900" i="1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(in-class)</a:t>
            </a:r>
          </a:p>
          <a:p>
            <a:pPr marL="57150" indent="0">
              <a:spcBef>
                <a:spcPts val="200"/>
              </a:spcBef>
              <a:buNone/>
            </a:pPr>
            <a:r>
              <a:rPr lang="en-US" altLang="en-US" sz="2000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		       	Draft SoW </a:t>
            </a:r>
            <a:r>
              <a:rPr lang="en-US" altLang="en-US" sz="1900" i="1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(examples on Canvas)</a:t>
            </a:r>
          </a:p>
          <a:p>
            <a:pPr marL="57150" indent="0">
              <a:spcBef>
                <a:spcPts val="1200"/>
              </a:spcBef>
              <a:buNone/>
            </a:pPr>
            <a:r>
              <a:rPr lang="en-US" altLang="en-US" sz="2000" b="1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Week   3: 		</a:t>
            </a:r>
            <a:r>
              <a:rPr lang="en-US" altLang="en-US" sz="2000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Approved SoW</a:t>
            </a:r>
          </a:p>
          <a:p>
            <a:pPr marL="57150" indent="0">
              <a:spcBef>
                <a:spcPts val="1200"/>
              </a:spcBef>
              <a:buNone/>
            </a:pPr>
            <a:r>
              <a:rPr lang="en-US" altLang="en-US" sz="2000" b="1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Week 3 – 6: 		</a:t>
            </a:r>
            <a:r>
              <a:rPr lang="en-US" altLang="en-US" sz="2000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Conduct initial research</a:t>
            </a:r>
          </a:p>
          <a:p>
            <a:pPr marL="57150" indent="0">
              <a:spcBef>
                <a:spcPts val="200"/>
              </a:spcBef>
              <a:buNone/>
            </a:pPr>
            <a:r>
              <a:rPr lang="en-US" altLang="en-US" sz="2000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			Build draft presentation</a:t>
            </a:r>
          </a:p>
          <a:p>
            <a:pPr marL="57150" indent="0">
              <a:spcBef>
                <a:spcPts val="1200"/>
              </a:spcBef>
              <a:buNone/>
            </a:pPr>
            <a:r>
              <a:rPr lang="en-US" altLang="en-US" sz="2000" b="1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Week   6: 		</a:t>
            </a:r>
            <a:r>
              <a:rPr lang="en-US" altLang="en-US" sz="2000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Client progress presentation</a:t>
            </a:r>
          </a:p>
          <a:p>
            <a:pPr marL="57150" indent="0">
              <a:spcBef>
                <a:spcPts val="1200"/>
              </a:spcBef>
              <a:buNone/>
            </a:pPr>
            <a:r>
              <a:rPr lang="en-US" altLang="en-US" sz="2000" b="1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Week 7-9: 		</a:t>
            </a:r>
            <a:r>
              <a:rPr lang="en-US" altLang="en-US" sz="2000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Revise &amp; refine</a:t>
            </a:r>
          </a:p>
          <a:p>
            <a:pPr marL="57150" indent="0">
              <a:spcBef>
                <a:spcPts val="200"/>
              </a:spcBef>
              <a:buNone/>
            </a:pPr>
            <a:r>
              <a:rPr lang="en-US" altLang="en-US" sz="2000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			Expand </a:t>
            </a:r>
            <a:r>
              <a:rPr lang="en-US" altLang="en-US" sz="1800" i="1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(as required)</a:t>
            </a:r>
          </a:p>
          <a:p>
            <a:pPr marL="57150" indent="0">
              <a:spcBef>
                <a:spcPts val="1200"/>
              </a:spcBef>
              <a:buNone/>
            </a:pPr>
            <a:r>
              <a:rPr lang="en-US" altLang="en-US" sz="2000" b="1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Week 10: 		</a:t>
            </a:r>
            <a:r>
              <a:rPr lang="en-US" altLang="en-US" sz="2000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Final client presentation</a:t>
            </a:r>
          </a:p>
          <a:p>
            <a:pPr marL="57150" indent="0">
              <a:spcBef>
                <a:spcPts val="1200"/>
              </a:spcBef>
              <a:buNone/>
            </a:pPr>
            <a:r>
              <a:rPr lang="en-US" altLang="en-US" sz="2000" b="1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Week 11:  		</a:t>
            </a:r>
            <a:r>
              <a:rPr lang="en-US" altLang="en-US" sz="2000" dirty="0">
                <a:solidFill>
                  <a:srgbClr val="40404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Project Due (Tuesday @ 5:00)</a:t>
            </a:r>
          </a:p>
          <a:p>
            <a:pPr marL="57150" indent="0">
              <a:buNone/>
            </a:pPr>
            <a:endParaRPr lang="en-US" altLang="en-US" sz="2800" dirty="0">
              <a:solidFill>
                <a:srgbClr val="404040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57150" indent="0">
              <a:buNone/>
            </a:pPr>
            <a:endParaRPr lang="en-US" altLang="en-US" sz="2800" dirty="0">
              <a:solidFill>
                <a:srgbClr val="404040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650" y="4953000"/>
            <a:ext cx="1666875" cy="16668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18F446-6402-4194-B778-20FB310CDFD8}"/>
              </a:ext>
            </a:extLst>
          </p:cNvPr>
          <p:cNvSpPr txBox="1"/>
          <p:nvPr/>
        </p:nvSpPr>
        <p:spPr>
          <a:xfrm>
            <a:off x="7183539" y="4511858"/>
            <a:ext cx="132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coaching, coaxing,</a:t>
            </a:r>
          </a:p>
          <a:p>
            <a:r>
              <a:rPr lang="en-US" sz="1200" dirty="0"/>
              <a:t>encouragement…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8B6BCE-8285-46D5-ADC2-B3D9287A2BD5}"/>
              </a:ext>
            </a:extLst>
          </p:cNvPr>
          <p:cNvSpPr txBox="1"/>
          <p:nvPr/>
        </p:nvSpPr>
        <p:spPr>
          <a:xfrm>
            <a:off x="6898697" y="991806"/>
            <a:ext cx="1778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deadlines, ambiguity,</a:t>
            </a:r>
          </a:p>
          <a:p>
            <a:r>
              <a:rPr lang="en-US" sz="1200" dirty="0"/>
              <a:t>incomplete information…</a:t>
            </a:r>
          </a:p>
        </p:txBody>
      </p:sp>
    </p:spTree>
    <p:extLst>
      <p:ext uri="{BB962C8B-B14F-4D97-AF65-F5344CB8AC3E}">
        <p14:creationId xmlns:p14="http://schemas.microsoft.com/office/powerpoint/2010/main" val="2013057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 txBox="1">
            <a:spLocks noChangeArrowheads="1"/>
          </p:cNvSpPr>
          <p:nvPr/>
        </p:nvSpPr>
        <p:spPr bwMode="auto">
          <a:xfrm>
            <a:off x="310064" y="134233"/>
            <a:ext cx="6400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en-US" sz="3600" kern="0" dirty="0">
                <a:solidFill>
                  <a:schemeClr val="tx2"/>
                </a:solidFill>
                <a:latin typeface="Georgia" pitchFamily="18" charset="0"/>
                <a:ea typeface="+mj-ea"/>
                <a:cs typeface="+mj-cs"/>
              </a:rPr>
              <a:t>BA 498</a:t>
            </a:r>
          </a:p>
          <a:p>
            <a:pPr eaLnBrk="1" hangingPunct="1">
              <a:defRPr/>
            </a:pPr>
            <a:r>
              <a:rPr lang="en-US" sz="2800" kern="0" dirty="0">
                <a:solidFill>
                  <a:schemeClr val="tx2"/>
                </a:solidFill>
                <a:latin typeface="Georgia" pitchFamily="18" charset="0"/>
                <a:ea typeface="+mj-ea"/>
                <a:cs typeface="+mj-cs"/>
              </a:rPr>
              <a:t>Project Pipeline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791C56-6FEF-4205-AA6F-AFEBCCF72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58" y="1530554"/>
            <a:ext cx="2106815" cy="2311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ED73F0-494F-4541-ADB4-3608A3344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94" y="2149621"/>
            <a:ext cx="2621342" cy="3068512"/>
          </a:xfrm>
          <a:prstGeom prst="rect">
            <a:avLst/>
          </a:prstGeom>
        </p:spPr>
      </p:pic>
      <p:pic>
        <p:nvPicPr>
          <p:cNvPr id="11" name="Picture 10" descr="A close up of a womans face&#10;&#10;Description automatically generated">
            <a:extLst>
              <a:ext uri="{FF2B5EF4-FFF2-40B4-BE49-F238E27FC236}">
                <a16:creationId xmlns:a16="http://schemas.microsoft.com/office/drawing/2014/main" id="{07F1C145-D662-4C91-984B-3487B048A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727" y="2652309"/>
            <a:ext cx="2380275" cy="37329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83322C-F165-4C7E-8A93-577F3C6A23CC}"/>
              </a:ext>
            </a:extLst>
          </p:cNvPr>
          <p:cNvSpPr txBox="1"/>
          <p:nvPr/>
        </p:nvSpPr>
        <p:spPr>
          <a:xfrm>
            <a:off x="1092938" y="3683877"/>
            <a:ext cx="1251433" cy="954107"/>
          </a:xfrm>
          <a:prstGeom prst="rect">
            <a:avLst/>
          </a:prstGeom>
          <a:solidFill>
            <a:schemeClr val="bg1"/>
          </a:solidFill>
        </p:spPr>
        <p:txBody>
          <a:bodyPr wrap="none" tIns="91440" bIns="91440" rtlCol="0">
            <a:spAutoFit/>
          </a:bodyPr>
          <a:lstStyle/>
          <a:p>
            <a:pPr algn="ctr"/>
            <a:r>
              <a:rPr lang="en-US" sz="1600" dirty="0"/>
              <a:t>networking</a:t>
            </a:r>
          </a:p>
          <a:p>
            <a:pPr algn="ctr"/>
            <a:r>
              <a:rPr lang="en-US" sz="1600" dirty="0"/>
              <a:t>relationships</a:t>
            </a:r>
          </a:p>
          <a:p>
            <a:pPr algn="ctr"/>
            <a:r>
              <a:rPr lang="en-US" sz="1600" dirty="0"/>
              <a:t>promotion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37BD64-0F58-481E-804A-399BDAFDC8E3}"/>
              </a:ext>
            </a:extLst>
          </p:cNvPr>
          <p:cNvSpPr txBox="1"/>
          <p:nvPr/>
        </p:nvSpPr>
        <p:spPr>
          <a:xfrm>
            <a:off x="3697529" y="4936833"/>
            <a:ext cx="1181606" cy="677108"/>
          </a:xfrm>
          <a:prstGeom prst="rect">
            <a:avLst/>
          </a:prstGeom>
          <a:solidFill>
            <a:schemeClr val="bg1"/>
          </a:solidFill>
        </p:spPr>
        <p:txBody>
          <a:bodyPr wrap="none" tIns="91440" bIns="91440" rtlCol="0">
            <a:spAutoFit/>
          </a:bodyPr>
          <a:lstStyle/>
          <a:p>
            <a:pPr algn="ctr"/>
            <a:r>
              <a:rPr lang="en-US" sz="1600" dirty="0"/>
              <a:t>understand</a:t>
            </a:r>
          </a:p>
          <a:p>
            <a:pPr algn="ctr"/>
            <a:r>
              <a:rPr lang="en-US" sz="1600" dirty="0"/>
              <a:t>challenge(s)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66C4C4-65E5-4FF3-A435-0076811D3D09}"/>
              </a:ext>
            </a:extLst>
          </p:cNvPr>
          <p:cNvSpPr txBox="1"/>
          <p:nvPr/>
        </p:nvSpPr>
        <p:spPr>
          <a:xfrm>
            <a:off x="5804136" y="5947071"/>
            <a:ext cx="1318439" cy="677108"/>
          </a:xfrm>
          <a:prstGeom prst="rect">
            <a:avLst/>
          </a:prstGeom>
          <a:solidFill>
            <a:schemeClr val="bg1"/>
          </a:solidFill>
        </p:spPr>
        <p:txBody>
          <a:bodyPr wrap="none" tIns="91440" bIns="91440" rtlCol="0">
            <a:spAutoFit/>
          </a:bodyPr>
          <a:lstStyle/>
          <a:p>
            <a:r>
              <a:rPr lang="en-US" sz="1600" dirty="0"/>
              <a:t>identify &amp;</a:t>
            </a:r>
          </a:p>
          <a:p>
            <a:r>
              <a:rPr lang="en-US" sz="1600" dirty="0"/>
              <a:t>frame project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D9F0FE-1E56-402D-A2E9-5596EB5AD4E0}"/>
              </a:ext>
            </a:extLst>
          </p:cNvPr>
          <p:cNvSpPr txBox="1"/>
          <p:nvPr/>
        </p:nvSpPr>
        <p:spPr>
          <a:xfrm>
            <a:off x="716358" y="6181281"/>
            <a:ext cx="2310120" cy="430887"/>
          </a:xfrm>
          <a:prstGeom prst="rect">
            <a:avLst/>
          </a:prstGeom>
          <a:solidFill>
            <a:schemeClr val="bg1"/>
          </a:solidFill>
        </p:spPr>
        <p:txBody>
          <a:bodyPr wrap="none" tIns="91440" bIns="91440" rtlCol="0">
            <a:spAutoFit/>
          </a:bodyPr>
          <a:lstStyle/>
          <a:p>
            <a:r>
              <a:rPr lang="en-US" sz="1600" b="1" dirty="0"/>
              <a:t>set expectations (critical)</a:t>
            </a: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5A6FFF64-1297-47D2-818F-A2634737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0611" y="166007"/>
            <a:ext cx="1765873" cy="176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83C0A0-3E21-4C98-97F5-85A2B6475682}"/>
              </a:ext>
            </a:extLst>
          </p:cNvPr>
          <p:cNvSpPr txBox="1"/>
          <p:nvPr/>
        </p:nvSpPr>
        <p:spPr>
          <a:xfrm>
            <a:off x="6914369" y="791890"/>
            <a:ext cx="16049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It can take time to cultivate projects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(sales cycle)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B0B69A-D008-43A1-A00F-264C90EF1623}"/>
              </a:ext>
            </a:extLst>
          </p:cNvPr>
          <p:cNvSpPr txBox="1"/>
          <p:nvPr/>
        </p:nvSpPr>
        <p:spPr>
          <a:xfrm>
            <a:off x="8058500" y="4198169"/>
            <a:ext cx="848502" cy="738664"/>
          </a:xfrm>
          <a:prstGeom prst="rect">
            <a:avLst/>
          </a:prstGeom>
          <a:solidFill>
            <a:schemeClr val="bg1"/>
          </a:solidFill>
        </p:spPr>
        <p:txBody>
          <a:bodyPr wrap="none" tIns="91440" bIns="91440" rtlCol="0">
            <a:spAutoFit/>
          </a:bodyPr>
          <a:lstStyle/>
          <a:p>
            <a:pPr algn="r"/>
            <a:r>
              <a:rPr lang="en-US" sz="1200" dirty="0"/>
              <a:t>relevant</a:t>
            </a:r>
          </a:p>
          <a:p>
            <a:pPr algn="r"/>
            <a:r>
              <a:rPr lang="en-US" sz="1200" dirty="0"/>
              <a:t>achievable</a:t>
            </a:r>
          </a:p>
          <a:p>
            <a:pPr algn="r"/>
            <a:r>
              <a:rPr lang="en-US" sz="1200" dirty="0"/>
              <a:t>valuable</a:t>
            </a:r>
          </a:p>
        </p:txBody>
      </p:sp>
    </p:spTree>
    <p:extLst>
      <p:ext uri="{BB962C8B-B14F-4D97-AF65-F5344CB8AC3E}">
        <p14:creationId xmlns:p14="http://schemas.microsoft.com/office/powerpoint/2010/main" val="3170628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2A2A926-A01F-44BB-A914-4CAA36E63891}"/>
              </a:ext>
            </a:extLst>
          </p:cNvPr>
          <p:cNvSpPr/>
          <p:nvPr/>
        </p:nvSpPr>
        <p:spPr>
          <a:xfrm>
            <a:off x="0" y="-35170"/>
            <a:ext cx="9144000" cy="670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1130579-F312-484B-8D02-4BDA71C0A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70"/>
            <a:ext cx="9144000" cy="692652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6434ED3-638F-4FCA-99D8-B69AF8D6C74A}"/>
              </a:ext>
            </a:extLst>
          </p:cNvPr>
          <p:cNvSpPr txBox="1"/>
          <p:nvPr/>
        </p:nvSpPr>
        <p:spPr>
          <a:xfrm>
            <a:off x="6659960" y="6098501"/>
            <a:ext cx="1213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13B739-F3AB-4DEB-A81C-2FF215D9111A}"/>
              </a:ext>
            </a:extLst>
          </p:cNvPr>
          <p:cNvSpPr txBox="1"/>
          <p:nvPr/>
        </p:nvSpPr>
        <p:spPr>
          <a:xfrm>
            <a:off x="4380722" y="5111918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Career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A2DC30B-1791-4E5F-86D8-C1DB998C2CCB}"/>
              </a:ext>
            </a:extLst>
          </p:cNvPr>
          <p:cNvCxnSpPr>
            <a:cxnSpLocks/>
          </p:cNvCxnSpPr>
          <p:nvPr/>
        </p:nvCxnSpPr>
        <p:spPr>
          <a:xfrm>
            <a:off x="4282289" y="5753100"/>
            <a:ext cx="37300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6E6E685-4DE2-44BC-892A-DBBB838CA83B}"/>
              </a:ext>
            </a:extLst>
          </p:cNvPr>
          <p:cNvSpPr txBox="1"/>
          <p:nvPr/>
        </p:nvSpPr>
        <p:spPr>
          <a:xfrm>
            <a:off x="7038877" y="2610706"/>
            <a:ext cx="1946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Life-Long Learning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9D111E-D84A-4C78-8912-A870F8E1D22F}"/>
              </a:ext>
            </a:extLst>
          </p:cNvPr>
          <p:cNvSpPr txBox="1"/>
          <p:nvPr/>
        </p:nvSpPr>
        <p:spPr>
          <a:xfrm>
            <a:off x="165226" y="278105"/>
            <a:ext cx="25304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BA 498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CoB Capstone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22105D-31A3-43F2-B470-1A8C69CEBAA6}"/>
              </a:ext>
            </a:extLst>
          </p:cNvPr>
          <p:cNvSpPr txBox="1"/>
          <p:nvPr/>
        </p:nvSpPr>
        <p:spPr>
          <a:xfrm flipH="1">
            <a:off x="165226" y="5755324"/>
            <a:ext cx="2955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Student Engagement</a:t>
            </a:r>
          </a:p>
          <a:p>
            <a:pPr algn="ctr"/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Community Enrichment</a:t>
            </a:r>
          </a:p>
          <a:p>
            <a:pPr algn="ctr"/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Experiential Learning</a:t>
            </a:r>
          </a:p>
        </p:txBody>
      </p:sp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0131CD70-64D1-4108-A4B3-34C6B7532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70" y="3061519"/>
            <a:ext cx="3121637" cy="214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A0F1B5-6D2E-4D1B-9CA9-9E0FB5760A28}"/>
              </a:ext>
            </a:extLst>
          </p:cNvPr>
          <p:cNvSpPr txBox="1"/>
          <p:nvPr/>
        </p:nvSpPr>
        <p:spPr>
          <a:xfrm flipH="1">
            <a:off x="83745" y="4282735"/>
            <a:ext cx="2955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CAPSTONE</a:t>
            </a:r>
          </a:p>
        </p:txBody>
      </p:sp>
    </p:spTree>
    <p:extLst>
      <p:ext uri="{BB962C8B-B14F-4D97-AF65-F5344CB8AC3E}">
        <p14:creationId xmlns:p14="http://schemas.microsoft.com/office/powerpoint/2010/main" val="4069264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3382F38-9A45-45B6-AE15-2EA5E111FCDD}"/>
              </a:ext>
            </a:extLst>
          </p:cNvPr>
          <p:cNvSpPr/>
          <p:nvPr/>
        </p:nvSpPr>
        <p:spPr>
          <a:xfrm>
            <a:off x="3606581" y="2487643"/>
            <a:ext cx="2192826" cy="2154321"/>
          </a:xfrm>
          <a:prstGeom prst="flowChartConnector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E5252A08-F5AA-496A-B34B-F0B82CDBE630}"/>
              </a:ext>
            </a:extLst>
          </p:cNvPr>
          <p:cNvSpPr/>
          <p:nvPr/>
        </p:nvSpPr>
        <p:spPr>
          <a:xfrm>
            <a:off x="2763688" y="1681832"/>
            <a:ext cx="3878615" cy="376594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5EB1C511-1775-4DFE-A08B-514E7720DDF5}"/>
              </a:ext>
            </a:extLst>
          </p:cNvPr>
          <p:cNvSpPr/>
          <p:nvPr/>
        </p:nvSpPr>
        <p:spPr>
          <a:xfrm>
            <a:off x="3143662" y="3106519"/>
            <a:ext cx="862396" cy="823394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26DB41D4-6978-4102-BDF1-C0F5228DEF44}"/>
              </a:ext>
            </a:extLst>
          </p:cNvPr>
          <p:cNvSpPr/>
          <p:nvPr/>
        </p:nvSpPr>
        <p:spPr>
          <a:xfrm>
            <a:off x="4895939" y="2225704"/>
            <a:ext cx="862396" cy="82339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0F967647-D9E4-4073-B9E8-4C1E65D0AC9C}"/>
              </a:ext>
            </a:extLst>
          </p:cNvPr>
          <p:cNvSpPr/>
          <p:nvPr/>
        </p:nvSpPr>
        <p:spPr>
          <a:xfrm>
            <a:off x="4895939" y="4013336"/>
            <a:ext cx="862396" cy="82339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1B9DE572-EDA7-457B-9629-CDCEDDA5B5E7}"/>
              </a:ext>
            </a:extLst>
          </p:cNvPr>
          <p:cNvSpPr/>
          <p:nvPr/>
        </p:nvSpPr>
        <p:spPr>
          <a:xfrm>
            <a:off x="5524640" y="3106519"/>
            <a:ext cx="862396" cy="82339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89AFA-3C68-41D0-8B26-B57F5ED7E1E1}"/>
              </a:ext>
            </a:extLst>
          </p:cNvPr>
          <p:cNvSpPr txBox="1"/>
          <p:nvPr/>
        </p:nvSpPr>
        <p:spPr>
          <a:xfrm>
            <a:off x="4953703" y="2483514"/>
            <a:ext cx="746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student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6AF7F9-F949-4DB1-9602-E9F45F7FB74D}"/>
              </a:ext>
            </a:extLst>
          </p:cNvPr>
          <p:cNvSpPr txBox="1"/>
          <p:nvPr/>
        </p:nvSpPr>
        <p:spPr>
          <a:xfrm>
            <a:off x="2893205" y="4624834"/>
            <a:ext cx="89960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university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E6D8DE-F9A6-4266-95CC-C359BBDACA33}"/>
              </a:ext>
            </a:extLst>
          </p:cNvPr>
          <p:cNvSpPr txBox="1"/>
          <p:nvPr/>
        </p:nvSpPr>
        <p:spPr>
          <a:xfrm>
            <a:off x="3643665" y="4160724"/>
            <a:ext cx="66742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course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D79683-FBB8-4196-87B8-E7A9740E20DA}"/>
              </a:ext>
            </a:extLst>
          </p:cNvPr>
          <p:cNvSpPr txBox="1"/>
          <p:nvPr/>
        </p:nvSpPr>
        <p:spPr>
          <a:xfrm>
            <a:off x="3236628" y="3364329"/>
            <a:ext cx="676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faculty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1FE620-5447-4545-A1EE-E5DA2A374A79}"/>
              </a:ext>
            </a:extLst>
          </p:cNvPr>
          <p:cNvSpPr txBox="1"/>
          <p:nvPr/>
        </p:nvSpPr>
        <p:spPr>
          <a:xfrm>
            <a:off x="5582404" y="3364329"/>
            <a:ext cx="746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student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9D45A6-4514-4A0E-A61F-7462C544B441}"/>
              </a:ext>
            </a:extLst>
          </p:cNvPr>
          <p:cNvSpPr txBox="1"/>
          <p:nvPr/>
        </p:nvSpPr>
        <p:spPr>
          <a:xfrm>
            <a:off x="4953703" y="4271146"/>
            <a:ext cx="746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student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CF99E5B4-045B-484D-A8E1-FB8814B85DCB}"/>
              </a:ext>
            </a:extLst>
          </p:cNvPr>
          <p:cNvSpPr/>
          <p:nvPr/>
        </p:nvSpPr>
        <p:spPr>
          <a:xfrm>
            <a:off x="1968463" y="880106"/>
            <a:ext cx="5469065" cy="5369392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739892-C27A-485F-8005-53FB1CFC459A}"/>
              </a:ext>
            </a:extLst>
          </p:cNvPr>
          <p:cNvSpPr txBox="1"/>
          <p:nvPr/>
        </p:nvSpPr>
        <p:spPr>
          <a:xfrm>
            <a:off x="5105684" y="5948200"/>
            <a:ext cx="3878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latin typeface="Georgia" panose="02040502050405020303" pitchFamily="18" charset="0"/>
              </a:rPr>
              <a:t>add value in </a:t>
            </a:r>
            <a:r>
              <a:rPr lang="en-US" sz="2200" b="1" dirty="0">
                <a:latin typeface="Georgia" panose="02040502050405020303" pitchFamily="18" charset="0"/>
              </a:rPr>
              <a:t>all</a:t>
            </a:r>
            <a:r>
              <a:rPr lang="en-US" sz="2200" dirty="0">
                <a:latin typeface="Georgia" panose="02040502050405020303" pitchFamily="18" charset="0"/>
              </a:rPr>
              <a:t> the communities we serve</a:t>
            </a:r>
          </a:p>
        </p:txBody>
      </p:sp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5E0E1EE6-31F2-4F72-8557-DB4A9BF8B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72" y="5137036"/>
            <a:ext cx="2294619" cy="17209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EAE562-F635-47FF-A057-B17510E3DB81}"/>
              </a:ext>
            </a:extLst>
          </p:cNvPr>
          <p:cNvSpPr txBox="1"/>
          <p:nvPr/>
        </p:nvSpPr>
        <p:spPr>
          <a:xfrm>
            <a:off x="2061867" y="5088944"/>
            <a:ext cx="114178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+ community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3107C-FA1B-4B45-8773-CAAF68C4DB34}"/>
              </a:ext>
            </a:extLst>
          </p:cNvPr>
          <p:cNvSpPr txBox="1"/>
          <p:nvPr/>
        </p:nvSpPr>
        <p:spPr>
          <a:xfrm>
            <a:off x="206905" y="151008"/>
            <a:ext cx="39853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eorgia" panose="02040502050405020303" pitchFamily="18" charset="0"/>
              </a:rPr>
              <a:t>Student Engagement</a:t>
            </a:r>
          </a:p>
          <a:p>
            <a:r>
              <a:rPr lang="en-US" sz="2800" dirty="0">
                <a:latin typeface="Georgia" panose="02040502050405020303" pitchFamily="18" charset="0"/>
              </a:rPr>
              <a:t>Another 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82F54D-4C25-4D9E-95DD-87E48EBDDA30}"/>
              </a:ext>
            </a:extLst>
          </p:cNvPr>
          <p:cNvSpPr txBox="1"/>
          <p:nvPr/>
        </p:nvSpPr>
        <p:spPr>
          <a:xfrm>
            <a:off x="7513885" y="290729"/>
            <a:ext cx="14232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November 13, 2019</a:t>
            </a:r>
          </a:p>
          <a:p>
            <a:pPr algn="r"/>
            <a:r>
              <a:rPr lang="en-US" sz="1200" dirty="0"/>
              <a:t>TLTR - W. Zehr</a:t>
            </a:r>
          </a:p>
        </p:txBody>
      </p:sp>
    </p:spTree>
    <p:extLst>
      <p:ext uri="{BB962C8B-B14F-4D97-AF65-F5344CB8AC3E}">
        <p14:creationId xmlns:p14="http://schemas.microsoft.com/office/powerpoint/2010/main" val="1043731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2A2A926-A01F-44BB-A914-4CAA36E63891}"/>
              </a:ext>
            </a:extLst>
          </p:cNvPr>
          <p:cNvSpPr/>
          <p:nvPr/>
        </p:nvSpPr>
        <p:spPr>
          <a:xfrm>
            <a:off x="0" y="-35170"/>
            <a:ext cx="9144000" cy="670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1130579-F312-484B-8D02-4BDA71C0A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70"/>
            <a:ext cx="9144000" cy="692652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6434ED3-638F-4FCA-99D8-B69AF8D6C74A}"/>
              </a:ext>
            </a:extLst>
          </p:cNvPr>
          <p:cNvSpPr txBox="1"/>
          <p:nvPr/>
        </p:nvSpPr>
        <p:spPr>
          <a:xfrm>
            <a:off x="6635233" y="6034604"/>
            <a:ext cx="1213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13B739-F3AB-4DEB-A81C-2FF215D9111A}"/>
              </a:ext>
            </a:extLst>
          </p:cNvPr>
          <p:cNvSpPr txBox="1"/>
          <p:nvPr/>
        </p:nvSpPr>
        <p:spPr>
          <a:xfrm>
            <a:off x="4456532" y="5246673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Career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A2DC30B-1791-4E5F-86D8-C1DB998C2CCB}"/>
              </a:ext>
            </a:extLst>
          </p:cNvPr>
          <p:cNvCxnSpPr>
            <a:cxnSpLocks/>
          </p:cNvCxnSpPr>
          <p:nvPr/>
        </p:nvCxnSpPr>
        <p:spPr>
          <a:xfrm>
            <a:off x="4282289" y="5753100"/>
            <a:ext cx="37300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11CC19B-CDEF-47FA-A186-7040052ABE04}"/>
              </a:ext>
            </a:extLst>
          </p:cNvPr>
          <p:cNvSpPr txBox="1"/>
          <p:nvPr/>
        </p:nvSpPr>
        <p:spPr>
          <a:xfrm>
            <a:off x="4072828" y="6034604"/>
            <a:ext cx="1949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Policy &amp; Strategy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DCB493-B7AB-4BF3-9794-19AADDF261E8}"/>
              </a:ext>
            </a:extLst>
          </p:cNvPr>
          <p:cNvSpPr txBox="1"/>
          <p:nvPr/>
        </p:nvSpPr>
        <p:spPr>
          <a:xfrm>
            <a:off x="6133723" y="5285456"/>
            <a:ext cx="149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Communication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77EBE4-C1F4-49FB-8C09-9F2A9597557A}"/>
              </a:ext>
            </a:extLst>
          </p:cNvPr>
          <p:cNvSpPr txBox="1"/>
          <p:nvPr/>
        </p:nvSpPr>
        <p:spPr>
          <a:xfrm>
            <a:off x="4990407" y="4666494"/>
            <a:ext cx="765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Politics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870C4A-B651-4C2F-AB73-A7E3DD7FF3A8}"/>
              </a:ext>
            </a:extLst>
          </p:cNvPr>
          <p:cNvSpPr txBox="1"/>
          <p:nvPr/>
        </p:nvSpPr>
        <p:spPr>
          <a:xfrm>
            <a:off x="5607656" y="4938278"/>
            <a:ext cx="1158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Networking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9D111E-D84A-4C78-8912-A870F8E1D22F}"/>
              </a:ext>
            </a:extLst>
          </p:cNvPr>
          <p:cNvSpPr txBox="1"/>
          <p:nvPr/>
        </p:nvSpPr>
        <p:spPr>
          <a:xfrm>
            <a:off x="165226" y="278105"/>
            <a:ext cx="25304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BA 498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CoB Capstone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22105D-31A3-43F2-B470-1A8C69CEBAA6}"/>
              </a:ext>
            </a:extLst>
          </p:cNvPr>
          <p:cNvSpPr txBox="1"/>
          <p:nvPr/>
        </p:nvSpPr>
        <p:spPr>
          <a:xfrm flipH="1">
            <a:off x="95282" y="6424655"/>
            <a:ext cx="2271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EOU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PSU, Concordia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7019AE-C797-4CE9-86B3-81CD2C02C164}"/>
              </a:ext>
            </a:extLst>
          </p:cNvPr>
          <p:cNvSpPr txBox="1"/>
          <p:nvPr/>
        </p:nvSpPr>
        <p:spPr>
          <a:xfrm>
            <a:off x="7038877" y="2610706"/>
            <a:ext cx="1946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Life-Long Learning</a:t>
            </a:r>
          </a:p>
        </p:txBody>
      </p:sp>
    </p:spTree>
    <p:extLst>
      <p:ext uri="{BB962C8B-B14F-4D97-AF65-F5344CB8AC3E}">
        <p14:creationId xmlns:p14="http://schemas.microsoft.com/office/powerpoint/2010/main" val="1836475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0CF689-EE6D-4A9F-9ABF-3E16FF076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94" y="1272176"/>
            <a:ext cx="7290878" cy="2743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EC8A4C-B4D6-483D-98E2-678D624AC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94" y="4107557"/>
            <a:ext cx="7762834" cy="24655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44C93A-9951-4CB4-A58C-176BE0001968}"/>
              </a:ext>
            </a:extLst>
          </p:cNvPr>
          <p:cNvSpPr txBox="1"/>
          <p:nvPr/>
        </p:nvSpPr>
        <p:spPr>
          <a:xfrm>
            <a:off x="150646" y="151008"/>
            <a:ext cx="42194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eorgia" panose="02040502050405020303" pitchFamily="18" charset="0"/>
              </a:rPr>
              <a:t>BA 498</a:t>
            </a:r>
          </a:p>
          <a:p>
            <a:r>
              <a:rPr lang="en-US" sz="2800" dirty="0">
                <a:latin typeface="Georgia" panose="02040502050405020303" pitchFamily="18" charset="0"/>
              </a:rPr>
              <a:t>Outcomes + Assignments</a:t>
            </a:r>
          </a:p>
        </p:txBody>
      </p:sp>
    </p:spTree>
    <p:extLst>
      <p:ext uri="{BB962C8B-B14F-4D97-AF65-F5344CB8AC3E}">
        <p14:creationId xmlns:p14="http://schemas.microsoft.com/office/powerpoint/2010/main" val="931211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8AB982-34BA-47A1-B209-9C18C58BC44F}"/>
              </a:ext>
            </a:extLst>
          </p:cNvPr>
          <p:cNvSpPr/>
          <p:nvPr/>
        </p:nvSpPr>
        <p:spPr>
          <a:xfrm>
            <a:off x="660903" y="1502875"/>
            <a:ext cx="8196656" cy="5187599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B1EF9-2944-4D8F-A570-35F494C79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94" y="1166672"/>
            <a:ext cx="6413682" cy="5404788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E59A65-3D12-4320-80FB-13233AFC7B74}"/>
              </a:ext>
            </a:extLst>
          </p:cNvPr>
          <p:cNvSpPr txBox="1"/>
          <p:nvPr/>
        </p:nvSpPr>
        <p:spPr>
          <a:xfrm>
            <a:off x="286441" y="151008"/>
            <a:ext cx="27318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eorgia" panose="02040502050405020303" pitchFamily="18" charset="0"/>
              </a:rPr>
              <a:t>BA 498</a:t>
            </a:r>
          </a:p>
          <a:p>
            <a:r>
              <a:rPr lang="en-US" sz="2800" dirty="0">
                <a:latin typeface="Georgia" panose="02040502050405020303" pitchFamily="18" charset="0"/>
              </a:rPr>
              <a:t>Sample Projects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A6C9F9-ECE9-4E5F-9D9C-08FAE9E29596}"/>
              </a:ext>
            </a:extLst>
          </p:cNvPr>
          <p:cNvSpPr/>
          <p:nvPr/>
        </p:nvSpPr>
        <p:spPr>
          <a:xfrm>
            <a:off x="286441" y="1285686"/>
            <a:ext cx="82713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599B71-2CDE-4309-B488-BF5AF8D5E06A}"/>
              </a:ext>
            </a:extLst>
          </p:cNvPr>
          <p:cNvSpPr txBox="1"/>
          <p:nvPr/>
        </p:nvSpPr>
        <p:spPr>
          <a:xfrm>
            <a:off x="286441" y="1285686"/>
            <a:ext cx="36922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>
                  <a:glow rad="152400">
                    <a:schemeClr val="bg1">
                      <a:alpha val="60000"/>
                    </a:schemeClr>
                  </a:glow>
                </a:effectLst>
              </a:rPr>
              <a:t>State of Oregon</a:t>
            </a:r>
          </a:p>
          <a:p>
            <a:r>
              <a:rPr lang="en-US" sz="2400" dirty="0">
                <a:effectLst>
                  <a:glow rad="152400">
                    <a:schemeClr val="bg1">
                      <a:alpha val="60000"/>
                    </a:schemeClr>
                  </a:glow>
                </a:effectLst>
              </a:rPr>
              <a:t>Charter Ranger District/DEQ</a:t>
            </a:r>
          </a:p>
          <a:p>
            <a:r>
              <a:rPr lang="en-US" sz="2400" dirty="0">
                <a:effectLst>
                  <a:glow rad="152400">
                    <a:schemeClr val="bg1">
                      <a:alpha val="60000"/>
                    </a:schemeClr>
                  </a:glow>
                </a:effectLst>
              </a:rPr>
              <a:t>Biomass Fuel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3F8C00-CCFE-4951-877F-594E7261BBC2}"/>
              </a:ext>
            </a:extLst>
          </p:cNvPr>
          <p:cNvCxnSpPr/>
          <p:nvPr/>
        </p:nvCxnSpPr>
        <p:spPr>
          <a:xfrm flipH="1">
            <a:off x="6717665" y="1502875"/>
            <a:ext cx="2127565" cy="0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04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1D39F85-A0E1-4D12-972C-2CD3C244A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48" y="1367073"/>
            <a:ext cx="8175279" cy="5169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83B1C20-8A82-493F-B12E-C96252EE78FA}"/>
              </a:ext>
            </a:extLst>
          </p:cNvPr>
          <p:cNvSpPr txBox="1"/>
          <p:nvPr/>
        </p:nvSpPr>
        <p:spPr>
          <a:xfrm>
            <a:off x="250234" y="1228634"/>
            <a:ext cx="3836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State of Oregon</a:t>
            </a:r>
          </a:p>
          <a:p>
            <a:r>
              <a:rPr lang="en-US" sz="24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Regional Task Force</a:t>
            </a:r>
          </a:p>
          <a:p>
            <a:r>
              <a:rPr lang="en-US" sz="24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Workforce ($15/</a:t>
            </a:r>
            <a:r>
              <a:rPr lang="en-US" sz="2400" dirty="0" err="1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hr</a:t>
            </a:r>
            <a:r>
              <a:rPr lang="en-US" sz="24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+) Housing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5EC3D9-AB68-4148-94DE-217343353DBC}"/>
              </a:ext>
            </a:extLst>
          </p:cNvPr>
          <p:cNvSpPr txBox="1"/>
          <p:nvPr/>
        </p:nvSpPr>
        <p:spPr>
          <a:xfrm>
            <a:off x="250234" y="91341"/>
            <a:ext cx="27318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eorgia" panose="02040502050405020303" pitchFamily="18" charset="0"/>
              </a:rPr>
              <a:t>BA 498</a:t>
            </a:r>
          </a:p>
          <a:p>
            <a:r>
              <a:rPr lang="en-US" sz="2800" dirty="0">
                <a:latin typeface="Georgia" panose="02040502050405020303" pitchFamily="18" charset="0"/>
              </a:rPr>
              <a:t>Sample Projects</a:t>
            </a:r>
          </a:p>
        </p:txBody>
      </p:sp>
    </p:spTree>
    <p:extLst>
      <p:ext uri="{BB962C8B-B14F-4D97-AF65-F5344CB8AC3E}">
        <p14:creationId xmlns:p14="http://schemas.microsoft.com/office/powerpoint/2010/main" val="1262676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254A9C-5A3E-40C0-BE35-67539EF0FF18}"/>
              </a:ext>
            </a:extLst>
          </p:cNvPr>
          <p:cNvSpPr txBox="1"/>
          <p:nvPr/>
        </p:nvSpPr>
        <p:spPr>
          <a:xfrm>
            <a:off x="250234" y="91341"/>
            <a:ext cx="27318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eorgia" panose="02040502050405020303" pitchFamily="18" charset="0"/>
              </a:rPr>
              <a:t>BA 498</a:t>
            </a:r>
          </a:p>
          <a:p>
            <a:r>
              <a:rPr lang="en-US" sz="2800" dirty="0">
                <a:latin typeface="Georgia" panose="02040502050405020303" pitchFamily="18" charset="0"/>
              </a:rPr>
              <a:t>Sample Projects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F91C89-A414-4E46-AAC2-DEBD21B5A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48" y="1269759"/>
            <a:ext cx="8256759" cy="5373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BD4333-2659-4F02-B2FF-9BF65518FF70}"/>
              </a:ext>
            </a:extLst>
          </p:cNvPr>
          <p:cNvSpPr txBox="1"/>
          <p:nvPr/>
        </p:nvSpPr>
        <p:spPr>
          <a:xfrm>
            <a:off x="250234" y="1183369"/>
            <a:ext cx="3436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Eastern Oregon University</a:t>
            </a:r>
          </a:p>
          <a:p>
            <a:r>
              <a:rPr lang="en-US" sz="24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University Advancement</a:t>
            </a:r>
          </a:p>
          <a:p>
            <a:r>
              <a:rPr lang="en-US" sz="24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Fieldhouse + Turf</a:t>
            </a:r>
          </a:p>
        </p:txBody>
      </p:sp>
    </p:spTree>
    <p:extLst>
      <p:ext uri="{BB962C8B-B14F-4D97-AF65-F5344CB8AC3E}">
        <p14:creationId xmlns:p14="http://schemas.microsoft.com/office/powerpoint/2010/main" val="1400058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BB6836-AB35-48E1-9F47-8D18173EE920}"/>
              </a:ext>
            </a:extLst>
          </p:cNvPr>
          <p:cNvSpPr txBox="1"/>
          <p:nvPr/>
        </p:nvSpPr>
        <p:spPr>
          <a:xfrm>
            <a:off x="250234" y="91341"/>
            <a:ext cx="27318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eorgia" panose="02040502050405020303" pitchFamily="18" charset="0"/>
              </a:rPr>
              <a:t>BA 498</a:t>
            </a:r>
          </a:p>
          <a:p>
            <a:r>
              <a:rPr lang="en-US" sz="2800" dirty="0">
                <a:latin typeface="Georgia" panose="02040502050405020303" pitchFamily="18" charset="0"/>
              </a:rPr>
              <a:t>Sample Projects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EF179A-C4DC-448C-9CAB-D7C7703F0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6" y="1317429"/>
            <a:ext cx="8324662" cy="5462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28F5B5-06BF-4B52-8513-959A90460CC7}"/>
              </a:ext>
            </a:extLst>
          </p:cNvPr>
          <p:cNvSpPr txBox="1"/>
          <p:nvPr/>
        </p:nvSpPr>
        <p:spPr>
          <a:xfrm>
            <a:off x="250234" y="1179968"/>
            <a:ext cx="32580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Union County</a:t>
            </a:r>
          </a:p>
          <a:p>
            <a:r>
              <a:rPr lang="en-US" sz="24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Buffalo Peak Golf Course</a:t>
            </a:r>
          </a:p>
          <a:p>
            <a:r>
              <a:rPr lang="en-US" sz="24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853645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EB5E33-1E98-4143-B081-E4335E3251B9}"/>
              </a:ext>
            </a:extLst>
          </p:cNvPr>
          <p:cNvSpPr txBox="1"/>
          <p:nvPr/>
        </p:nvSpPr>
        <p:spPr>
          <a:xfrm>
            <a:off x="250234" y="91341"/>
            <a:ext cx="27318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eorgia" panose="02040502050405020303" pitchFamily="18" charset="0"/>
              </a:rPr>
              <a:t>BA 498</a:t>
            </a:r>
          </a:p>
          <a:p>
            <a:r>
              <a:rPr lang="en-US" sz="2800" dirty="0">
                <a:latin typeface="Georgia" panose="02040502050405020303" pitchFamily="18" charset="0"/>
              </a:rPr>
              <a:t>Sample Projects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270E39-39FC-4B4C-9437-8F6701387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75" y="1285592"/>
            <a:ext cx="8148119" cy="5481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D38673-04A7-4AAA-9F8E-F15F0D07D8E7}"/>
              </a:ext>
            </a:extLst>
          </p:cNvPr>
          <p:cNvSpPr txBox="1"/>
          <p:nvPr/>
        </p:nvSpPr>
        <p:spPr>
          <a:xfrm>
            <a:off x="250234" y="1161569"/>
            <a:ext cx="2452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Boise Cascade</a:t>
            </a:r>
          </a:p>
          <a:p>
            <a:r>
              <a:rPr lang="en-US" sz="24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NE Oregon Region</a:t>
            </a:r>
          </a:p>
          <a:p>
            <a:r>
              <a:rPr lang="en-US" sz="24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Timber Supply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99FF9DFF-ACC0-4B6B-8990-BA10711B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44" y="243632"/>
            <a:ext cx="276225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057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1969</TotalTime>
  <Words>577</Words>
  <Application>Microsoft Office PowerPoint</Application>
  <PresentationFormat>On-screen Show (4:3)</PresentationFormat>
  <Paragraphs>178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Georgia</vt:lpstr>
      <vt:lpstr>Gotham 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wilson zehr</dc:creator>
  <cp:lastModifiedBy>wilson</cp:lastModifiedBy>
  <cp:revision>85</cp:revision>
  <dcterms:created xsi:type="dcterms:W3CDTF">2019-08-27T20:48:44Z</dcterms:created>
  <dcterms:modified xsi:type="dcterms:W3CDTF">2020-11-05T22:28:32Z</dcterms:modified>
</cp:coreProperties>
</file>