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1030" r:id="rId2"/>
    <p:sldId id="1012" r:id="rId3"/>
    <p:sldId id="1026" r:id="rId4"/>
    <p:sldId id="1027" r:id="rId5"/>
    <p:sldId id="1028" r:id="rId6"/>
    <p:sldId id="1029" r:id="rId7"/>
    <p:sldId id="1035" r:id="rId8"/>
    <p:sldId id="1031" r:id="rId9"/>
    <p:sldId id="1032" r:id="rId10"/>
    <p:sldId id="1033" r:id="rId11"/>
    <p:sldId id="1023" r:id="rId12"/>
    <p:sldId id="1024" r:id="rId13"/>
    <p:sldId id="1025" r:id="rId1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94F309-C129-4C88-95FF-FA34D406D6EB}">
          <p14:sldIdLst>
            <p14:sldId id="1030"/>
            <p14:sldId id="1012"/>
            <p14:sldId id="1026"/>
            <p14:sldId id="1027"/>
            <p14:sldId id="1028"/>
            <p14:sldId id="1029"/>
            <p14:sldId id="1035"/>
            <p14:sldId id="1031"/>
            <p14:sldId id="1032"/>
            <p14:sldId id="1033"/>
            <p14:sldId id="1023"/>
            <p14:sldId id="1024"/>
            <p14:sldId id="10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CECFF"/>
    <a:srgbClr val="9B9BD7"/>
    <a:srgbClr val="06E5FF"/>
    <a:srgbClr val="66CCFF"/>
    <a:srgbClr val="99CCFF"/>
    <a:srgbClr val="33CCFF"/>
    <a:srgbClr val="CCCCFF"/>
    <a:srgbClr val="000000"/>
    <a:srgbClr val="023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87" d="100"/>
          <a:sy n="87" d="100"/>
        </p:scale>
        <p:origin x="1334" y="38"/>
      </p:cViewPr>
      <p:guideLst>
        <p:guide orient="horz" pos="2160"/>
        <p:guide pos="2880"/>
      </p:guideLst>
    </p:cSldViewPr>
  </p:slideViewPr>
  <p:notesTextViewPr>
    <p:cViewPr>
      <p:scale>
        <a:sx n="3" d="2"/>
        <a:sy n="3" d="2"/>
      </p:scale>
      <p:origin x="0" y="0"/>
    </p:cViewPr>
  </p:notesTextViewPr>
  <p:notesViewPr>
    <p:cSldViewPr snapToObjects="1">
      <p:cViewPr varScale="1">
        <p:scale>
          <a:sx n="85" d="100"/>
          <a:sy n="85" d="100"/>
        </p:scale>
        <p:origin x="376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chason\Google%20Drive\IR\General%20Reports\Demographics\STUDENT%20EOT%20LONGITUDINAL%20CAMP_SI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947729517885823E-2"/>
          <c:y val="5.6539199955480943E-2"/>
          <c:w val="0.93631499506065119"/>
          <c:h val="0.89634480008161832"/>
        </c:manualLayout>
      </c:layout>
      <c:barChart>
        <c:barDir val="col"/>
        <c:grouping val="clustered"/>
        <c:varyColors val="1"/>
        <c:ser>
          <c:idx val="0"/>
          <c:order val="0"/>
          <c:spPr>
            <a:solidFill>
              <a:schemeClr val="accent4">
                <a:lumMod val="60000"/>
                <a:lumOff val="40000"/>
              </a:schemeClr>
            </a:solidFill>
          </c:spPr>
          <c:invertIfNegative val="0"/>
          <c:dPt>
            <c:idx val="0"/>
            <c:invertIfNegative val="0"/>
            <c:bubble3D val="0"/>
            <c:spPr>
              <a:solidFill>
                <a:schemeClr val="accent4">
                  <a:lumMod val="60000"/>
                  <a:lumOff val="40000"/>
                </a:schemeClr>
              </a:solidFill>
              <a:ln>
                <a:noFill/>
              </a:ln>
              <a:effectLst/>
            </c:spPr>
          </c:dPt>
          <c:dPt>
            <c:idx val="1"/>
            <c:invertIfNegative val="0"/>
            <c:bubble3D val="0"/>
            <c:spPr>
              <a:solidFill>
                <a:srgbClr val="92D050"/>
              </a:solidFill>
              <a:ln>
                <a:noFill/>
              </a:ln>
              <a:effectLst/>
            </c:spPr>
          </c:dPt>
          <c:dPt>
            <c:idx val="2"/>
            <c:invertIfNegative val="0"/>
            <c:bubble3D val="0"/>
            <c:spPr>
              <a:solidFill>
                <a:schemeClr val="accent2">
                  <a:lumMod val="60000"/>
                  <a:lumOff val="40000"/>
                </a:schemeClr>
              </a:solidFill>
              <a:ln>
                <a:noFill/>
              </a:ln>
              <a:effectLst/>
            </c:spPr>
          </c:dPt>
          <c:dPt>
            <c:idx val="3"/>
            <c:invertIfNegative val="0"/>
            <c:bubble3D val="0"/>
            <c:spPr>
              <a:solidFill>
                <a:schemeClr val="accent6">
                  <a:lumMod val="60000"/>
                  <a:lumOff val="40000"/>
                </a:schemeClr>
              </a:solidFill>
              <a:ln>
                <a:noFill/>
              </a:ln>
              <a:effectLst/>
            </c:spPr>
          </c:dPt>
          <c:dPt>
            <c:idx val="4"/>
            <c:invertIfNegative val="0"/>
            <c:bubble3D val="0"/>
            <c:spPr>
              <a:solidFill>
                <a:schemeClr val="accent5">
                  <a:lumMod val="75000"/>
                </a:schemeClr>
              </a:solidFill>
              <a:ln>
                <a:noFill/>
              </a:ln>
              <a:effectLst/>
            </c:spPr>
          </c:dPt>
          <c:dPt>
            <c:idx val="5"/>
            <c:invertIfNegative val="0"/>
            <c:bubble3D val="0"/>
            <c:spPr>
              <a:solidFill>
                <a:srgbClr val="00B0F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Sheet1!$U$2:$AA$2</c:f>
              <c:strCache>
                <c:ptCount val="7"/>
                <c:pt idx="0">
                  <c:v>Fall 2010</c:v>
                </c:pt>
                <c:pt idx="1">
                  <c:v>Fall 2011</c:v>
                </c:pt>
                <c:pt idx="2">
                  <c:v>Fall 2012</c:v>
                </c:pt>
                <c:pt idx="3">
                  <c:v>Fall 2013</c:v>
                </c:pt>
                <c:pt idx="4">
                  <c:v>Fall 2014</c:v>
                </c:pt>
                <c:pt idx="5">
                  <c:v>Fall 2015</c:v>
                </c:pt>
                <c:pt idx="6">
                  <c:v>Fall 2016</c:v>
                </c:pt>
              </c:strCache>
            </c:strRef>
          </c:cat>
          <c:val>
            <c:numRef>
              <c:f>Sheet1!$U$6:$Z$6</c:f>
              <c:numCache>
                <c:formatCode>0%</c:formatCode>
                <c:ptCount val="6"/>
                <c:pt idx="0">
                  <c:v>6.7611777535441675E-2</c:v>
                </c:pt>
                <c:pt idx="1">
                  <c:v>2.7068437180796767E-2</c:v>
                </c:pt>
                <c:pt idx="2">
                  <c:v>-6.066633515663844E-2</c:v>
                </c:pt>
                <c:pt idx="3">
                  <c:v>-1.429327686606674E-2</c:v>
                </c:pt>
                <c:pt idx="4">
                  <c:v>-0.12943071965628361</c:v>
                </c:pt>
                <c:pt idx="5">
                  <c:v>-4.3183220234422892E-3</c:v>
                </c:pt>
              </c:numCache>
            </c:numRef>
          </c:val>
        </c:ser>
        <c:dLbls>
          <c:showLegendKey val="0"/>
          <c:showVal val="0"/>
          <c:showCatName val="0"/>
          <c:showSerName val="0"/>
          <c:showPercent val="0"/>
          <c:showBubbleSize val="0"/>
        </c:dLbls>
        <c:gapWidth val="50"/>
        <c:overlap val="14"/>
        <c:axId val="485267672"/>
        <c:axId val="485274336"/>
      </c:barChart>
      <c:catAx>
        <c:axId val="485267672"/>
        <c:scaling>
          <c:orientation val="minMax"/>
        </c:scaling>
        <c:delete val="1"/>
        <c:axPos val="b"/>
        <c:numFmt formatCode="General" sourceLinked="1"/>
        <c:majorTickMark val="none"/>
        <c:minorTickMark val="none"/>
        <c:tickLblPos val="high"/>
        <c:crossAx val="485274336"/>
        <c:crosses val="autoZero"/>
        <c:auto val="1"/>
        <c:lblAlgn val="ctr"/>
        <c:lblOffset val="100"/>
        <c:noMultiLvlLbl val="0"/>
      </c:catAx>
      <c:valAx>
        <c:axId val="485274336"/>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85267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374" cy="469924"/>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sz="quarter" idx="1"/>
          </p:nvPr>
        </p:nvSpPr>
        <p:spPr>
          <a:xfrm>
            <a:off x="4008101" y="0"/>
            <a:ext cx="3067374" cy="469924"/>
          </a:xfrm>
          <a:prstGeom prst="rect">
            <a:avLst/>
          </a:prstGeom>
        </p:spPr>
        <p:txBody>
          <a:bodyPr vert="horz" lIns="92528" tIns="46264" rIns="92528" bIns="46264" rtlCol="0"/>
          <a:lstStyle>
            <a:lvl1pPr algn="r">
              <a:defRPr sz="1200"/>
            </a:lvl1pPr>
          </a:lstStyle>
          <a:p>
            <a:fld id="{191047A0-C0A9-4DF6-A701-B5AECAC50247}" type="datetimeFigureOut">
              <a:rPr lang="en-US" smtClean="0"/>
              <a:t>12/6/2016</a:t>
            </a:fld>
            <a:endParaRPr lang="en-US"/>
          </a:p>
        </p:txBody>
      </p:sp>
      <p:sp>
        <p:nvSpPr>
          <p:cNvPr id="4" name="Footer Placeholder 3"/>
          <p:cNvSpPr>
            <a:spLocks noGrp="1"/>
          </p:cNvSpPr>
          <p:nvPr>
            <p:ph type="ftr" sz="quarter" idx="2"/>
          </p:nvPr>
        </p:nvSpPr>
        <p:spPr>
          <a:xfrm>
            <a:off x="0" y="8893151"/>
            <a:ext cx="3067374" cy="469924"/>
          </a:xfrm>
          <a:prstGeom prst="rect">
            <a:avLst/>
          </a:prstGeom>
        </p:spPr>
        <p:txBody>
          <a:bodyPr vert="horz" lIns="92528" tIns="46264" rIns="92528" bIns="46264"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3151"/>
            <a:ext cx="3067374" cy="469924"/>
          </a:xfrm>
          <a:prstGeom prst="rect">
            <a:avLst/>
          </a:prstGeom>
        </p:spPr>
        <p:txBody>
          <a:bodyPr vert="horz" lIns="92528" tIns="46264" rIns="92528" bIns="46264" rtlCol="0" anchor="b"/>
          <a:lstStyle>
            <a:lvl1pPr algn="r">
              <a:defRPr sz="1200"/>
            </a:lvl1pPr>
          </a:lstStyle>
          <a:p>
            <a:fld id="{1229B4BB-7ABB-43BF-A5B1-864D041FA60A}" type="slidenum">
              <a:rPr lang="en-US" smtClean="0"/>
              <a:t>‹#›</a:t>
            </a:fld>
            <a:endParaRPr lang="en-US"/>
          </a:p>
        </p:txBody>
      </p:sp>
    </p:spTree>
    <p:extLst>
      <p:ext uri="{BB962C8B-B14F-4D97-AF65-F5344CB8AC3E}">
        <p14:creationId xmlns:p14="http://schemas.microsoft.com/office/powerpoint/2010/main" val="3157113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3" cy="469780"/>
          </a:xfrm>
          <a:prstGeom prst="rect">
            <a:avLst/>
          </a:prstGeom>
        </p:spPr>
        <p:txBody>
          <a:bodyPr vert="horz" lIns="93935" tIns="46967" rIns="93935" bIns="46967" rtlCol="0"/>
          <a:lstStyle>
            <a:lvl1pPr algn="l">
              <a:defRPr sz="1200"/>
            </a:lvl1pPr>
          </a:lstStyle>
          <a:p>
            <a:endParaRPr lang="en-US"/>
          </a:p>
        </p:txBody>
      </p:sp>
      <p:sp>
        <p:nvSpPr>
          <p:cNvPr id="3" name="Date Placeholder 2"/>
          <p:cNvSpPr>
            <a:spLocks noGrp="1"/>
          </p:cNvSpPr>
          <p:nvPr>
            <p:ph type="dt" idx="1"/>
          </p:nvPr>
        </p:nvSpPr>
        <p:spPr>
          <a:xfrm>
            <a:off x="4008706" y="1"/>
            <a:ext cx="3066733" cy="469780"/>
          </a:xfrm>
          <a:prstGeom prst="rect">
            <a:avLst/>
          </a:prstGeom>
        </p:spPr>
        <p:txBody>
          <a:bodyPr vert="horz" lIns="93935" tIns="46967" rIns="93935" bIns="46967" rtlCol="0"/>
          <a:lstStyle>
            <a:lvl1pPr algn="r">
              <a:defRPr sz="1200"/>
            </a:lvl1pPr>
          </a:lstStyle>
          <a:p>
            <a:fld id="{B36BF6D5-251D-4F52-B3C9-E06F40A8373F}" type="datetimeFigureOut">
              <a:rPr lang="en-US" smtClean="0"/>
              <a:t>12/6/2016</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5" tIns="46967" rIns="93935" bIns="46967" rtlCol="0" anchor="ctr"/>
          <a:lstStyle/>
          <a:p>
            <a:endParaRPr lang="en-US"/>
          </a:p>
        </p:txBody>
      </p:sp>
      <p:sp>
        <p:nvSpPr>
          <p:cNvPr id="5" name="Notes Placeholder 4"/>
          <p:cNvSpPr>
            <a:spLocks noGrp="1"/>
          </p:cNvSpPr>
          <p:nvPr>
            <p:ph type="body" sz="quarter" idx="3"/>
          </p:nvPr>
        </p:nvSpPr>
        <p:spPr>
          <a:xfrm>
            <a:off x="707708" y="4505981"/>
            <a:ext cx="5661660" cy="3686710"/>
          </a:xfrm>
          <a:prstGeom prst="rect">
            <a:avLst/>
          </a:prstGeom>
        </p:spPr>
        <p:txBody>
          <a:bodyPr vert="horz" lIns="93935" tIns="46967" rIns="93935" bIns="469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93297"/>
            <a:ext cx="3066733" cy="469779"/>
          </a:xfrm>
          <a:prstGeom prst="rect">
            <a:avLst/>
          </a:prstGeom>
        </p:spPr>
        <p:txBody>
          <a:bodyPr vert="horz" lIns="93935" tIns="46967" rIns="93935" bIns="46967"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9779"/>
          </a:xfrm>
          <a:prstGeom prst="rect">
            <a:avLst/>
          </a:prstGeom>
        </p:spPr>
        <p:txBody>
          <a:bodyPr vert="horz" lIns="93935" tIns="46967" rIns="93935" bIns="46967" rtlCol="0" anchor="b"/>
          <a:lstStyle>
            <a:lvl1pPr algn="r">
              <a:defRPr sz="1200"/>
            </a:lvl1pPr>
          </a:lstStyle>
          <a:p>
            <a:fld id="{31A23A65-C917-4DF6-AA26-366600E54D8E}" type="slidenum">
              <a:rPr lang="en-US" smtClean="0"/>
              <a:t>‹#›</a:t>
            </a:fld>
            <a:endParaRPr lang="en-US"/>
          </a:p>
        </p:txBody>
      </p:sp>
    </p:spTree>
    <p:extLst>
      <p:ext uri="{BB962C8B-B14F-4D97-AF65-F5344CB8AC3E}">
        <p14:creationId xmlns:p14="http://schemas.microsoft.com/office/powerpoint/2010/main" val="276900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A23A65-C917-4DF6-AA26-366600E54D8E}" type="slidenum">
              <a:rPr lang="en-US" smtClean="0"/>
              <a:t>1</a:t>
            </a:fld>
            <a:endParaRPr lang="en-US"/>
          </a:p>
        </p:txBody>
      </p:sp>
    </p:spTree>
    <p:extLst>
      <p:ext uri="{BB962C8B-B14F-4D97-AF65-F5344CB8AC3E}">
        <p14:creationId xmlns:p14="http://schemas.microsoft.com/office/powerpoint/2010/main" val="2196126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artifact of a</a:t>
            </a:r>
            <a:r>
              <a:rPr lang="en-US" baseline="0" dirty="0" smtClean="0"/>
              <a:t> decaying model.  We could ride it into the ground or re-invent it.  </a:t>
            </a:r>
            <a:r>
              <a:rPr lang="en-US" dirty="0" smtClean="0"/>
              <a:t>Smaller</a:t>
            </a:r>
            <a:r>
              <a:rPr lang="en-US" baseline="0" dirty="0" smtClean="0"/>
              <a:t> organizations require focus.  Three modalities is too many.  Two may be too many, but on campus will not stand without online.  Onsite can be served with online or hybrid.  We need to focus on building a robust online program and discover how regional audiences can also tap into that experience.</a:t>
            </a:r>
            <a:endParaRPr lang="en-US" dirty="0"/>
          </a:p>
        </p:txBody>
      </p:sp>
      <p:sp>
        <p:nvSpPr>
          <p:cNvPr id="4" name="Slide Number Placeholder 3"/>
          <p:cNvSpPr>
            <a:spLocks noGrp="1"/>
          </p:cNvSpPr>
          <p:nvPr>
            <p:ph type="sldNum" sz="quarter" idx="10"/>
          </p:nvPr>
        </p:nvSpPr>
        <p:spPr/>
        <p:txBody>
          <a:bodyPr/>
          <a:lstStyle/>
          <a:p>
            <a:fld id="{31A23A65-C917-4DF6-AA26-366600E54D8E}" type="slidenum">
              <a:rPr lang="en-US" smtClean="0"/>
              <a:t>3</a:t>
            </a:fld>
            <a:endParaRPr lang="en-US"/>
          </a:p>
        </p:txBody>
      </p:sp>
    </p:spTree>
    <p:extLst>
      <p:ext uri="{BB962C8B-B14F-4D97-AF65-F5344CB8AC3E}">
        <p14:creationId xmlns:p14="http://schemas.microsoft.com/office/powerpoint/2010/main" val="90777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9703"/>
            <a:ext cx="8229600" cy="4712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3657600" y="6253170"/>
            <a:ext cx="2133600" cy="365125"/>
          </a:xfrm>
        </p:spPr>
        <p:txBody>
          <a:bodyPr/>
          <a:lstStyle/>
          <a:p>
            <a:fld id="{3A506330-D00E-F84A-A805-33CAD003CA21}" type="slidenum">
              <a:rPr lang="en-US" smtClean="0"/>
              <a:pPr/>
              <a:t>‹#›</a:t>
            </a:fld>
            <a:endParaRPr lang="en-US"/>
          </a:p>
        </p:txBody>
      </p:sp>
      <p:sp>
        <p:nvSpPr>
          <p:cNvPr id="7" name="TextBox 6"/>
          <p:cNvSpPr txBox="1"/>
          <p:nvPr userDrawn="1"/>
        </p:nvSpPr>
        <p:spPr>
          <a:xfrm>
            <a:off x="459920" y="6248963"/>
            <a:ext cx="2740479" cy="369332"/>
          </a:xfrm>
          <a:prstGeom prst="rect">
            <a:avLst/>
          </a:prstGeom>
          <a:noFill/>
        </p:spPr>
        <p:txBody>
          <a:bodyPr wrap="square" rtlCol="0">
            <a:spAutoFit/>
          </a:bodyPr>
          <a:lstStyle/>
          <a:p>
            <a:r>
              <a:rPr lang="en-US" dirty="0" smtClean="0"/>
              <a:t>Eastern</a:t>
            </a:r>
            <a:r>
              <a:rPr lang="en-US" baseline="0" dirty="0" smtClean="0"/>
              <a:t> Oregon University</a:t>
            </a:r>
            <a:endParaRPr lang="en-US" dirty="0"/>
          </a:p>
        </p:txBody>
      </p:sp>
      <p:cxnSp>
        <p:nvCxnSpPr>
          <p:cNvPr id="8" name="Straight Connector 7"/>
          <p:cNvCxnSpPr/>
          <p:nvPr userDrawn="1"/>
        </p:nvCxnSpPr>
        <p:spPr>
          <a:xfrm>
            <a:off x="533400" y="6103194"/>
            <a:ext cx="6553200" cy="158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06330-D00E-F84A-A805-33CAD003CA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8164"/>
            <a:ext cx="9144000" cy="1418319"/>
          </a:xfrm>
          <a:prstGeom prst="rect">
            <a:avLst/>
          </a:prstGeom>
          <a:solidFill>
            <a:srgbClr val="BC9B65"/>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166256" y="123826"/>
            <a:ext cx="6533531" cy="11207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70807" y="63162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81400" y="631620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A506330-D00E-F84A-A805-33CAD003CA21}" type="slidenum">
              <a:rPr lang="en-US" smtClean="0"/>
              <a:pPr/>
              <a:t>‹#›</a:t>
            </a:fld>
            <a:endParaRPr lang="en-US"/>
          </a:p>
        </p:txBody>
      </p:sp>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b="20851"/>
          <a:stretch/>
        </p:blipFill>
        <p:spPr>
          <a:xfrm>
            <a:off x="10886" y="65311"/>
            <a:ext cx="2467318" cy="1295400"/>
          </a:xfrm>
          <a:prstGeom prst="rect">
            <a:avLst/>
          </a:prstGeom>
        </p:spPr>
      </p:pic>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600" kern="1200" baseline="0">
          <a:solidFill>
            <a:srgbClr val="02356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38400" y="-4396"/>
            <a:ext cx="6272084"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5521779"/>
            <a:ext cx="1619250" cy="1295400"/>
          </a:xfrm>
          <a:prstGeom prst="rect">
            <a:avLst/>
          </a:prstGeom>
        </p:spPr>
      </p:pic>
      <p:sp>
        <p:nvSpPr>
          <p:cNvPr id="4" name="Slide Number Placeholder 3"/>
          <p:cNvSpPr>
            <a:spLocks noGrp="1"/>
          </p:cNvSpPr>
          <p:nvPr>
            <p:ph type="sldNum" sz="quarter" idx="11"/>
          </p:nvPr>
        </p:nvSpPr>
        <p:spPr/>
        <p:txBody>
          <a:bodyPr/>
          <a:lstStyle/>
          <a:p>
            <a:fld id="{3A506330-D00E-F84A-A805-33CAD003CA21}" type="slidenum">
              <a:rPr lang="en-US" smtClean="0"/>
              <a:pPr/>
              <a:t>1</a:t>
            </a:fld>
            <a:endParaRPr lang="en-US"/>
          </a:p>
        </p:txBody>
      </p:sp>
      <p:sp>
        <p:nvSpPr>
          <p:cNvPr id="5" name="TextBox 4"/>
          <p:cNvSpPr txBox="1"/>
          <p:nvPr/>
        </p:nvSpPr>
        <p:spPr>
          <a:xfrm>
            <a:off x="197827" y="2286000"/>
            <a:ext cx="2623923" cy="800219"/>
          </a:xfrm>
          <a:prstGeom prst="rect">
            <a:avLst/>
          </a:prstGeom>
          <a:noFill/>
        </p:spPr>
        <p:txBody>
          <a:bodyPr wrap="none" rtlCol="0">
            <a:spAutoFit/>
          </a:bodyPr>
          <a:lstStyle/>
          <a:p>
            <a:r>
              <a:rPr lang="en-US" dirty="0" smtClean="0"/>
              <a:t>Eastern Oregon University</a:t>
            </a:r>
          </a:p>
          <a:p>
            <a:r>
              <a:rPr lang="en-US" sz="2800" dirty="0" smtClean="0"/>
              <a:t>SWOT</a:t>
            </a:r>
            <a:endParaRPr lang="en-US" sz="2800" dirty="0"/>
          </a:p>
        </p:txBody>
      </p:sp>
    </p:spTree>
    <p:extLst>
      <p:ext uri="{BB962C8B-B14F-4D97-AF65-F5344CB8AC3E}">
        <p14:creationId xmlns:p14="http://schemas.microsoft.com/office/powerpoint/2010/main" val="114343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A506330-D00E-F84A-A805-33CAD003CA21}" type="slidenum">
              <a:rPr lang="en-US" smtClean="0"/>
              <a:pPr/>
              <a:t>10</a:t>
            </a:fld>
            <a:endParaRPr lang="en-US"/>
          </a:p>
        </p:txBody>
      </p:sp>
      <p:sp>
        <p:nvSpPr>
          <p:cNvPr id="3"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Demographics + Trends</a:t>
            </a:r>
            <a:endParaRPr lang="en-US" altLang="en-US" sz="2800" dirty="0">
              <a:solidFill>
                <a:schemeClr val="tx2"/>
              </a:solidFill>
              <a:latin typeface="Georgia" panose="02040502050405020303" pitchFamily="18" charset="0"/>
            </a:endParaRPr>
          </a:p>
        </p:txBody>
      </p:sp>
      <p:sp>
        <p:nvSpPr>
          <p:cNvPr id="5" name="TextBox 4"/>
          <p:cNvSpPr txBox="1"/>
          <p:nvPr/>
        </p:nvSpPr>
        <p:spPr>
          <a:xfrm>
            <a:off x="2712356" y="2783745"/>
            <a:ext cx="3719288" cy="646331"/>
          </a:xfrm>
          <a:prstGeom prst="rect">
            <a:avLst/>
          </a:prstGeom>
          <a:noFill/>
        </p:spPr>
        <p:txBody>
          <a:bodyPr wrap="none" rtlCol="0">
            <a:spAutoFit/>
          </a:bodyPr>
          <a:lstStyle/>
          <a:p>
            <a:pPr>
              <a:spcBef>
                <a:spcPts val="1200"/>
              </a:spcBef>
            </a:pPr>
            <a:r>
              <a:rPr lang="en-US" sz="3600" dirty="0" smtClean="0">
                <a:latin typeface="Georgia" panose="02040502050405020303" pitchFamily="18" charset="0"/>
              </a:rPr>
              <a:t>Back-up Material</a:t>
            </a:r>
            <a:endParaRPr lang="en-US" sz="3600" dirty="0">
              <a:latin typeface="Georgia" panose="02040502050405020303" pitchFamily="18" charset="0"/>
            </a:endParaRPr>
          </a:p>
        </p:txBody>
      </p:sp>
    </p:spTree>
    <p:extLst>
      <p:ext uri="{BB962C8B-B14F-4D97-AF65-F5344CB8AC3E}">
        <p14:creationId xmlns:p14="http://schemas.microsoft.com/office/powerpoint/2010/main" val="361884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332809" y="3703231"/>
            <a:ext cx="5410200" cy="3002369"/>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Student Population</a:t>
            </a:r>
          </a:p>
          <a:p>
            <a:pPr eaLnBrk="1" hangingPunct="1"/>
            <a:r>
              <a:rPr lang="en-US" altLang="en-US" sz="2800" dirty="0" smtClean="0">
                <a:solidFill>
                  <a:schemeClr val="tx2"/>
                </a:solidFill>
                <a:latin typeface="Georgia" panose="02040502050405020303" pitchFamily="18" charset="0"/>
              </a:rPr>
              <a:t>On-Campus Demographics</a:t>
            </a:r>
            <a:endParaRPr lang="en-US" altLang="en-US" sz="2800" dirty="0">
              <a:solidFill>
                <a:schemeClr val="tx2"/>
              </a:solidFill>
              <a:latin typeface="Georgia" panose="02040502050405020303" pitchFamily="18" charset="0"/>
            </a:endParaRPr>
          </a:p>
        </p:txBody>
      </p:sp>
      <p:sp>
        <p:nvSpPr>
          <p:cNvPr id="2" name="Oval 1"/>
          <p:cNvSpPr/>
          <p:nvPr/>
        </p:nvSpPr>
        <p:spPr>
          <a:xfrm>
            <a:off x="381000" y="2369981"/>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874674" y="1854279"/>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17" name="TextBox 16"/>
          <p:cNvSpPr txBox="1"/>
          <p:nvPr/>
        </p:nvSpPr>
        <p:spPr>
          <a:xfrm>
            <a:off x="950593" y="5088966"/>
            <a:ext cx="1271951" cy="738664"/>
          </a:xfrm>
          <a:prstGeom prst="rect">
            <a:avLst/>
          </a:prstGeom>
          <a:noFill/>
        </p:spPr>
        <p:txBody>
          <a:bodyPr wrap="none" rtlCol="0">
            <a:spAutoFit/>
          </a:bodyPr>
          <a:lstStyle/>
          <a:p>
            <a:r>
              <a:rPr lang="en-US" sz="1400" i="1" dirty="0" smtClean="0"/>
              <a:t>Regional</a:t>
            </a:r>
          </a:p>
          <a:p>
            <a:r>
              <a:rPr lang="en-US" sz="1400" i="1" dirty="0" smtClean="0"/>
              <a:t>Athletics (30%)</a:t>
            </a:r>
          </a:p>
          <a:p>
            <a:r>
              <a:rPr lang="en-US" sz="1400" i="1" dirty="0" smtClean="0"/>
              <a:t>Cost</a:t>
            </a:r>
            <a:endParaRPr lang="en-US" sz="1400" i="1" dirty="0"/>
          </a:p>
        </p:txBody>
      </p:sp>
      <p:sp>
        <p:nvSpPr>
          <p:cNvPr id="5" name="TextBox 4"/>
          <p:cNvSpPr txBox="1"/>
          <p:nvPr/>
        </p:nvSpPr>
        <p:spPr>
          <a:xfrm>
            <a:off x="1213600" y="2485408"/>
            <a:ext cx="710451" cy="584775"/>
          </a:xfrm>
          <a:prstGeom prst="rect">
            <a:avLst/>
          </a:prstGeom>
          <a:noFill/>
        </p:spPr>
        <p:txBody>
          <a:bodyPr wrap="none" rtlCol="0">
            <a:spAutoFit/>
          </a:bodyPr>
          <a:lstStyle/>
          <a:p>
            <a:pPr algn="ctr"/>
            <a:r>
              <a:rPr lang="en-US" dirty="0" smtClean="0"/>
              <a:t>1,387</a:t>
            </a:r>
          </a:p>
          <a:p>
            <a:pPr algn="ctr"/>
            <a:r>
              <a:rPr lang="en-US" sz="1400" i="1" dirty="0" smtClean="0"/>
              <a:t>43%</a:t>
            </a:r>
            <a:endParaRPr lang="en-US" sz="1400" i="1" dirty="0"/>
          </a:p>
        </p:txBody>
      </p:sp>
      <p:pic>
        <p:nvPicPr>
          <p:cNvPr id="8" name="Picture 7"/>
          <p:cNvPicPr>
            <a:picLocks noChangeAspect="1"/>
          </p:cNvPicPr>
          <p:nvPr/>
        </p:nvPicPr>
        <p:blipFill rotWithShape="1">
          <a:blip r:embed="rId2"/>
          <a:srcRect l="28423" t="17713" r="23552" b="8428"/>
          <a:stretch/>
        </p:blipFill>
        <p:spPr>
          <a:xfrm>
            <a:off x="3942409" y="3962400"/>
            <a:ext cx="4114800" cy="2533651"/>
          </a:xfrm>
          <a:prstGeom prst="rect">
            <a:avLst/>
          </a:prstGeom>
        </p:spPr>
      </p:pic>
      <p:sp>
        <p:nvSpPr>
          <p:cNvPr id="11" name="TextBox 10"/>
          <p:cNvSpPr txBox="1"/>
          <p:nvPr/>
        </p:nvSpPr>
        <p:spPr>
          <a:xfrm>
            <a:off x="4018609" y="3763566"/>
            <a:ext cx="498855" cy="276999"/>
          </a:xfrm>
          <a:prstGeom prst="rect">
            <a:avLst/>
          </a:prstGeom>
          <a:noFill/>
        </p:spPr>
        <p:txBody>
          <a:bodyPr wrap="none" rtlCol="0">
            <a:spAutoFit/>
          </a:bodyPr>
          <a:lstStyle/>
          <a:p>
            <a:r>
              <a:rPr lang="en-US" sz="1200" dirty="0" smtClean="0"/>
              <a:t>2010</a:t>
            </a:r>
            <a:endParaRPr lang="en-US" sz="1200" dirty="0"/>
          </a:p>
        </p:txBody>
      </p:sp>
      <p:sp>
        <p:nvSpPr>
          <p:cNvPr id="26" name="TextBox 25"/>
          <p:cNvSpPr txBox="1"/>
          <p:nvPr/>
        </p:nvSpPr>
        <p:spPr>
          <a:xfrm>
            <a:off x="4759025" y="3763566"/>
            <a:ext cx="498855" cy="276999"/>
          </a:xfrm>
          <a:prstGeom prst="rect">
            <a:avLst/>
          </a:prstGeom>
          <a:noFill/>
        </p:spPr>
        <p:txBody>
          <a:bodyPr wrap="none" rtlCol="0">
            <a:spAutoFit/>
          </a:bodyPr>
          <a:lstStyle/>
          <a:p>
            <a:r>
              <a:rPr lang="en-US" sz="1200" dirty="0" smtClean="0"/>
              <a:t>2011</a:t>
            </a:r>
            <a:endParaRPr lang="en-US" sz="1200" dirty="0"/>
          </a:p>
        </p:txBody>
      </p:sp>
      <p:sp>
        <p:nvSpPr>
          <p:cNvPr id="27" name="TextBox 26"/>
          <p:cNvSpPr txBox="1"/>
          <p:nvPr/>
        </p:nvSpPr>
        <p:spPr>
          <a:xfrm>
            <a:off x="5439953" y="3763566"/>
            <a:ext cx="498855" cy="276999"/>
          </a:xfrm>
          <a:prstGeom prst="rect">
            <a:avLst/>
          </a:prstGeom>
          <a:noFill/>
        </p:spPr>
        <p:txBody>
          <a:bodyPr wrap="none" rtlCol="0">
            <a:spAutoFit/>
          </a:bodyPr>
          <a:lstStyle/>
          <a:p>
            <a:r>
              <a:rPr lang="en-US" sz="1200" dirty="0" smtClean="0"/>
              <a:t>2012</a:t>
            </a:r>
            <a:endParaRPr lang="en-US" sz="1200" dirty="0"/>
          </a:p>
        </p:txBody>
      </p:sp>
      <p:sp>
        <p:nvSpPr>
          <p:cNvPr id="32" name="TextBox 31"/>
          <p:cNvSpPr txBox="1"/>
          <p:nvPr/>
        </p:nvSpPr>
        <p:spPr>
          <a:xfrm>
            <a:off x="6090613" y="3763566"/>
            <a:ext cx="498855" cy="276999"/>
          </a:xfrm>
          <a:prstGeom prst="rect">
            <a:avLst/>
          </a:prstGeom>
          <a:noFill/>
        </p:spPr>
        <p:txBody>
          <a:bodyPr wrap="none" rtlCol="0">
            <a:spAutoFit/>
          </a:bodyPr>
          <a:lstStyle/>
          <a:p>
            <a:r>
              <a:rPr lang="en-US" sz="1200" dirty="0" smtClean="0"/>
              <a:t>2013</a:t>
            </a:r>
            <a:endParaRPr lang="en-US" sz="1200" dirty="0"/>
          </a:p>
        </p:txBody>
      </p:sp>
      <p:sp>
        <p:nvSpPr>
          <p:cNvPr id="33" name="TextBox 32"/>
          <p:cNvSpPr txBox="1"/>
          <p:nvPr/>
        </p:nvSpPr>
        <p:spPr>
          <a:xfrm>
            <a:off x="6730377" y="3763566"/>
            <a:ext cx="498855" cy="276999"/>
          </a:xfrm>
          <a:prstGeom prst="rect">
            <a:avLst/>
          </a:prstGeom>
          <a:noFill/>
        </p:spPr>
        <p:txBody>
          <a:bodyPr wrap="none" rtlCol="0">
            <a:spAutoFit/>
          </a:bodyPr>
          <a:lstStyle/>
          <a:p>
            <a:r>
              <a:rPr lang="en-US" sz="1200" dirty="0" smtClean="0"/>
              <a:t>2014</a:t>
            </a:r>
            <a:endParaRPr lang="en-US" sz="1200" dirty="0"/>
          </a:p>
        </p:txBody>
      </p:sp>
      <p:sp>
        <p:nvSpPr>
          <p:cNvPr id="34" name="TextBox 33"/>
          <p:cNvSpPr txBox="1"/>
          <p:nvPr/>
        </p:nvSpPr>
        <p:spPr>
          <a:xfrm>
            <a:off x="7370141" y="3763566"/>
            <a:ext cx="498855" cy="276999"/>
          </a:xfrm>
          <a:prstGeom prst="rect">
            <a:avLst/>
          </a:prstGeom>
          <a:noFill/>
        </p:spPr>
        <p:txBody>
          <a:bodyPr wrap="none" rtlCol="0">
            <a:spAutoFit/>
          </a:bodyPr>
          <a:lstStyle/>
          <a:p>
            <a:r>
              <a:rPr lang="en-US" sz="1200" dirty="0" smtClean="0"/>
              <a:t>2015</a:t>
            </a:r>
            <a:endParaRPr lang="en-US" sz="1200" dirty="0"/>
          </a:p>
        </p:txBody>
      </p:sp>
      <p:sp>
        <p:nvSpPr>
          <p:cNvPr id="35" name="TextBox 34"/>
          <p:cNvSpPr txBox="1"/>
          <p:nvPr/>
        </p:nvSpPr>
        <p:spPr>
          <a:xfrm>
            <a:off x="3149171" y="1566322"/>
            <a:ext cx="2391032" cy="1169551"/>
          </a:xfrm>
          <a:prstGeom prst="rect">
            <a:avLst/>
          </a:prstGeom>
          <a:noFill/>
        </p:spPr>
        <p:txBody>
          <a:bodyPr wrap="square" rtlCol="0">
            <a:spAutoFit/>
          </a:bodyPr>
          <a:lstStyle/>
          <a:p>
            <a:r>
              <a:rPr lang="en-US" sz="1400" dirty="0" smtClean="0"/>
              <a:t>Female:		787 </a:t>
            </a:r>
            <a:r>
              <a:rPr lang="en-US" sz="1100" dirty="0" smtClean="0"/>
              <a:t>(57%)</a:t>
            </a:r>
            <a:endParaRPr lang="en-US" sz="1400" dirty="0" smtClean="0"/>
          </a:p>
          <a:p>
            <a:r>
              <a:rPr lang="en-US" sz="1400" dirty="0"/>
              <a:t>M</a:t>
            </a:r>
            <a:r>
              <a:rPr lang="en-US" sz="1400" dirty="0" smtClean="0"/>
              <a:t>ale:			600 </a:t>
            </a:r>
            <a:r>
              <a:rPr lang="en-US" sz="1100" dirty="0" smtClean="0"/>
              <a:t>(43%)</a:t>
            </a:r>
          </a:p>
          <a:p>
            <a:endParaRPr lang="en-US" sz="1400" dirty="0"/>
          </a:p>
          <a:p>
            <a:r>
              <a:rPr lang="en-US" sz="1400" dirty="0" smtClean="0"/>
              <a:t>Median Age:		21</a:t>
            </a:r>
          </a:p>
          <a:p>
            <a:r>
              <a:rPr lang="en-US" sz="1400" dirty="0" smtClean="0"/>
              <a:t>Average Credit Load:	12</a:t>
            </a:r>
          </a:p>
        </p:txBody>
      </p:sp>
      <p:sp>
        <p:nvSpPr>
          <p:cNvPr id="36" name="TextBox 35"/>
          <p:cNvSpPr txBox="1"/>
          <p:nvPr/>
        </p:nvSpPr>
        <p:spPr>
          <a:xfrm>
            <a:off x="6037909" y="1599392"/>
            <a:ext cx="2819400" cy="1985159"/>
          </a:xfrm>
          <a:prstGeom prst="rect">
            <a:avLst/>
          </a:prstGeom>
          <a:noFill/>
        </p:spPr>
        <p:txBody>
          <a:bodyPr wrap="square" rtlCol="0">
            <a:spAutoFit/>
          </a:bodyPr>
          <a:lstStyle/>
          <a:p>
            <a:r>
              <a:rPr lang="en-US" sz="1400" dirty="0" smtClean="0"/>
              <a:t>White:			1,066 </a:t>
            </a:r>
            <a:r>
              <a:rPr lang="en-US" sz="1100" dirty="0" smtClean="0"/>
              <a:t>(77%)</a:t>
            </a:r>
            <a:endParaRPr lang="en-US" sz="1400" dirty="0" smtClean="0"/>
          </a:p>
          <a:p>
            <a:r>
              <a:rPr lang="en-US" sz="1400" dirty="0" smtClean="0"/>
              <a:t>Minority:			   261 </a:t>
            </a:r>
            <a:r>
              <a:rPr lang="en-US" sz="1100" dirty="0" smtClean="0"/>
              <a:t>(19%)</a:t>
            </a:r>
          </a:p>
          <a:p>
            <a:r>
              <a:rPr lang="en-US" sz="1400" dirty="0" smtClean="0"/>
              <a:t>Unknown:			     60 </a:t>
            </a:r>
            <a:r>
              <a:rPr lang="en-US" sz="1100" dirty="0" smtClean="0"/>
              <a:t>(  4%)		</a:t>
            </a:r>
          </a:p>
          <a:p>
            <a:endParaRPr lang="en-US" sz="1400" dirty="0"/>
          </a:p>
          <a:p>
            <a:r>
              <a:rPr lang="en-US" sz="1400" dirty="0" smtClean="0"/>
              <a:t>Eastern Oregon		660 </a:t>
            </a:r>
            <a:r>
              <a:rPr lang="en-US" sz="1100" dirty="0" smtClean="0"/>
              <a:t>(48%)</a:t>
            </a:r>
          </a:p>
          <a:p>
            <a:r>
              <a:rPr lang="en-US" sz="1400" dirty="0" smtClean="0"/>
              <a:t>Other Oregon		276 </a:t>
            </a:r>
            <a:r>
              <a:rPr lang="en-US" sz="1100" dirty="0" smtClean="0"/>
              <a:t>(20%)</a:t>
            </a:r>
          </a:p>
          <a:p>
            <a:r>
              <a:rPr lang="en-US" sz="1400" dirty="0" smtClean="0"/>
              <a:t>Idaho/Washington		311 </a:t>
            </a:r>
            <a:r>
              <a:rPr lang="en-US" sz="1100" dirty="0" smtClean="0"/>
              <a:t>(22%)</a:t>
            </a:r>
          </a:p>
          <a:p>
            <a:r>
              <a:rPr lang="en-US" sz="1400" dirty="0" smtClean="0"/>
              <a:t>Beyond			141 </a:t>
            </a:r>
            <a:r>
              <a:rPr lang="en-US" sz="1100" dirty="0" smtClean="0"/>
              <a:t>(10%)</a:t>
            </a:r>
          </a:p>
        </p:txBody>
      </p:sp>
      <p:sp>
        <p:nvSpPr>
          <p:cNvPr id="37" name="TextBox 36"/>
          <p:cNvSpPr txBox="1"/>
          <p:nvPr/>
        </p:nvSpPr>
        <p:spPr>
          <a:xfrm>
            <a:off x="3493465" y="6020367"/>
            <a:ext cx="1050288" cy="523220"/>
          </a:xfrm>
          <a:prstGeom prst="rect">
            <a:avLst/>
          </a:prstGeom>
          <a:noFill/>
        </p:spPr>
        <p:txBody>
          <a:bodyPr wrap="none" rtlCol="0">
            <a:spAutoFit/>
          </a:bodyPr>
          <a:lstStyle/>
          <a:p>
            <a:r>
              <a:rPr lang="en-US" sz="1400" i="1" dirty="0" smtClean="0"/>
              <a:t>Trend</a:t>
            </a:r>
          </a:p>
          <a:p>
            <a:r>
              <a:rPr lang="en-US" sz="1400" i="1" dirty="0" smtClean="0"/>
              <a:t>2010 - 2015</a:t>
            </a:r>
            <a:endParaRPr lang="en-US" sz="1400" i="1" dirty="0"/>
          </a:p>
        </p:txBody>
      </p:sp>
    </p:spTree>
    <p:extLst>
      <p:ext uri="{BB962C8B-B14F-4D97-AF65-F5344CB8AC3E}">
        <p14:creationId xmlns:p14="http://schemas.microsoft.com/office/powerpoint/2010/main" val="158598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381400" y="3184790"/>
            <a:ext cx="2369149" cy="1893246"/>
          </a:xfrm>
          <a:prstGeom prst="ellipse">
            <a:avLst/>
          </a:prstGeom>
          <a:solidFill>
            <a:srgbClr val="CCECFF"/>
          </a:solidFill>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Student Population</a:t>
            </a:r>
          </a:p>
          <a:p>
            <a:pPr eaLnBrk="1" hangingPunct="1"/>
            <a:r>
              <a:rPr lang="en-US" altLang="en-US" sz="2800" dirty="0" smtClean="0">
                <a:solidFill>
                  <a:schemeClr val="tx2"/>
                </a:solidFill>
                <a:latin typeface="Georgia" panose="02040502050405020303" pitchFamily="18" charset="0"/>
              </a:rPr>
              <a:t>Online Demographics</a:t>
            </a:r>
            <a:endParaRPr lang="en-US" altLang="en-US" sz="2800" dirty="0">
              <a:solidFill>
                <a:schemeClr val="tx2"/>
              </a:solidFill>
              <a:latin typeface="Georgia" panose="02040502050405020303" pitchFamily="18" charset="0"/>
            </a:endParaRPr>
          </a:p>
        </p:txBody>
      </p:sp>
      <p:sp>
        <p:nvSpPr>
          <p:cNvPr id="10" name="TextBox 9"/>
          <p:cNvSpPr txBox="1"/>
          <p:nvPr/>
        </p:nvSpPr>
        <p:spPr>
          <a:xfrm>
            <a:off x="1113979" y="1735454"/>
            <a:ext cx="888385" cy="400110"/>
          </a:xfrm>
          <a:prstGeom prst="rect">
            <a:avLst/>
          </a:prstGeom>
          <a:noFill/>
        </p:spPr>
        <p:txBody>
          <a:bodyPr wrap="none" rtlCol="0">
            <a:spAutoFit/>
          </a:bodyPr>
          <a:lstStyle/>
          <a:p>
            <a:r>
              <a:rPr lang="en-US" sz="2000" b="1" dirty="0" smtClean="0"/>
              <a:t>Online</a:t>
            </a:r>
            <a:endParaRPr lang="en-US" sz="2000" b="1" dirty="0"/>
          </a:p>
        </p:txBody>
      </p:sp>
      <p:sp>
        <p:nvSpPr>
          <p:cNvPr id="7" name="Oval 6"/>
          <p:cNvSpPr/>
          <p:nvPr/>
        </p:nvSpPr>
        <p:spPr>
          <a:xfrm>
            <a:off x="153281" y="2293138"/>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91000" y="5353958"/>
            <a:ext cx="1451231" cy="738664"/>
          </a:xfrm>
          <a:prstGeom prst="rect">
            <a:avLst/>
          </a:prstGeom>
          <a:noFill/>
        </p:spPr>
        <p:txBody>
          <a:bodyPr wrap="none" rtlCol="0">
            <a:spAutoFit/>
          </a:bodyPr>
          <a:lstStyle/>
          <a:p>
            <a:r>
              <a:rPr lang="en-US" sz="1400" i="1" dirty="0" smtClean="0"/>
              <a:t>Flexibility (70%)</a:t>
            </a:r>
          </a:p>
          <a:p>
            <a:r>
              <a:rPr lang="en-US" sz="1400" i="1" dirty="0" smtClean="0"/>
              <a:t>Availability (55%)</a:t>
            </a:r>
          </a:p>
          <a:p>
            <a:r>
              <a:rPr lang="en-US" sz="1400" i="1" dirty="0" smtClean="0"/>
              <a:t>Cost (28%)</a:t>
            </a:r>
            <a:endParaRPr lang="en-US" sz="1400" i="1" dirty="0"/>
          </a:p>
        </p:txBody>
      </p:sp>
      <p:sp>
        <p:nvSpPr>
          <p:cNvPr id="18" name="TextBox 17"/>
          <p:cNvSpPr txBox="1"/>
          <p:nvPr/>
        </p:nvSpPr>
        <p:spPr>
          <a:xfrm>
            <a:off x="1210748" y="2389296"/>
            <a:ext cx="710451" cy="584775"/>
          </a:xfrm>
          <a:prstGeom prst="rect">
            <a:avLst/>
          </a:prstGeom>
          <a:noFill/>
        </p:spPr>
        <p:txBody>
          <a:bodyPr wrap="none" rtlCol="0">
            <a:spAutoFit/>
          </a:bodyPr>
          <a:lstStyle/>
          <a:p>
            <a:r>
              <a:rPr lang="en-US" dirty="0" smtClean="0"/>
              <a:t>1,614</a:t>
            </a:r>
          </a:p>
          <a:p>
            <a:pPr algn="ctr"/>
            <a:r>
              <a:rPr lang="en-US" sz="1400" i="1" dirty="0" smtClean="0"/>
              <a:t>49%</a:t>
            </a:r>
            <a:endParaRPr lang="en-US" sz="1400" i="1" dirty="0"/>
          </a:p>
        </p:txBody>
      </p:sp>
      <p:sp>
        <p:nvSpPr>
          <p:cNvPr id="25" name="TextBox 24"/>
          <p:cNvSpPr txBox="1"/>
          <p:nvPr/>
        </p:nvSpPr>
        <p:spPr>
          <a:xfrm>
            <a:off x="1151899" y="3355288"/>
            <a:ext cx="843501" cy="523220"/>
          </a:xfrm>
          <a:prstGeom prst="rect">
            <a:avLst/>
          </a:prstGeom>
          <a:noFill/>
        </p:spPr>
        <p:txBody>
          <a:bodyPr wrap="none" rtlCol="0">
            <a:spAutoFit/>
          </a:bodyPr>
          <a:lstStyle/>
          <a:p>
            <a:pPr algn="ctr"/>
            <a:r>
              <a:rPr lang="en-US" sz="1600" i="1" dirty="0"/>
              <a:t>t</a:t>
            </a:r>
            <a:r>
              <a:rPr lang="en-US" sz="1600" i="1" dirty="0" smtClean="0"/>
              <a:t>ransfer</a:t>
            </a:r>
          </a:p>
          <a:p>
            <a:pPr algn="ctr"/>
            <a:r>
              <a:rPr lang="en-US" sz="1200" i="1" dirty="0" smtClean="0"/>
              <a:t>~70%</a:t>
            </a:r>
            <a:endParaRPr lang="en-US" sz="1200" i="1" dirty="0"/>
          </a:p>
        </p:txBody>
      </p:sp>
      <p:sp>
        <p:nvSpPr>
          <p:cNvPr id="26" name="Rectangle 25"/>
          <p:cNvSpPr/>
          <p:nvPr/>
        </p:nvSpPr>
        <p:spPr>
          <a:xfrm>
            <a:off x="3332810" y="3733800"/>
            <a:ext cx="5410200" cy="294446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4018610" y="3852235"/>
            <a:ext cx="498855" cy="276999"/>
          </a:xfrm>
          <a:prstGeom prst="rect">
            <a:avLst/>
          </a:prstGeom>
          <a:noFill/>
        </p:spPr>
        <p:txBody>
          <a:bodyPr wrap="none" rtlCol="0">
            <a:spAutoFit/>
          </a:bodyPr>
          <a:lstStyle/>
          <a:p>
            <a:r>
              <a:rPr lang="en-US" sz="1200" dirty="0" smtClean="0"/>
              <a:t>2010</a:t>
            </a:r>
            <a:endParaRPr lang="en-US" sz="1200" dirty="0"/>
          </a:p>
        </p:txBody>
      </p:sp>
      <p:sp>
        <p:nvSpPr>
          <p:cNvPr id="33" name="TextBox 32"/>
          <p:cNvSpPr txBox="1"/>
          <p:nvPr/>
        </p:nvSpPr>
        <p:spPr>
          <a:xfrm>
            <a:off x="4759026" y="3852235"/>
            <a:ext cx="498855" cy="276999"/>
          </a:xfrm>
          <a:prstGeom prst="rect">
            <a:avLst/>
          </a:prstGeom>
          <a:noFill/>
        </p:spPr>
        <p:txBody>
          <a:bodyPr wrap="none" rtlCol="0">
            <a:spAutoFit/>
          </a:bodyPr>
          <a:lstStyle/>
          <a:p>
            <a:r>
              <a:rPr lang="en-US" sz="1200" dirty="0" smtClean="0"/>
              <a:t>2011</a:t>
            </a:r>
            <a:endParaRPr lang="en-US" sz="1200" dirty="0"/>
          </a:p>
        </p:txBody>
      </p:sp>
      <p:sp>
        <p:nvSpPr>
          <p:cNvPr id="34" name="TextBox 33"/>
          <p:cNvSpPr txBox="1"/>
          <p:nvPr/>
        </p:nvSpPr>
        <p:spPr>
          <a:xfrm>
            <a:off x="5439954" y="3852235"/>
            <a:ext cx="498855" cy="276999"/>
          </a:xfrm>
          <a:prstGeom prst="rect">
            <a:avLst/>
          </a:prstGeom>
          <a:noFill/>
        </p:spPr>
        <p:txBody>
          <a:bodyPr wrap="none" rtlCol="0">
            <a:spAutoFit/>
          </a:bodyPr>
          <a:lstStyle/>
          <a:p>
            <a:r>
              <a:rPr lang="en-US" sz="1200" dirty="0" smtClean="0"/>
              <a:t>2012</a:t>
            </a:r>
            <a:endParaRPr lang="en-US" sz="1200" dirty="0"/>
          </a:p>
        </p:txBody>
      </p:sp>
      <p:sp>
        <p:nvSpPr>
          <p:cNvPr id="35" name="TextBox 34"/>
          <p:cNvSpPr txBox="1"/>
          <p:nvPr/>
        </p:nvSpPr>
        <p:spPr>
          <a:xfrm>
            <a:off x="6090614" y="3852235"/>
            <a:ext cx="498855" cy="276999"/>
          </a:xfrm>
          <a:prstGeom prst="rect">
            <a:avLst/>
          </a:prstGeom>
          <a:noFill/>
        </p:spPr>
        <p:txBody>
          <a:bodyPr wrap="none" rtlCol="0">
            <a:spAutoFit/>
          </a:bodyPr>
          <a:lstStyle/>
          <a:p>
            <a:r>
              <a:rPr lang="en-US" sz="1200" dirty="0" smtClean="0"/>
              <a:t>2013</a:t>
            </a:r>
            <a:endParaRPr lang="en-US" sz="1200" dirty="0"/>
          </a:p>
        </p:txBody>
      </p:sp>
      <p:sp>
        <p:nvSpPr>
          <p:cNvPr id="36" name="TextBox 35"/>
          <p:cNvSpPr txBox="1"/>
          <p:nvPr/>
        </p:nvSpPr>
        <p:spPr>
          <a:xfrm>
            <a:off x="6730378" y="3852235"/>
            <a:ext cx="498855" cy="276999"/>
          </a:xfrm>
          <a:prstGeom prst="rect">
            <a:avLst/>
          </a:prstGeom>
          <a:noFill/>
        </p:spPr>
        <p:txBody>
          <a:bodyPr wrap="none" rtlCol="0">
            <a:spAutoFit/>
          </a:bodyPr>
          <a:lstStyle/>
          <a:p>
            <a:r>
              <a:rPr lang="en-US" sz="1200" dirty="0" smtClean="0"/>
              <a:t>2014</a:t>
            </a:r>
            <a:endParaRPr lang="en-US" sz="1200" dirty="0"/>
          </a:p>
        </p:txBody>
      </p:sp>
      <p:sp>
        <p:nvSpPr>
          <p:cNvPr id="37" name="TextBox 36"/>
          <p:cNvSpPr txBox="1"/>
          <p:nvPr/>
        </p:nvSpPr>
        <p:spPr>
          <a:xfrm>
            <a:off x="7370142" y="3852235"/>
            <a:ext cx="498855" cy="276999"/>
          </a:xfrm>
          <a:prstGeom prst="rect">
            <a:avLst/>
          </a:prstGeom>
          <a:noFill/>
        </p:spPr>
        <p:txBody>
          <a:bodyPr wrap="none" rtlCol="0">
            <a:spAutoFit/>
          </a:bodyPr>
          <a:lstStyle/>
          <a:p>
            <a:r>
              <a:rPr lang="en-US" sz="1200" dirty="0" smtClean="0"/>
              <a:t>2015</a:t>
            </a:r>
            <a:endParaRPr lang="en-US" sz="1200" dirty="0"/>
          </a:p>
        </p:txBody>
      </p:sp>
      <p:sp>
        <p:nvSpPr>
          <p:cNvPr id="38" name="TextBox 37"/>
          <p:cNvSpPr txBox="1"/>
          <p:nvPr/>
        </p:nvSpPr>
        <p:spPr>
          <a:xfrm>
            <a:off x="3149171" y="1639371"/>
            <a:ext cx="2391032" cy="1169551"/>
          </a:xfrm>
          <a:prstGeom prst="rect">
            <a:avLst/>
          </a:prstGeom>
          <a:noFill/>
        </p:spPr>
        <p:txBody>
          <a:bodyPr wrap="square" rtlCol="0">
            <a:spAutoFit/>
          </a:bodyPr>
          <a:lstStyle/>
          <a:p>
            <a:r>
              <a:rPr lang="en-US" sz="1400" dirty="0" smtClean="0"/>
              <a:t>Female:	         1,095 </a:t>
            </a:r>
            <a:r>
              <a:rPr lang="en-US" sz="1100" dirty="0" smtClean="0"/>
              <a:t>(68%)</a:t>
            </a:r>
            <a:endParaRPr lang="en-US" sz="1400" dirty="0" smtClean="0"/>
          </a:p>
          <a:p>
            <a:r>
              <a:rPr lang="en-US" sz="1400" dirty="0"/>
              <a:t>M</a:t>
            </a:r>
            <a:r>
              <a:rPr lang="en-US" sz="1400" dirty="0" smtClean="0"/>
              <a:t>ale:			 519 </a:t>
            </a:r>
            <a:r>
              <a:rPr lang="en-US" sz="1100" dirty="0" smtClean="0"/>
              <a:t>(32%)</a:t>
            </a:r>
          </a:p>
          <a:p>
            <a:endParaRPr lang="en-US" sz="1400" dirty="0"/>
          </a:p>
          <a:p>
            <a:r>
              <a:rPr lang="en-US" sz="1400" dirty="0" smtClean="0"/>
              <a:t>Median Age:		32</a:t>
            </a:r>
          </a:p>
          <a:p>
            <a:r>
              <a:rPr lang="en-US" sz="1400" dirty="0" smtClean="0"/>
              <a:t>Average Credit Load:	  8</a:t>
            </a:r>
          </a:p>
        </p:txBody>
      </p:sp>
      <p:sp>
        <p:nvSpPr>
          <p:cNvPr id="39" name="TextBox 38"/>
          <p:cNvSpPr txBox="1"/>
          <p:nvPr/>
        </p:nvSpPr>
        <p:spPr>
          <a:xfrm>
            <a:off x="6037909" y="1672441"/>
            <a:ext cx="2819400" cy="1985159"/>
          </a:xfrm>
          <a:prstGeom prst="rect">
            <a:avLst/>
          </a:prstGeom>
          <a:noFill/>
        </p:spPr>
        <p:txBody>
          <a:bodyPr wrap="square" rtlCol="0">
            <a:spAutoFit/>
          </a:bodyPr>
          <a:lstStyle/>
          <a:p>
            <a:r>
              <a:rPr lang="en-US" sz="1400" dirty="0" smtClean="0"/>
              <a:t>White:			1,252 </a:t>
            </a:r>
            <a:r>
              <a:rPr lang="en-US" sz="1100" dirty="0" smtClean="0"/>
              <a:t>(77%)</a:t>
            </a:r>
            <a:endParaRPr lang="en-US" sz="1400" dirty="0" smtClean="0"/>
          </a:p>
          <a:p>
            <a:r>
              <a:rPr lang="en-US" sz="1400" dirty="0" smtClean="0"/>
              <a:t>Minority:			   236 </a:t>
            </a:r>
            <a:r>
              <a:rPr lang="en-US" sz="1100" dirty="0" smtClean="0"/>
              <a:t>(15%)</a:t>
            </a:r>
          </a:p>
          <a:p>
            <a:r>
              <a:rPr lang="en-US" sz="1400" dirty="0" smtClean="0"/>
              <a:t>Unknown:			   126 </a:t>
            </a:r>
            <a:r>
              <a:rPr lang="en-US" sz="1100" dirty="0" smtClean="0"/>
              <a:t>(  8%)		</a:t>
            </a:r>
          </a:p>
          <a:p>
            <a:endParaRPr lang="en-US" sz="1400" dirty="0"/>
          </a:p>
          <a:p>
            <a:r>
              <a:rPr lang="en-US" sz="1400" dirty="0" smtClean="0"/>
              <a:t>Eastern Oregon		  407 </a:t>
            </a:r>
            <a:r>
              <a:rPr lang="en-US" sz="1100" dirty="0" smtClean="0"/>
              <a:t>(25%)</a:t>
            </a:r>
          </a:p>
          <a:p>
            <a:r>
              <a:rPr lang="en-US" sz="1400" dirty="0" smtClean="0"/>
              <a:t>Other Oregon		  818 </a:t>
            </a:r>
            <a:r>
              <a:rPr lang="en-US" sz="1100" dirty="0" smtClean="0"/>
              <a:t>(51%)</a:t>
            </a:r>
          </a:p>
          <a:p>
            <a:r>
              <a:rPr lang="en-US" sz="1400" dirty="0" smtClean="0"/>
              <a:t>Idaho/Washington		  191 </a:t>
            </a:r>
            <a:r>
              <a:rPr lang="en-US" sz="1100" dirty="0" smtClean="0"/>
              <a:t>(12%)</a:t>
            </a:r>
          </a:p>
          <a:p>
            <a:r>
              <a:rPr lang="en-US" sz="1400" dirty="0" smtClean="0"/>
              <a:t>Beyond			  198 </a:t>
            </a:r>
            <a:r>
              <a:rPr lang="en-US" sz="1100" dirty="0" smtClean="0"/>
              <a:t>(12%)</a:t>
            </a:r>
          </a:p>
        </p:txBody>
      </p:sp>
      <p:sp>
        <p:nvSpPr>
          <p:cNvPr id="11" name="Rectangle 10"/>
          <p:cNvSpPr/>
          <p:nvPr/>
        </p:nvSpPr>
        <p:spPr>
          <a:xfrm>
            <a:off x="4517465" y="4239861"/>
            <a:ext cx="1022739"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962401" y="4506561"/>
            <a:ext cx="796625" cy="373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337477" y="4392261"/>
            <a:ext cx="700434" cy="6745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5975982" y="4703835"/>
            <a:ext cx="754396" cy="6745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373986" y="5780871"/>
            <a:ext cx="754396" cy="7448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3433119" y="6090570"/>
            <a:ext cx="1050288" cy="523220"/>
          </a:xfrm>
          <a:prstGeom prst="rect">
            <a:avLst/>
          </a:prstGeom>
          <a:noFill/>
        </p:spPr>
        <p:txBody>
          <a:bodyPr wrap="none" rtlCol="0">
            <a:spAutoFit/>
          </a:bodyPr>
          <a:lstStyle/>
          <a:p>
            <a:r>
              <a:rPr lang="en-US" sz="1400" i="1" dirty="0" smtClean="0"/>
              <a:t>Trend</a:t>
            </a:r>
          </a:p>
          <a:p>
            <a:r>
              <a:rPr lang="en-US" sz="1400" i="1" dirty="0" smtClean="0"/>
              <a:t>2010 - 2015</a:t>
            </a:r>
            <a:endParaRPr lang="en-US" sz="1400" i="1" dirty="0"/>
          </a:p>
        </p:txBody>
      </p:sp>
      <p:graphicFrame>
        <p:nvGraphicFramePr>
          <p:cNvPr id="53" name="Chart 52"/>
          <p:cNvGraphicFramePr>
            <a:graphicFrameLocks/>
          </p:cNvGraphicFramePr>
          <p:nvPr>
            <p:extLst>
              <p:ext uri="{D42A27DB-BD31-4B8C-83A1-F6EECF244321}">
                <p14:modId xmlns:p14="http://schemas.microsoft.com/office/powerpoint/2010/main" val="2491233980"/>
              </p:ext>
            </p:extLst>
          </p:nvPr>
        </p:nvGraphicFramePr>
        <p:xfrm>
          <a:off x="3745200" y="3918315"/>
          <a:ext cx="4387218" cy="269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13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332810" y="3733800"/>
            <a:ext cx="5410200" cy="2944461"/>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Student Population</a:t>
            </a:r>
          </a:p>
          <a:p>
            <a:pPr eaLnBrk="1" hangingPunct="1"/>
            <a:r>
              <a:rPr lang="en-US" altLang="en-US" sz="2800" dirty="0" smtClean="0">
                <a:solidFill>
                  <a:schemeClr val="tx2"/>
                </a:solidFill>
                <a:latin typeface="Georgia" panose="02040502050405020303" pitchFamily="18" charset="0"/>
              </a:rPr>
              <a:t>Onsite (COBE) Demographics</a:t>
            </a:r>
            <a:endParaRPr lang="en-US" altLang="en-US" sz="2800" dirty="0">
              <a:solidFill>
                <a:schemeClr val="tx2"/>
              </a:solidFill>
              <a:latin typeface="Georgia" panose="02040502050405020303" pitchFamily="18" charset="0"/>
            </a:endParaRPr>
          </a:p>
        </p:txBody>
      </p:sp>
      <p:sp>
        <p:nvSpPr>
          <p:cNvPr id="9" name="TextBox 8"/>
          <p:cNvSpPr txBox="1"/>
          <p:nvPr/>
        </p:nvSpPr>
        <p:spPr>
          <a:xfrm>
            <a:off x="834784" y="2746537"/>
            <a:ext cx="875624" cy="400110"/>
          </a:xfrm>
          <a:prstGeom prst="rect">
            <a:avLst/>
          </a:prstGeom>
          <a:noFill/>
        </p:spPr>
        <p:txBody>
          <a:bodyPr wrap="none" rtlCol="0">
            <a:spAutoFit/>
          </a:bodyPr>
          <a:lstStyle/>
          <a:p>
            <a:r>
              <a:rPr lang="en-US" sz="2000" b="1" dirty="0" smtClean="0"/>
              <a:t>Onsite</a:t>
            </a:r>
            <a:endParaRPr lang="en-US" sz="2000" b="1" dirty="0"/>
          </a:p>
        </p:txBody>
      </p:sp>
      <p:sp>
        <p:nvSpPr>
          <p:cNvPr id="6" name="Oval 5"/>
          <p:cNvSpPr/>
          <p:nvPr/>
        </p:nvSpPr>
        <p:spPr>
          <a:xfrm>
            <a:off x="649604" y="3418220"/>
            <a:ext cx="1353817" cy="1401649"/>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053959" y="3491247"/>
            <a:ext cx="535723" cy="584775"/>
          </a:xfrm>
          <a:prstGeom prst="rect">
            <a:avLst/>
          </a:prstGeom>
          <a:noFill/>
        </p:spPr>
        <p:txBody>
          <a:bodyPr wrap="none" rtlCol="0">
            <a:spAutoFit/>
          </a:bodyPr>
          <a:lstStyle/>
          <a:p>
            <a:pPr algn="ctr"/>
            <a:r>
              <a:rPr lang="en-US" dirty="0" smtClean="0"/>
              <a:t>260</a:t>
            </a:r>
          </a:p>
          <a:p>
            <a:pPr algn="ctr"/>
            <a:r>
              <a:rPr lang="en-US" sz="1400" i="1" dirty="0"/>
              <a:t>8</a:t>
            </a:r>
            <a:r>
              <a:rPr lang="en-US" sz="1400" i="1" dirty="0" smtClean="0"/>
              <a:t>%</a:t>
            </a:r>
            <a:endParaRPr lang="en-US" sz="1400" i="1" dirty="0"/>
          </a:p>
        </p:txBody>
      </p:sp>
      <p:sp>
        <p:nvSpPr>
          <p:cNvPr id="22" name="TextBox 21"/>
          <p:cNvSpPr txBox="1"/>
          <p:nvPr/>
        </p:nvSpPr>
        <p:spPr>
          <a:xfrm>
            <a:off x="1637961" y="3418220"/>
            <a:ext cx="695575" cy="369332"/>
          </a:xfrm>
          <a:prstGeom prst="rect">
            <a:avLst/>
          </a:prstGeom>
          <a:solidFill>
            <a:schemeClr val="bg1"/>
          </a:solidFill>
          <a:effectLst>
            <a:softEdge rad="63500"/>
          </a:effectLst>
        </p:spPr>
        <p:txBody>
          <a:bodyPr wrap="none" rtlCol="0">
            <a:spAutoFit/>
          </a:bodyPr>
          <a:lstStyle/>
          <a:p>
            <a:pPr algn="ctr"/>
            <a:r>
              <a:rPr lang="en-US" dirty="0" smtClean="0">
                <a:effectLst/>
              </a:rPr>
              <a:t>COBE</a:t>
            </a:r>
          </a:p>
        </p:txBody>
      </p:sp>
      <p:sp>
        <p:nvSpPr>
          <p:cNvPr id="29" name="Oval 28"/>
          <p:cNvSpPr/>
          <p:nvPr/>
        </p:nvSpPr>
        <p:spPr>
          <a:xfrm>
            <a:off x="838413" y="4008427"/>
            <a:ext cx="951084" cy="797763"/>
          </a:xfrm>
          <a:prstGeom prst="ellipse">
            <a:avLst/>
          </a:prstGeom>
          <a:solidFill>
            <a:srgbClr val="CCECFF"/>
          </a:solidFill>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900069" y="4151723"/>
            <a:ext cx="843501" cy="523220"/>
          </a:xfrm>
          <a:prstGeom prst="rect">
            <a:avLst/>
          </a:prstGeom>
          <a:noFill/>
        </p:spPr>
        <p:txBody>
          <a:bodyPr wrap="none" rtlCol="0">
            <a:spAutoFit/>
          </a:bodyPr>
          <a:lstStyle/>
          <a:p>
            <a:pPr algn="ctr"/>
            <a:r>
              <a:rPr lang="en-US" sz="1600" i="1" dirty="0"/>
              <a:t>t</a:t>
            </a:r>
            <a:r>
              <a:rPr lang="en-US" sz="1600" i="1" dirty="0" smtClean="0"/>
              <a:t>ransfer</a:t>
            </a:r>
          </a:p>
          <a:p>
            <a:pPr algn="ctr"/>
            <a:r>
              <a:rPr lang="en-US" sz="1200" i="1" dirty="0" smtClean="0"/>
              <a:t>~50%</a:t>
            </a:r>
            <a:endParaRPr lang="en-US" sz="1200" i="1" dirty="0"/>
          </a:p>
        </p:txBody>
      </p:sp>
      <p:sp>
        <p:nvSpPr>
          <p:cNvPr id="26" name="TextBox 25"/>
          <p:cNvSpPr txBox="1"/>
          <p:nvPr/>
        </p:nvSpPr>
        <p:spPr>
          <a:xfrm>
            <a:off x="3149171" y="1566322"/>
            <a:ext cx="2391032" cy="1169551"/>
          </a:xfrm>
          <a:prstGeom prst="rect">
            <a:avLst/>
          </a:prstGeom>
          <a:noFill/>
        </p:spPr>
        <p:txBody>
          <a:bodyPr wrap="square" rtlCol="0">
            <a:spAutoFit/>
          </a:bodyPr>
          <a:lstStyle/>
          <a:p>
            <a:r>
              <a:rPr lang="en-US" sz="1400" dirty="0" smtClean="0"/>
              <a:t>Female:	            185 </a:t>
            </a:r>
            <a:r>
              <a:rPr lang="en-US" sz="1100" dirty="0" smtClean="0"/>
              <a:t>(71%)</a:t>
            </a:r>
            <a:endParaRPr lang="en-US" sz="1400" dirty="0" smtClean="0"/>
          </a:p>
          <a:p>
            <a:r>
              <a:rPr lang="en-US" sz="1400" dirty="0"/>
              <a:t>M</a:t>
            </a:r>
            <a:r>
              <a:rPr lang="en-US" sz="1400" dirty="0" smtClean="0"/>
              <a:t>ale:			  75 </a:t>
            </a:r>
            <a:r>
              <a:rPr lang="en-US" sz="1100" dirty="0" smtClean="0"/>
              <a:t>(29%)</a:t>
            </a:r>
          </a:p>
          <a:p>
            <a:endParaRPr lang="en-US" sz="1400" dirty="0"/>
          </a:p>
          <a:p>
            <a:r>
              <a:rPr lang="en-US" sz="1400" dirty="0" smtClean="0"/>
              <a:t>Median Age:		29</a:t>
            </a:r>
          </a:p>
          <a:p>
            <a:r>
              <a:rPr lang="en-US" sz="1400" dirty="0" smtClean="0"/>
              <a:t>Average Credit Load:	10</a:t>
            </a:r>
          </a:p>
        </p:txBody>
      </p:sp>
      <p:sp>
        <p:nvSpPr>
          <p:cNvPr id="27" name="TextBox 26"/>
          <p:cNvSpPr txBox="1"/>
          <p:nvPr/>
        </p:nvSpPr>
        <p:spPr>
          <a:xfrm>
            <a:off x="6037909" y="1599392"/>
            <a:ext cx="2819400" cy="1985159"/>
          </a:xfrm>
          <a:prstGeom prst="rect">
            <a:avLst/>
          </a:prstGeom>
          <a:noFill/>
        </p:spPr>
        <p:txBody>
          <a:bodyPr wrap="square" rtlCol="0">
            <a:spAutoFit/>
          </a:bodyPr>
          <a:lstStyle/>
          <a:p>
            <a:r>
              <a:rPr lang="en-US" sz="1400" dirty="0" smtClean="0"/>
              <a:t>White:			   202 </a:t>
            </a:r>
            <a:r>
              <a:rPr lang="en-US" sz="1100" dirty="0" smtClean="0"/>
              <a:t>(78%)</a:t>
            </a:r>
            <a:endParaRPr lang="en-US" sz="1400" dirty="0" smtClean="0"/>
          </a:p>
          <a:p>
            <a:r>
              <a:rPr lang="en-US" sz="1400" dirty="0" smtClean="0"/>
              <a:t>Minority:			     34 </a:t>
            </a:r>
            <a:r>
              <a:rPr lang="en-US" sz="1100" dirty="0" smtClean="0"/>
              <a:t>(13%)</a:t>
            </a:r>
          </a:p>
          <a:p>
            <a:r>
              <a:rPr lang="en-US" sz="1400" dirty="0" smtClean="0"/>
              <a:t>Unknown:			     24 </a:t>
            </a:r>
            <a:r>
              <a:rPr lang="en-US" sz="1100" dirty="0" smtClean="0"/>
              <a:t>(  9%)		</a:t>
            </a:r>
          </a:p>
          <a:p>
            <a:endParaRPr lang="en-US" sz="1400" dirty="0"/>
          </a:p>
          <a:p>
            <a:r>
              <a:rPr lang="en-US" sz="1400" dirty="0"/>
              <a:t>Eastern Oregon		   </a:t>
            </a:r>
            <a:r>
              <a:rPr lang="en-US" sz="1400" dirty="0" smtClean="0"/>
              <a:t> 60 </a:t>
            </a:r>
            <a:r>
              <a:rPr lang="en-US" sz="1100" dirty="0"/>
              <a:t>(</a:t>
            </a:r>
            <a:r>
              <a:rPr lang="en-US" sz="1100" dirty="0" smtClean="0"/>
              <a:t>23%)</a:t>
            </a:r>
            <a:endParaRPr lang="en-US" sz="1100" dirty="0"/>
          </a:p>
          <a:p>
            <a:r>
              <a:rPr lang="en-US" sz="1400" dirty="0"/>
              <a:t>Other Oregon		  </a:t>
            </a:r>
            <a:r>
              <a:rPr lang="en-US" sz="1400" dirty="0" smtClean="0"/>
              <a:t>142 </a:t>
            </a:r>
            <a:r>
              <a:rPr lang="en-US" sz="1100" dirty="0"/>
              <a:t>(</a:t>
            </a:r>
            <a:r>
              <a:rPr lang="en-US" sz="1100" dirty="0" smtClean="0"/>
              <a:t>55%)</a:t>
            </a:r>
            <a:endParaRPr lang="en-US" sz="1100" dirty="0"/>
          </a:p>
          <a:p>
            <a:r>
              <a:rPr lang="en-US" sz="1400" dirty="0"/>
              <a:t>Idaho/Washington		  </a:t>
            </a:r>
            <a:r>
              <a:rPr lang="en-US" sz="1400" dirty="0" smtClean="0"/>
              <a:t>  48 </a:t>
            </a:r>
            <a:r>
              <a:rPr lang="en-US" sz="1100" dirty="0"/>
              <a:t>(</a:t>
            </a:r>
            <a:r>
              <a:rPr lang="en-US" sz="1100" dirty="0" smtClean="0"/>
              <a:t>18%)</a:t>
            </a:r>
            <a:endParaRPr lang="en-US" sz="1100" dirty="0"/>
          </a:p>
          <a:p>
            <a:r>
              <a:rPr lang="en-US" sz="1400" dirty="0"/>
              <a:t>Beyond			  </a:t>
            </a:r>
            <a:r>
              <a:rPr lang="en-US" sz="1400" dirty="0" smtClean="0"/>
              <a:t>  10 </a:t>
            </a:r>
            <a:r>
              <a:rPr lang="en-US" sz="1100" dirty="0" smtClean="0"/>
              <a:t>(</a:t>
            </a:r>
            <a:r>
              <a:rPr lang="en-US" sz="1100" dirty="0"/>
              <a:t> </a:t>
            </a:r>
            <a:r>
              <a:rPr lang="en-US" sz="1100" dirty="0" smtClean="0"/>
              <a:t> 4%)</a:t>
            </a:r>
            <a:endParaRPr lang="en-US" sz="1100" dirty="0"/>
          </a:p>
        </p:txBody>
      </p:sp>
      <p:sp>
        <p:nvSpPr>
          <p:cNvPr id="32" name="Rectangle 31"/>
          <p:cNvSpPr/>
          <p:nvPr/>
        </p:nvSpPr>
        <p:spPr>
          <a:xfrm>
            <a:off x="1826132" y="4157364"/>
            <a:ext cx="243433" cy="328971"/>
          </a:xfrm>
          <a:prstGeom prst="rect">
            <a:avLst/>
          </a:prstGeom>
          <a:solidFill>
            <a:schemeClr val="bg1"/>
          </a:solidFill>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760189" y="4145477"/>
            <a:ext cx="841897" cy="523220"/>
          </a:xfrm>
          <a:prstGeom prst="rect">
            <a:avLst/>
          </a:prstGeom>
          <a:noFill/>
        </p:spPr>
        <p:txBody>
          <a:bodyPr wrap="none" rtlCol="0">
            <a:spAutoFit/>
          </a:bodyPr>
          <a:lstStyle/>
          <a:p>
            <a:pPr algn="ctr"/>
            <a:r>
              <a:rPr lang="en-US" sz="1600" i="1" dirty="0"/>
              <a:t>m</a:t>
            </a:r>
            <a:r>
              <a:rPr lang="en-US" sz="1600" i="1" dirty="0" smtClean="0"/>
              <a:t>asters</a:t>
            </a:r>
          </a:p>
          <a:p>
            <a:pPr algn="ctr"/>
            <a:r>
              <a:rPr lang="en-US" sz="1200" i="1" dirty="0" smtClean="0"/>
              <a:t>40%</a:t>
            </a:r>
            <a:endParaRPr lang="en-US" sz="1200" i="1" dirty="0"/>
          </a:p>
        </p:txBody>
      </p:sp>
      <p:sp>
        <p:nvSpPr>
          <p:cNvPr id="35" name="TextBox 34"/>
          <p:cNvSpPr txBox="1"/>
          <p:nvPr/>
        </p:nvSpPr>
        <p:spPr>
          <a:xfrm>
            <a:off x="4018610" y="3852235"/>
            <a:ext cx="498855" cy="276999"/>
          </a:xfrm>
          <a:prstGeom prst="rect">
            <a:avLst/>
          </a:prstGeom>
          <a:noFill/>
        </p:spPr>
        <p:txBody>
          <a:bodyPr wrap="none" rtlCol="0">
            <a:spAutoFit/>
          </a:bodyPr>
          <a:lstStyle/>
          <a:p>
            <a:r>
              <a:rPr lang="en-US" sz="1200" dirty="0" smtClean="0"/>
              <a:t>2010</a:t>
            </a:r>
            <a:endParaRPr lang="en-US" sz="1200" dirty="0"/>
          </a:p>
        </p:txBody>
      </p:sp>
      <p:sp>
        <p:nvSpPr>
          <p:cNvPr id="36" name="TextBox 35"/>
          <p:cNvSpPr txBox="1"/>
          <p:nvPr/>
        </p:nvSpPr>
        <p:spPr>
          <a:xfrm>
            <a:off x="4759026" y="3852235"/>
            <a:ext cx="498855" cy="276999"/>
          </a:xfrm>
          <a:prstGeom prst="rect">
            <a:avLst/>
          </a:prstGeom>
          <a:noFill/>
        </p:spPr>
        <p:txBody>
          <a:bodyPr wrap="none" rtlCol="0">
            <a:spAutoFit/>
          </a:bodyPr>
          <a:lstStyle/>
          <a:p>
            <a:r>
              <a:rPr lang="en-US" sz="1200" dirty="0" smtClean="0"/>
              <a:t>2011</a:t>
            </a:r>
            <a:endParaRPr lang="en-US" sz="1200" dirty="0"/>
          </a:p>
        </p:txBody>
      </p:sp>
      <p:sp>
        <p:nvSpPr>
          <p:cNvPr id="37" name="TextBox 36"/>
          <p:cNvSpPr txBox="1"/>
          <p:nvPr/>
        </p:nvSpPr>
        <p:spPr>
          <a:xfrm>
            <a:off x="5439954" y="3852235"/>
            <a:ext cx="498855" cy="276999"/>
          </a:xfrm>
          <a:prstGeom prst="rect">
            <a:avLst/>
          </a:prstGeom>
          <a:noFill/>
        </p:spPr>
        <p:txBody>
          <a:bodyPr wrap="none" rtlCol="0">
            <a:spAutoFit/>
          </a:bodyPr>
          <a:lstStyle/>
          <a:p>
            <a:r>
              <a:rPr lang="en-US" sz="1200" dirty="0" smtClean="0"/>
              <a:t>2012</a:t>
            </a:r>
            <a:endParaRPr lang="en-US" sz="1200" dirty="0"/>
          </a:p>
        </p:txBody>
      </p:sp>
      <p:sp>
        <p:nvSpPr>
          <p:cNvPr id="38" name="TextBox 37"/>
          <p:cNvSpPr txBox="1"/>
          <p:nvPr/>
        </p:nvSpPr>
        <p:spPr>
          <a:xfrm>
            <a:off x="6090614" y="3852235"/>
            <a:ext cx="498855" cy="276999"/>
          </a:xfrm>
          <a:prstGeom prst="rect">
            <a:avLst/>
          </a:prstGeom>
          <a:noFill/>
        </p:spPr>
        <p:txBody>
          <a:bodyPr wrap="none" rtlCol="0">
            <a:spAutoFit/>
          </a:bodyPr>
          <a:lstStyle/>
          <a:p>
            <a:r>
              <a:rPr lang="en-US" sz="1200" dirty="0" smtClean="0"/>
              <a:t>2013</a:t>
            </a:r>
            <a:endParaRPr lang="en-US" sz="1200" dirty="0"/>
          </a:p>
        </p:txBody>
      </p:sp>
      <p:sp>
        <p:nvSpPr>
          <p:cNvPr id="39" name="TextBox 38"/>
          <p:cNvSpPr txBox="1"/>
          <p:nvPr/>
        </p:nvSpPr>
        <p:spPr>
          <a:xfrm>
            <a:off x="6730378" y="3852235"/>
            <a:ext cx="498855" cy="276999"/>
          </a:xfrm>
          <a:prstGeom prst="rect">
            <a:avLst/>
          </a:prstGeom>
          <a:noFill/>
        </p:spPr>
        <p:txBody>
          <a:bodyPr wrap="none" rtlCol="0">
            <a:spAutoFit/>
          </a:bodyPr>
          <a:lstStyle/>
          <a:p>
            <a:r>
              <a:rPr lang="en-US" sz="1200" dirty="0" smtClean="0"/>
              <a:t>2014</a:t>
            </a:r>
            <a:endParaRPr lang="en-US" sz="1200" dirty="0"/>
          </a:p>
        </p:txBody>
      </p:sp>
      <p:sp>
        <p:nvSpPr>
          <p:cNvPr id="40" name="TextBox 39"/>
          <p:cNvSpPr txBox="1"/>
          <p:nvPr/>
        </p:nvSpPr>
        <p:spPr>
          <a:xfrm>
            <a:off x="7370142" y="3852235"/>
            <a:ext cx="498855" cy="276999"/>
          </a:xfrm>
          <a:prstGeom prst="rect">
            <a:avLst/>
          </a:prstGeom>
          <a:noFill/>
        </p:spPr>
        <p:txBody>
          <a:bodyPr wrap="none" rtlCol="0">
            <a:spAutoFit/>
          </a:bodyPr>
          <a:lstStyle/>
          <a:p>
            <a:r>
              <a:rPr lang="en-US" sz="1200" dirty="0" smtClean="0"/>
              <a:t>2015</a:t>
            </a:r>
            <a:endParaRPr lang="en-US" sz="1200" dirty="0"/>
          </a:p>
        </p:txBody>
      </p:sp>
      <p:sp>
        <p:nvSpPr>
          <p:cNvPr id="47" name="TextBox 46"/>
          <p:cNvSpPr txBox="1"/>
          <p:nvPr/>
        </p:nvSpPr>
        <p:spPr>
          <a:xfrm>
            <a:off x="4045106" y="4105787"/>
            <a:ext cx="465192" cy="261610"/>
          </a:xfrm>
          <a:prstGeom prst="rect">
            <a:avLst/>
          </a:prstGeom>
          <a:noFill/>
        </p:spPr>
        <p:txBody>
          <a:bodyPr wrap="none" rtlCol="0">
            <a:spAutoFit/>
          </a:bodyPr>
          <a:lstStyle/>
          <a:p>
            <a:r>
              <a:rPr lang="en-US" sz="1100" dirty="0" smtClean="0"/>
              <a:t>8.5%</a:t>
            </a:r>
            <a:endParaRPr lang="en-US" sz="1100" dirty="0"/>
          </a:p>
        </p:txBody>
      </p:sp>
      <p:sp>
        <p:nvSpPr>
          <p:cNvPr id="48" name="TextBox 47"/>
          <p:cNvSpPr txBox="1"/>
          <p:nvPr/>
        </p:nvSpPr>
        <p:spPr>
          <a:xfrm>
            <a:off x="4783027" y="4082118"/>
            <a:ext cx="465192" cy="261610"/>
          </a:xfrm>
          <a:prstGeom prst="rect">
            <a:avLst/>
          </a:prstGeom>
          <a:noFill/>
        </p:spPr>
        <p:txBody>
          <a:bodyPr wrap="none" rtlCol="0">
            <a:spAutoFit/>
          </a:bodyPr>
          <a:lstStyle/>
          <a:p>
            <a:r>
              <a:rPr lang="en-US" sz="1100" dirty="0" smtClean="0"/>
              <a:t>8.9%</a:t>
            </a:r>
            <a:endParaRPr lang="en-US" sz="1100" dirty="0"/>
          </a:p>
        </p:txBody>
      </p:sp>
      <p:sp>
        <p:nvSpPr>
          <p:cNvPr id="49" name="TextBox 48"/>
          <p:cNvSpPr txBox="1"/>
          <p:nvPr/>
        </p:nvSpPr>
        <p:spPr>
          <a:xfrm>
            <a:off x="5439954" y="4323455"/>
            <a:ext cx="465192" cy="261610"/>
          </a:xfrm>
          <a:prstGeom prst="rect">
            <a:avLst/>
          </a:prstGeom>
          <a:noFill/>
        </p:spPr>
        <p:txBody>
          <a:bodyPr wrap="none" rtlCol="0">
            <a:spAutoFit/>
          </a:bodyPr>
          <a:lstStyle/>
          <a:p>
            <a:r>
              <a:rPr lang="en-US" sz="1100" dirty="0" smtClean="0"/>
              <a:t>4.0%</a:t>
            </a:r>
            <a:endParaRPr lang="en-US" sz="1100" dirty="0"/>
          </a:p>
        </p:txBody>
      </p:sp>
      <p:sp>
        <p:nvSpPr>
          <p:cNvPr id="50" name="TextBox 49"/>
          <p:cNvSpPr txBox="1"/>
          <p:nvPr/>
        </p:nvSpPr>
        <p:spPr>
          <a:xfrm>
            <a:off x="6049622" y="5427521"/>
            <a:ext cx="508473" cy="261610"/>
          </a:xfrm>
          <a:prstGeom prst="rect">
            <a:avLst/>
          </a:prstGeom>
          <a:noFill/>
        </p:spPr>
        <p:txBody>
          <a:bodyPr wrap="none" rtlCol="0">
            <a:spAutoFit/>
          </a:bodyPr>
          <a:lstStyle/>
          <a:p>
            <a:r>
              <a:rPr lang="en-US" sz="1100" dirty="0" smtClean="0"/>
              <a:t>-8.1%</a:t>
            </a:r>
            <a:endParaRPr lang="en-US" sz="1100" dirty="0"/>
          </a:p>
        </p:txBody>
      </p:sp>
      <p:sp>
        <p:nvSpPr>
          <p:cNvPr id="51" name="TextBox 50"/>
          <p:cNvSpPr txBox="1"/>
          <p:nvPr/>
        </p:nvSpPr>
        <p:spPr>
          <a:xfrm>
            <a:off x="6654235" y="5689131"/>
            <a:ext cx="651140" cy="276999"/>
          </a:xfrm>
          <a:prstGeom prst="rect">
            <a:avLst/>
          </a:prstGeom>
          <a:noFill/>
        </p:spPr>
        <p:txBody>
          <a:bodyPr wrap="none" rtlCol="0">
            <a:spAutoFit/>
          </a:bodyPr>
          <a:lstStyle/>
          <a:p>
            <a:r>
              <a:rPr lang="en-US" sz="1200" dirty="0" smtClean="0"/>
              <a:t>- 13.5%</a:t>
            </a:r>
            <a:endParaRPr lang="en-US" sz="1200" dirty="0"/>
          </a:p>
        </p:txBody>
      </p:sp>
      <p:sp>
        <p:nvSpPr>
          <p:cNvPr id="52" name="TextBox 51"/>
          <p:cNvSpPr txBox="1"/>
          <p:nvPr/>
        </p:nvSpPr>
        <p:spPr>
          <a:xfrm>
            <a:off x="7348460" y="6237939"/>
            <a:ext cx="580608" cy="261610"/>
          </a:xfrm>
          <a:prstGeom prst="rect">
            <a:avLst/>
          </a:prstGeom>
          <a:noFill/>
        </p:spPr>
        <p:txBody>
          <a:bodyPr wrap="none" rtlCol="0">
            <a:spAutoFit/>
          </a:bodyPr>
          <a:lstStyle/>
          <a:p>
            <a:r>
              <a:rPr lang="en-US" sz="1100" dirty="0" smtClean="0"/>
              <a:t>-21.7%</a:t>
            </a:r>
            <a:endParaRPr lang="en-US" sz="1100" dirty="0"/>
          </a:p>
        </p:txBody>
      </p:sp>
      <p:sp>
        <p:nvSpPr>
          <p:cNvPr id="53" name="TextBox 52"/>
          <p:cNvSpPr txBox="1"/>
          <p:nvPr/>
        </p:nvSpPr>
        <p:spPr>
          <a:xfrm>
            <a:off x="3433119" y="6090570"/>
            <a:ext cx="1050288" cy="523220"/>
          </a:xfrm>
          <a:prstGeom prst="rect">
            <a:avLst/>
          </a:prstGeom>
          <a:noFill/>
        </p:spPr>
        <p:txBody>
          <a:bodyPr wrap="none" rtlCol="0">
            <a:spAutoFit/>
          </a:bodyPr>
          <a:lstStyle/>
          <a:p>
            <a:r>
              <a:rPr lang="en-US" sz="1400" i="1" dirty="0" smtClean="0"/>
              <a:t>Trend</a:t>
            </a:r>
          </a:p>
          <a:p>
            <a:r>
              <a:rPr lang="en-US" sz="1400" i="1" dirty="0" smtClean="0"/>
              <a:t>2010 - 2015</a:t>
            </a:r>
            <a:endParaRPr lang="en-US" sz="1400" i="1" dirty="0"/>
          </a:p>
        </p:txBody>
      </p:sp>
      <p:sp>
        <p:nvSpPr>
          <p:cNvPr id="12" name="Rectangle 11"/>
          <p:cNvSpPr/>
          <p:nvPr/>
        </p:nvSpPr>
        <p:spPr>
          <a:xfrm>
            <a:off x="7408531" y="4921059"/>
            <a:ext cx="460466" cy="1296995"/>
          </a:xfrm>
          <a:prstGeom prst="rect">
            <a:avLst/>
          </a:prstGeom>
          <a:solidFill>
            <a:srgbClr val="06E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086850" y="4921059"/>
            <a:ext cx="471245" cy="540425"/>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5457208" y="4592512"/>
            <a:ext cx="472846" cy="311376"/>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4783027" y="4343949"/>
            <a:ext cx="450852" cy="559939"/>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4048683" y="4388796"/>
            <a:ext cx="468782" cy="515092"/>
          </a:xfrm>
          <a:prstGeom prst="rect">
            <a:avLst/>
          </a:prstGeom>
          <a:solidFill>
            <a:srgbClr val="9B9B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6764175" y="4921059"/>
            <a:ext cx="446525" cy="783077"/>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048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Student Population</a:t>
            </a:r>
            <a:endParaRPr lang="en-US" altLang="en-US" sz="2800" dirty="0">
              <a:solidFill>
                <a:schemeClr val="tx2"/>
              </a:solidFill>
              <a:latin typeface="Georgia" panose="02040502050405020303" pitchFamily="18" charset="0"/>
            </a:endParaRPr>
          </a:p>
        </p:txBody>
      </p:sp>
      <p:sp>
        <p:nvSpPr>
          <p:cNvPr id="2" name="Oval 1"/>
          <p:cNvSpPr/>
          <p:nvPr/>
        </p:nvSpPr>
        <p:spPr>
          <a:xfrm>
            <a:off x="2195972" y="2667204"/>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673054" y="1712603"/>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9" name="TextBox 8"/>
          <p:cNvSpPr txBox="1"/>
          <p:nvPr/>
        </p:nvSpPr>
        <p:spPr>
          <a:xfrm>
            <a:off x="6738865" y="1748116"/>
            <a:ext cx="875624" cy="400110"/>
          </a:xfrm>
          <a:prstGeom prst="rect">
            <a:avLst/>
          </a:prstGeom>
          <a:noFill/>
        </p:spPr>
        <p:txBody>
          <a:bodyPr wrap="none" rtlCol="0">
            <a:spAutoFit/>
          </a:bodyPr>
          <a:lstStyle/>
          <a:p>
            <a:r>
              <a:rPr lang="en-US" sz="2000" b="1" dirty="0" smtClean="0"/>
              <a:t>Onsite</a:t>
            </a:r>
            <a:endParaRPr lang="en-US" sz="2000" b="1" dirty="0"/>
          </a:p>
        </p:txBody>
      </p:sp>
      <p:sp>
        <p:nvSpPr>
          <p:cNvPr id="10" name="TextBox 9"/>
          <p:cNvSpPr txBox="1"/>
          <p:nvPr/>
        </p:nvSpPr>
        <p:spPr>
          <a:xfrm>
            <a:off x="4973661" y="1748116"/>
            <a:ext cx="888385" cy="400110"/>
          </a:xfrm>
          <a:prstGeom prst="rect">
            <a:avLst/>
          </a:prstGeom>
          <a:noFill/>
        </p:spPr>
        <p:txBody>
          <a:bodyPr wrap="none" rtlCol="0">
            <a:spAutoFit/>
          </a:bodyPr>
          <a:lstStyle/>
          <a:p>
            <a:r>
              <a:rPr lang="en-US" sz="2000" b="1" dirty="0" smtClean="0"/>
              <a:t>Online</a:t>
            </a:r>
            <a:endParaRPr lang="en-US" sz="2000" b="1" dirty="0"/>
          </a:p>
        </p:txBody>
      </p:sp>
      <p:sp>
        <p:nvSpPr>
          <p:cNvPr id="6" name="Oval 5"/>
          <p:cNvSpPr/>
          <p:nvPr/>
        </p:nvSpPr>
        <p:spPr>
          <a:xfrm>
            <a:off x="6369873" y="3123617"/>
            <a:ext cx="1600200" cy="1625675"/>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08154" y="2420806"/>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28572" y="2782631"/>
            <a:ext cx="710451" cy="584775"/>
          </a:xfrm>
          <a:prstGeom prst="rect">
            <a:avLst/>
          </a:prstGeom>
          <a:noFill/>
        </p:spPr>
        <p:txBody>
          <a:bodyPr wrap="none" rtlCol="0">
            <a:spAutoFit/>
          </a:bodyPr>
          <a:lstStyle/>
          <a:p>
            <a:pPr algn="ctr"/>
            <a:r>
              <a:rPr lang="en-US" dirty="0" smtClean="0"/>
              <a:t>1,387</a:t>
            </a:r>
          </a:p>
          <a:p>
            <a:pPr algn="ctr"/>
            <a:r>
              <a:rPr lang="en-US" sz="1400" i="1" dirty="0" smtClean="0"/>
              <a:t>43%</a:t>
            </a:r>
            <a:endParaRPr lang="en-US" sz="1400" i="1" dirty="0"/>
          </a:p>
        </p:txBody>
      </p:sp>
      <p:sp>
        <p:nvSpPr>
          <p:cNvPr id="18" name="TextBox 17"/>
          <p:cNvSpPr txBox="1"/>
          <p:nvPr/>
        </p:nvSpPr>
        <p:spPr>
          <a:xfrm>
            <a:off x="5065621" y="2516964"/>
            <a:ext cx="710451" cy="584775"/>
          </a:xfrm>
          <a:prstGeom prst="rect">
            <a:avLst/>
          </a:prstGeom>
          <a:noFill/>
        </p:spPr>
        <p:txBody>
          <a:bodyPr wrap="none" rtlCol="0">
            <a:spAutoFit/>
          </a:bodyPr>
          <a:lstStyle/>
          <a:p>
            <a:r>
              <a:rPr lang="en-US" dirty="0" smtClean="0"/>
              <a:t>1,614</a:t>
            </a:r>
          </a:p>
          <a:p>
            <a:pPr algn="ctr"/>
            <a:r>
              <a:rPr lang="en-US" sz="1400" i="1" dirty="0" smtClean="0"/>
              <a:t>49%</a:t>
            </a:r>
            <a:endParaRPr lang="en-US" sz="1400" i="1" dirty="0"/>
          </a:p>
        </p:txBody>
      </p:sp>
      <p:sp>
        <p:nvSpPr>
          <p:cNvPr id="20" name="TextBox 19"/>
          <p:cNvSpPr txBox="1"/>
          <p:nvPr/>
        </p:nvSpPr>
        <p:spPr>
          <a:xfrm>
            <a:off x="6875392" y="3193971"/>
            <a:ext cx="535724" cy="584775"/>
          </a:xfrm>
          <a:prstGeom prst="rect">
            <a:avLst/>
          </a:prstGeom>
          <a:noFill/>
        </p:spPr>
        <p:txBody>
          <a:bodyPr wrap="none" rtlCol="0">
            <a:spAutoFit/>
          </a:bodyPr>
          <a:lstStyle/>
          <a:p>
            <a:r>
              <a:rPr lang="en-US" dirty="0" smtClean="0"/>
              <a:t>260</a:t>
            </a:r>
          </a:p>
          <a:p>
            <a:pPr algn="ctr"/>
            <a:r>
              <a:rPr lang="en-US" sz="1400" i="1" dirty="0"/>
              <a:t>8</a:t>
            </a:r>
            <a:r>
              <a:rPr lang="en-US" sz="1400" i="1" dirty="0" smtClean="0"/>
              <a:t>%</a:t>
            </a:r>
            <a:endParaRPr lang="en-US" sz="1400" i="1" dirty="0"/>
          </a:p>
        </p:txBody>
      </p:sp>
      <p:sp>
        <p:nvSpPr>
          <p:cNvPr id="14" name="TextBox 13"/>
          <p:cNvSpPr txBox="1"/>
          <p:nvPr/>
        </p:nvSpPr>
        <p:spPr>
          <a:xfrm>
            <a:off x="7609680" y="3291957"/>
            <a:ext cx="695575" cy="369332"/>
          </a:xfrm>
          <a:prstGeom prst="rect">
            <a:avLst/>
          </a:prstGeom>
          <a:solidFill>
            <a:schemeClr val="bg1"/>
          </a:solidFill>
          <a:effectLst>
            <a:softEdge rad="63500"/>
          </a:effectLst>
        </p:spPr>
        <p:txBody>
          <a:bodyPr wrap="none" rtlCol="0">
            <a:spAutoFit/>
          </a:bodyPr>
          <a:lstStyle/>
          <a:p>
            <a:pPr algn="ctr"/>
            <a:r>
              <a:rPr lang="en-US" dirty="0" smtClean="0">
                <a:effectLst/>
              </a:rPr>
              <a:t>COBE</a:t>
            </a:r>
          </a:p>
        </p:txBody>
      </p:sp>
      <p:sp>
        <p:nvSpPr>
          <p:cNvPr id="4" name="TextBox 3"/>
          <p:cNvSpPr txBox="1"/>
          <p:nvPr/>
        </p:nvSpPr>
        <p:spPr>
          <a:xfrm>
            <a:off x="6778410" y="4373474"/>
            <a:ext cx="729687" cy="276999"/>
          </a:xfrm>
          <a:prstGeom prst="rect">
            <a:avLst/>
          </a:prstGeom>
          <a:noFill/>
        </p:spPr>
        <p:txBody>
          <a:bodyPr wrap="none" rtlCol="0">
            <a:spAutoFit/>
          </a:bodyPr>
          <a:lstStyle/>
          <a:p>
            <a:r>
              <a:rPr lang="en-US" sz="1200" dirty="0" smtClean="0"/>
              <a:t>‘16 -48%</a:t>
            </a:r>
            <a:endParaRPr lang="en-US" sz="1200" dirty="0"/>
          </a:p>
        </p:txBody>
      </p:sp>
      <p:sp>
        <p:nvSpPr>
          <p:cNvPr id="16" name="TextBox 15"/>
          <p:cNvSpPr txBox="1"/>
          <p:nvPr/>
        </p:nvSpPr>
        <p:spPr>
          <a:xfrm>
            <a:off x="5075879" y="4979695"/>
            <a:ext cx="651140" cy="276999"/>
          </a:xfrm>
          <a:prstGeom prst="rect">
            <a:avLst/>
          </a:prstGeom>
          <a:noFill/>
        </p:spPr>
        <p:txBody>
          <a:bodyPr wrap="none" rtlCol="0">
            <a:spAutoFit/>
          </a:bodyPr>
          <a:lstStyle/>
          <a:p>
            <a:r>
              <a:rPr lang="en-US" sz="1200" dirty="0" smtClean="0"/>
              <a:t>‘16 -9%</a:t>
            </a:r>
            <a:endParaRPr lang="en-US" sz="1200" dirty="0"/>
          </a:p>
        </p:txBody>
      </p:sp>
      <p:sp>
        <p:nvSpPr>
          <p:cNvPr id="21" name="TextBox 20"/>
          <p:cNvSpPr txBox="1"/>
          <p:nvPr/>
        </p:nvSpPr>
        <p:spPr>
          <a:xfrm>
            <a:off x="552788" y="3767177"/>
            <a:ext cx="1014830" cy="338554"/>
          </a:xfrm>
          <a:prstGeom prst="rect">
            <a:avLst/>
          </a:prstGeom>
          <a:noFill/>
        </p:spPr>
        <p:txBody>
          <a:bodyPr wrap="none" rtlCol="0">
            <a:spAutoFit/>
          </a:bodyPr>
          <a:lstStyle/>
          <a:p>
            <a:r>
              <a:rPr lang="en-US" sz="1600" dirty="0" smtClean="0"/>
              <a:t>State $$ -</a:t>
            </a:r>
            <a:r>
              <a:rPr lang="en-US" sz="1400" i="1" dirty="0" smtClean="0"/>
              <a:t> </a:t>
            </a:r>
            <a:endParaRPr lang="en-US" sz="1100" i="1" dirty="0"/>
          </a:p>
        </p:txBody>
      </p:sp>
      <p:sp>
        <p:nvSpPr>
          <p:cNvPr id="22" name="TextBox 21"/>
          <p:cNvSpPr txBox="1"/>
          <p:nvPr/>
        </p:nvSpPr>
        <p:spPr>
          <a:xfrm>
            <a:off x="1637015" y="5177334"/>
            <a:ext cx="1225336" cy="338554"/>
          </a:xfrm>
          <a:prstGeom prst="rect">
            <a:avLst/>
          </a:prstGeom>
          <a:noFill/>
        </p:spPr>
        <p:txBody>
          <a:bodyPr wrap="none" rtlCol="0">
            <a:spAutoFit/>
          </a:bodyPr>
          <a:lstStyle/>
          <a:p>
            <a:pPr algn="ctr"/>
            <a:r>
              <a:rPr lang="en-US" sz="1600" dirty="0" smtClean="0"/>
              <a:t>Fixed Cost + </a:t>
            </a:r>
            <a:endParaRPr lang="en-US" sz="1200" i="1" dirty="0"/>
          </a:p>
        </p:txBody>
      </p:sp>
      <p:sp>
        <p:nvSpPr>
          <p:cNvPr id="12" name="Arc 11"/>
          <p:cNvSpPr/>
          <p:nvPr/>
        </p:nvSpPr>
        <p:spPr>
          <a:xfrm rot="8349825">
            <a:off x="3541420" y="3850375"/>
            <a:ext cx="1801461" cy="1600200"/>
          </a:xfrm>
          <a:prstGeom prst="arc">
            <a:avLst/>
          </a:prstGeom>
          <a:ln w="12700">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886200" y="5552437"/>
            <a:ext cx="820033" cy="338554"/>
          </a:xfrm>
          <a:prstGeom prst="rect">
            <a:avLst/>
          </a:prstGeom>
          <a:noFill/>
        </p:spPr>
        <p:txBody>
          <a:bodyPr wrap="none" rtlCol="0">
            <a:spAutoFit/>
          </a:bodyPr>
          <a:lstStyle/>
          <a:p>
            <a:pPr algn="ctr"/>
            <a:r>
              <a:rPr lang="en-US" sz="1600" dirty="0" smtClean="0"/>
              <a:t>Subsidy</a:t>
            </a:r>
            <a:endParaRPr lang="en-US" sz="1200" i="1" dirty="0"/>
          </a:p>
        </p:txBody>
      </p:sp>
      <p:sp>
        <p:nvSpPr>
          <p:cNvPr id="24" name="TextBox 23"/>
          <p:cNvSpPr txBox="1"/>
          <p:nvPr/>
        </p:nvSpPr>
        <p:spPr>
          <a:xfrm>
            <a:off x="3039875" y="4834576"/>
            <a:ext cx="760144" cy="276999"/>
          </a:xfrm>
          <a:prstGeom prst="rect">
            <a:avLst/>
          </a:prstGeom>
          <a:noFill/>
        </p:spPr>
        <p:txBody>
          <a:bodyPr wrap="none" rtlCol="0">
            <a:spAutoFit/>
          </a:bodyPr>
          <a:lstStyle/>
          <a:p>
            <a:r>
              <a:rPr lang="en-US" sz="1200" dirty="0" smtClean="0"/>
              <a:t>‘16 +10%</a:t>
            </a:r>
            <a:endParaRPr lang="en-US" sz="1200" dirty="0"/>
          </a:p>
        </p:txBody>
      </p:sp>
      <p:sp>
        <p:nvSpPr>
          <p:cNvPr id="26" name="TextBox 25"/>
          <p:cNvSpPr txBox="1"/>
          <p:nvPr/>
        </p:nvSpPr>
        <p:spPr>
          <a:xfrm>
            <a:off x="2965071" y="3762120"/>
            <a:ext cx="795795" cy="523220"/>
          </a:xfrm>
          <a:prstGeom prst="rect">
            <a:avLst/>
          </a:prstGeom>
          <a:noFill/>
        </p:spPr>
        <p:txBody>
          <a:bodyPr wrap="none" rtlCol="0">
            <a:spAutoFit/>
          </a:bodyPr>
          <a:lstStyle/>
          <a:p>
            <a:pPr algn="ctr"/>
            <a:r>
              <a:rPr lang="en-US" sz="1400" i="1" dirty="0" smtClean="0">
                <a:solidFill>
                  <a:srgbClr val="0066FF"/>
                </a:solidFill>
              </a:rPr>
              <a:t>Lifecycle</a:t>
            </a:r>
          </a:p>
          <a:p>
            <a:pPr algn="ctr"/>
            <a:r>
              <a:rPr lang="en-US" sz="1400" i="1" dirty="0">
                <a:solidFill>
                  <a:srgbClr val="0066FF"/>
                </a:solidFill>
              </a:rPr>
              <a:t>4</a:t>
            </a:r>
            <a:r>
              <a:rPr lang="en-US" sz="1400" i="1" dirty="0" smtClean="0">
                <a:solidFill>
                  <a:srgbClr val="0066FF"/>
                </a:solidFill>
              </a:rPr>
              <a:t> </a:t>
            </a:r>
            <a:endParaRPr lang="en-US" sz="1100" i="1" dirty="0">
              <a:solidFill>
                <a:srgbClr val="0066FF"/>
              </a:solidFill>
            </a:endParaRPr>
          </a:p>
        </p:txBody>
      </p:sp>
      <p:sp>
        <p:nvSpPr>
          <p:cNvPr id="27" name="TextBox 26"/>
          <p:cNvSpPr txBox="1"/>
          <p:nvPr/>
        </p:nvSpPr>
        <p:spPr>
          <a:xfrm>
            <a:off x="5003552" y="3758583"/>
            <a:ext cx="795795" cy="523220"/>
          </a:xfrm>
          <a:prstGeom prst="rect">
            <a:avLst/>
          </a:prstGeom>
          <a:noFill/>
        </p:spPr>
        <p:txBody>
          <a:bodyPr wrap="none" rtlCol="0">
            <a:spAutoFit/>
          </a:bodyPr>
          <a:lstStyle/>
          <a:p>
            <a:pPr algn="ctr"/>
            <a:r>
              <a:rPr lang="en-US" sz="1400" i="1" dirty="0" smtClean="0">
                <a:solidFill>
                  <a:srgbClr val="0066FF"/>
                </a:solidFill>
              </a:rPr>
              <a:t>Lifecycle</a:t>
            </a:r>
          </a:p>
          <a:p>
            <a:pPr algn="ctr"/>
            <a:r>
              <a:rPr lang="en-US" sz="1400" i="1" dirty="0">
                <a:solidFill>
                  <a:srgbClr val="0066FF"/>
                </a:solidFill>
              </a:rPr>
              <a:t>2</a:t>
            </a:r>
            <a:endParaRPr lang="en-US" sz="1100" i="1" dirty="0">
              <a:solidFill>
                <a:srgbClr val="0066FF"/>
              </a:solidFill>
            </a:endParaRPr>
          </a:p>
        </p:txBody>
      </p:sp>
      <p:sp>
        <p:nvSpPr>
          <p:cNvPr id="28" name="TextBox 27"/>
          <p:cNvSpPr txBox="1"/>
          <p:nvPr/>
        </p:nvSpPr>
        <p:spPr>
          <a:xfrm>
            <a:off x="5727019" y="5552437"/>
            <a:ext cx="1014830" cy="338554"/>
          </a:xfrm>
          <a:prstGeom prst="rect">
            <a:avLst/>
          </a:prstGeom>
          <a:noFill/>
        </p:spPr>
        <p:txBody>
          <a:bodyPr wrap="none" rtlCol="0">
            <a:spAutoFit/>
          </a:bodyPr>
          <a:lstStyle/>
          <a:p>
            <a:r>
              <a:rPr lang="en-US" sz="1600" dirty="0" smtClean="0"/>
              <a:t>State $$ +</a:t>
            </a:r>
            <a:endParaRPr lang="en-US" sz="1100" i="1" dirty="0"/>
          </a:p>
        </p:txBody>
      </p:sp>
      <p:sp>
        <p:nvSpPr>
          <p:cNvPr id="29" name="TextBox 28"/>
          <p:cNvSpPr txBox="1"/>
          <p:nvPr/>
        </p:nvSpPr>
        <p:spPr>
          <a:xfrm>
            <a:off x="4853753" y="3374319"/>
            <a:ext cx="1072538" cy="276999"/>
          </a:xfrm>
          <a:prstGeom prst="rect">
            <a:avLst/>
          </a:prstGeom>
          <a:noFill/>
        </p:spPr>
        <p:txBody>
          <a:bodyPr wrap="none" rtlCol="0">
            <a:spAutoFit/>
          </a:bodyPr>
          <a:lstStyle/>
          <a:p>
            <a:pPr algn="ctr"/>
            <a:r>
              <a:rPr lang="en-US" sz="1200" i="1" dirty="0" smtClean="0"/>
              <a:t>Transfer ~70%</a:t>
            </a:r>
            <a:endParaRPr lang="en-US" sz="1200" i="1" dirty="0"/>
          </a:p>
        </p:txBody>
      </p:sp>
      <p:sp>
        <p:nvSpPr>
          <p:cNvPr id="30" name="TextBox 29"/>
          <p:cNvSpPr txBox="1"/>
          <p:nvPr/>
        </p:nvSpPr>
        <p:spPr>
          <a:xfrm>
            <a:off x="6640940" y="3826128"/>
            <a:ext cx="1072538" cy="461665"/>
          </a:xfrm>
          <a:prstGeom prst="rect">
            <a:avLst/>
          </a:prstGeom>
          <a:solidFill>
            <a:schemeClr val="bg1"/>
          </a:solidFill>
        </p:spPr>
        <p:txBody>
          <a:bodyPr wrap="none" rtlCol="0">
            <a:spAutoFit/>
          </a:bodyPr>
          <a:lstStyle/>
          <a:p>
            <a:pPr algn="ctr"/>
            <a:r>
              <a:rPr lang="en-US" sz="1200" i="1" dirty="0" smtClean="0"/>
              <a:t>Transfer ~50%</a:t>
            </a:r>
          </a:p>
          <a:p>
            <a:pPr algn="ctr"/>
            <a:r>
              <a:rPr lang="en-US" sz="1200" i="1" dirty="0" smtClean="0"/>
              <a:t>Masters ~40%</a:t>
            </a:r>
            <a:endParaRPr lang="en-US" sz="1200" i="1" dirty="0"/>
          </a:p>
        </p:txBody>
      </p:sp>
      <p:sp>
        <p:nvSpPr>
          <p:cNvPr id="8" name="Slide Number Placeholder 7"/>
          <p:cNvSpPr>
            <a:spLocks noGrp="1"/>
          </p:cNvSpPr>
          <p:nvPr>
            <p:ph type="sldNum" sz="quarter" idx="11"/>
          </p:nvPr>
        </p:nvSpPr>
        <p:spPr/>
        <p:txBody>
          <a:bodyPr/>
          <a:lstStyle/>
          <a:p>
            <a:fld id="{3A506330-D00E-F84A-A805-33CAD003CA21}" type="slidenum">
              <a:rPr lang="en-US" smtClean="0"/>
              <a:pPr/>
              <a:t>2</a:t>
            </a:fld>
            <a:endParaRPr lang="en-US"/>
          </a:p>
        </p:txBody>
      </p:sp>
      <p:sp>
        <p:nvSpPr>
          <p:cNvPr id="11" name="TextBox 10"/>
          <p:cNvSpPr txBox="1"/>
          <p:nvPr/>
        </p:nvSpPr>
        <p:spPr>
          <a:xfrm>
            <a:off x="457200" y="5863456"/>
            <a:ext cx="1231619" cy="738664"/>
          </a:xfrm>
          <a:prstGeom prst="rect">
            <a:avLst/>
          </a:prstGeom>
          <a:noFill/>
        </p:spPr>
        <p:txBody>
          <a:bodyPr wrap="none" rtlCol="0">
            <a:spAutoFit/>
          </a:bodyPr>
          <a:lstStyle/>
          <a:p>
            <a:r>
              <a:rPr lang="en-US" sz="1400" dirty="0"/>
              <a:t>d</a:t>
            </a:r>
            <a:r>
              <a:rPr lang="en-US" sz="1400" dirty="0" smtClean="0"/>
              <a:t>ata reliability</a:t>
            </a:r>
          </a:p>
          <a:p>
            <a:r>
              <a:rPr lang="en-US" sz="1400" dirty="0" smtClean="0"/>
              <a:t>- audit</a:t>
            </a:r>
          </a:p>
          <a:p>
            <a:r>
              <a:rPr lang="en-US" sz="1400" dirty="0" smtClean="0"/>
              <a:t>- real-time</a:t>
            </a:r>
            <a:endParaRPr lang="en-US" sz="1400" dirty="0"/>
          </a:p>
        </p:txBody>
      </p:sp>
    </p:spTree>
    <p:extLst>
      <p:ext uri="{BB962C8B-B14F-4D97-AF65-F5344CB8AC3E}">
        <p14:creationId xmlns:p14="http://schemas.microsoft.com/office/powerpoint/2010/main" val="427475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Onsite Consolidation</a:t>
            </a:r>
            <a:endParaRPr lang="en-US" altLang="en-US" sz="2800" dirty="0">
              <a:solidFill>
                <a:schemeClr val="tx2"/>
              </a:solidFill>
              <a:latin typeface="Georgia" panose="02040502050405020303" pitchFamily="18" charset="0"/>
            </a:endParaRPr>
          </a:p>
        </p:txBody>
      </p:sp>
      <p:sp>
        <p:nvSpPr>
          <p:cNvPr id="2" name="Oval 1"/>
          <p:cNvSpPr/>
          <p:nvPr/>
        </p:nvSpPr>
        <p:spPr>
          <a:xfrm>
            <a:off x="2195972" y="2667204"/>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673054" y="1712603"/>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9" name="TextBox 8"/>
          <p:cNvSpPr txBox="1"/>
          <p:nvPr/>
        </p:nvSpPr>
        <p:spPr>
          <a:xfrm>
            <a:off x="6738865" y="1748116"/>
            <a:ext cx="875624" cy="400110"/>
          </a:xfrm>
          <a:prstGeom prst="rect">
            <a:avLst/>
          </a:prstGeom>
          <a:noFill/>
        </p:spPr>
        <p:txBody>
          <a:bodyPr wrap="none" rtlCol="0">
            <a:spAutoFit/>
          </a:bodyPr>
          <a:lstStyle/>
          <a:p>
            <a:r>
              <a:rPr lang="en-US" sz="2000" b="1" dirty="0" smtClean="0"/>
              <a:t>Onsite</a:t>
            </a:r>
            <a:endParaRPr lang="en-US" sz="2000" b="1" dirty="0"/>
          </a:p>
        </p:txBody>
      </p:sp>
      <p:sp>
        <p:nvSpPr>
          <p:cNvPr id="10" name="TextBox 9"/>
          <p:cNvSpPr txBox="1"/>
          <p:nvPr/>
        </p:nvSpPr>
        <p:spPr>
          <a:xfrm>
            <a:off x="4973661" y="1748116"/>
            <a:ext cx="888385" cy="400110"/>
          </a:xfrm>
          <a:prstGeom prst="rect">
            <a:avLst/>
          </a:prstGeom>
          <a:noFill/>
        </p:spPr>
        <p:txBody>
          <a:bodyPr wrap="none" rtlCol="0">
            <a:spAutoFit/>
          </a:bodyPr>
          <a:lstStyle/>
          <a:p>
            <a:r>
              <a:rPr lang="en-US" sz="2000" b="1" dirty="0" smtClean="0"/>
              <a:t>Online</a:t>
            </a:r>
            <a:endParaRPr lang="en-US" sz="2000" b="1" dirty="0"/>
          </a:p>
        </p:txBody>
      </p:sp>
      <p:sp>
        <p:nvSpPr>
          <p:cNvPr id="6" name="Oval 5"/>
          <p:cNvSpPr/>
          <p:nvPr/>
        </p:nvSpPr>
        <p:spPr>
          <a:xfrm>
            <a:off x="6369873" y="3123617"/>
            <a:ext cx="1600200" cy="1625675"/>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008154" y="2420806"/>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28572" y="2782631"/>
            <a:ext cx="710451" cy="584775"/>
          </a:xfrm>
          <a:prstGeom prst="rect">
            <a:avLst/>
          </a:prstGeom>
          <a:noFill/>
        </p:spPr>
        <p:txBody>
          <a:bodyPr wrap="none" rtlCol="0">
            <a:spAutoFit/>
          </a:bodyPr>
          <a:lstStyle/>
          <a:p>
            <a:pPr algn="ctr"/>
            <a:r>
              <a:rPr lang="en-US" dirty="0" smtClean="0"/>
              <a:t>1,387</a:t>
            </a:r>
          </a:p>
          <a:p>
            <a:pPr algn="ctr"/>
            <a:r>
              <a:rPr lang="en-US" sz="1400" i="1" dirty="0" smtClean="0"/>
              <a:t>43%</a:t>
            </a:r>
            <a:endParaRPr lang="en-US" sz="1400" i="1" dirty="0"/>
          </a:p>
        </p:txBody>
      </p:sp>
      <p:sp>
        <p:nvSpPr>
          <p:cNvPr id="18" name="TextBox 17"/>
          <p:cNvSpPr txBox="1"/>
          <p:nvPr/>
        </p:nvSpPr>
        <p:spPr>
          <a:xfrm>
            <a:off x="5065621" y="2516964"/>
            <a:ext cx="710451" cy="584775"/>
          </a:xfrm>
          <a:prstGeom prst="rect">
            <a:avLst/>
          </a:prstGeom>
          <a:noFill/>
        </p:spPr>
        <p:txBody>
          <a:bodyPr wrap="none" rtlCol="0">
            <a:spAutoFit/>
          </a:bodyPr>
          <a:lstStyle/>
          <a:p>
            <a:r>
              <a:rPr lang="en-US" dirty="0" smtClean="0"/>
              <a:t>1,614</a:t>
            </a:r>
          </a:p>
          <a:p>
            <a:pPr algn="ctr"/>
            <a:r>
              <a:rPr lang="en-US" sz="1400" i="1" dirty="0" smtClean="0"/>
              <a:t>49%</a:t>
            </a:r>
            <a:endParaRPr lang="en-US" sz="1400" i="1" dirty="0"/>
          </a:p>
        </p:txBody>
      </p:sp>
      <p:sp>
        <p:nvSpPr>
          <p:cNvPr id="20" name="TextBox 19"/>
          <p:cNvSpPr txBox="1"/>
          <p:nvPr/>
        </p:nvSpPr>
        <p:spPr>
          <a:xfrm>
            <a:off x="6875392" y="3193971"/>
            <a:ext cx="535724" cy="584775"/>
          </a:xfrm>
          <a:prstGeom prst="rect">
            <a:avLst/>
          </a:prstGeom>
          <a:noFill/>
        </p:spPr>
        <p:txBody>
          <a:bodyPr wrap="none" rtlCol="0">
            <a:spAutoFit/>
          </a:bodyPr>
          <a:lstStyle/>
          <a:p>
            <a:r>
              <a:rPr lang="en-US" dirty="0" smtClean="0"/>
              <a:t>260</a:t>
            </a:r>
          </a:p>
          <a:p>
            <a:pPr algn="ctr"/>
            <a:r>
              <a:rPr lang="en-US" sz="1400" i="1" dirty="0"/>
              <a:t>8</a:t>
            </a:r>
            <a:r>
              <a:rPr lang="en-US" sz="1400" i="1" dirty="0" smtClean="0"/>
              <a:t>%</a:t>
            </a:r>
            <a:endParaRPr lang="en-US" sz="1400" i="1" dirty="0"/>
          </a:p>
        </p:txBody>
      </p:sp>
      <p:sp>
        <p:nvSpPr>
          <p:cNvPr id="14" name="TextBox 13"/>
          <p:cNvSpPr txBox="1"/>
          <p:nvPr/>
        </p:nvSpPr>
        <p:spPr>
          <a:xfrm>
            <a:off x="7609680" y="3291957"/>
            <a:ext cx="695575" cy="369332"/>
          </a:xfrm>
          <a:prstGeom prst="rect">
            <a:avLst/>
          </a:prstGeom>
          <a:solidFill>
            <a:schemeClr val="bg1"/>
          </a:solidFill>
          <a:effectLst>
            <a:softEdge rad="63500"/>
          </a:effectLst>
        </p:spPr>
        <p:txBody>
          <a:bodyPr wrap="none" rtlCol="0">
            <a:spAutoFit/>
          </a:bodyPr>
          <a:lstStyle/>
          <a:p>
            <a:pPr algn="ctr"/>
            <a:r>
              <a:rPr lang="en-US" dirty="0" smtClean="0">
                <a:effectLst/>
              </a:rPr>
              <a:t>COBE</a:t>
            </a:r>
          </a:p>
        </p:txBody>
      </p:sp>
      <p:sp>
        <p:nvSpPr>
          <p:cNvPr id="21" name="TextBox 20"/>
          <p:cNvSpPr txBox="1"/>
          <p:nvPr/>
        </p:nvSpPr>
        <p:spPr>
          <a:xfrm>
            <a:off x="739987" y="3778746"/>
            <a:ext cx="855107" cy="338554"/>
          </a:xfrm>
          <a:prstGeom prst="rect">
            <a:avLst/>
          </a:prstGeom>
          <a:noFill/>
        </p:spPr>
        <p:txBody>
          <a:bodyPr wrap="none" rtlCol="0">
            <a:spAutoFit/>
          </a:bodyPr>
          <a:lstStyle/>
          <a:p>
            <a:pPr algn="ctr"/>
            <a:r>
              <a:rPr lang="en-US" sz="1600" dirty="0" smtClean="0"/>
              <a:t>Focus </a:t>
            </a:r>
            <a:r>
              <a:rPr lang="en-US" sz="1600" dirty="0"/>
              <a:t>+</a:t>
            </a:r>
            <a:r>
              <a:rPr lang="en-US" sz="1600" dirty="0" smtClean="0"/>
              <a:t> </a:t>
            </a:r>
            <a:endParaRPr lang="en-US" sz="1200" i="1" dirty="0"/>
          </a:p>
        </p:txBody>
      </p:sp>
      <p:sp>
        <p:nvSpPr>
          <p:cNvPr id="22" name="TextBox 21"/>
          <p:cNvSpPr txBox="1"/>
          <p:nvPr/>
        </p:nvSpPr>
        <p:spPr>
          <a:xfrm>
            <a:off x="6645702" y="5034363"/>
            <a:ext cx="1185261" cy="338554"/>
          </a:xfrm>
          <a:prstGeom prst="rect">
            <a:avLst/>
          </a:prstGeom>
          <a:noFill/>
        </p:spPr>
        <p:txBody>
          <a:bodyPr wrap="none" rtlCol="0">
            <a:spAutoFit/>
          </a:bodyPr>
          <a:lstStyle/>
          <a:p>
            <a:pPr algn="ctr"/>
            <a:r>
              <a:rPr lang="en-US" sz="1600" dirty="0" smtClean="0"/>
              <a:t>Fixed Cost - </a:t>
            </a:r>
            <a:endParaRPr lang="en-US" sz="1200" i="1" dirty="0"/>
          </a:p>
        </p:txBody>
      </p:sp>
      <p:sp>
        <p:nvSpPr>
          <p:cNvPr id="12" name="Arc 11"/>
          <p:cNvSpPr/>
          <p:nvPr/>
        </p:nvSpPr>
        <p:spPr>
          <a:xfrm rot="8349825">
            <a:off x="3541420" y="3850375"/>
            <a:ext cx="1801461" cy="1600200"/>
          </a:xfrm>
          <a:prstGeom prst="arc">
            <a:avLst/>
          </a:prstGeom>
          <a:ln w="12700">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886200" y="5515888"/>
            <a:ext cx="820033" cy="338554"/>
          </a:xfrm>
          <a:prstGeom prst="rect">
            <a:avLst/>
          </a:prstGeom>
          <a:noFill/>
        </p:spPr>
        <p:txBody>
          <a:bodyPr wrap="none" rtlCol="0">
            <a:spAutoFit/>
          </a:bodyPr>
          <a:lstStyle/>
          <a:p>
            <a:pPr algn="ctr"/>
            <a:r>
              <a:rPr lang="en-US" sz="1600" dirty="0" smtClean="0"/>
              <a:t>Subsidy</a:t>
            </a:r>
            <a:endParaRPr lang="en-US" sz="1200" i="1" dirty="0"/>
          </a:p>
        </p:txBody>
      </p:sp>
      <p:cxnSp>
        <p:nvCxnSpPr>
          <p:cNvPr id="11" name="Straight Arrow Connector 10"/>
          <p:cNvCxnSpPr/>
          <p:nvPr/>
        </p:nvCxnSpPr>
        <p:spPr>
          <a:xfrm flipH="1" flipV="1">
            <a:off x="5871759" y="3927657"/>
            <a:ext cx="1630646" cy="1759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702976" y="3674844"/>
            <a:ext cx="643125" cy="523220"/>
          </a:xfrm>
          <a:prstGeom prst="rect">
            <a:avLst/>
          </a:prstGeom>
          <a:solidFill>
            <a:schemeClr val="bg1"/>
          </a:solidFill>
          <a:effectLst>
            <a:softEdge rad="63500"/>
          </a:effectLst>
        </p:spPr>
        <p:txBody>
          <a:bodyPr wrap="none" rtlCol="0">
            <a:spAutoFit/>
          </a:bodyPr>
          <a:lstStyle/>
          <a:p>
            <a:pPr algn="ctr"/>
            <a:r>
              <a:rPr lang="en-US" sz="1400" dirty="0" smtClean="0"/>
              <a:t>MHCC</a:t>
            </a:r>
          </a:p>
          <a:p>
            <a:pPr algn="ctr"/>
            <a:r>
              <a:rPr lang="en-US" sz="1400" dirty="0" smtClean="0">
                <a:effectLst/>
              </a:rPr>
              <a:t>KFCC</a:t>
            </a:r>
          </a:p>
        </p:txBody>
      </p:sp>
      <p:sp>
        <p:nvSpPr>
          <p:cNvPr id="30" name="TextBox 29"/>
          <p:cNvSpPr txBox="1"/>
          <p:nvPr/>
        </p:nvSpPr>
        <p:spPr>
          <a:xfrm>
            <a:off x="6688637" y="2183396"/>
            <a:ext cx="2226763" cy="830997"/>
          </a:xfrm>
          <a:prstGeom prst="rect">
            <a:avLst/>
          </a:prstGeom>
          <a:noFill/>
        </p:spPr>
        <p:txBody>
          <a:bodyPr wrap="none" rtlCol="0">
            <a:spAutoFit/>
          </a:bodyPr>
          <a:lstStyle/>
          <a:p>
            <a:r>
              <a:rPr lang="en-US" sz="1600" dirty="0">
                <a:solidFill>
                  <a:srgbClr val="0066FF"/>
                </a:solidFill>
              </a:rPr>
              <a:t>a</a:t>
            </a:r>
            <a:r>
              <a:rPr lang="en-US" sz="1600" dirty="0" smtClean="0">
                <a:solidFill>
                  <a:srgbClr val="0066FF"/>
                </a:solidFill>
              </a:rPr>
              <a:t>rtifact</a:t>
            </a:r>
          </a:p>
          <a:p>
            <a:r>
              <a:rPr lang="en-US" sz="1600" i="1" dirty="0">
                <a:solidFill>
                  <a:srgbClr val="0066FF"/>
                </a:solidFill>
              </a:rPr>
              <a:t>s</a:t>
            </a:r>
            <a:r>
              <a:rPr lang="en-US" sz="1600" i="1" dirty="0" smtClean="0">
                <a:solidFill>
                  <a:srgbClr val="0066FF"/>
                </a:solidFill>
              </a:rPr>
              <a:t>hrinking base</a:t>
            </a:r>
          </a:p>
          <a:p>
            <a:r>
              <a:rPr lang="en-US" sz="1600" i="1" dirty="0">
                <a:solidFill>
                  <a:srgbClr val="0066FF"/>
                </a:solidFill>
              </a:rPr>
              <a:t>n</a:t>
            </a:r>
            <a:r>
              <a:rPr lang="en-US" sz="1600" i="1" dirty="0" smtClean="0">
                <a:solidFill>
                  <a:srgbClr val="0066FF"/>
                </a:solidFill>
              </a:rPr>
              <a:t>o community programs</a:t>
            </a:r>
          </a:p>
        </p:txBody>
      </p:sp>
      <p:sp>
        <p:nvSpPr>
          <p:cNvPr id="8" name="Slide Number Placeholder 7"/>
          <p:cNvSpPr>
            <a:spLocks noGrp="1"/>
          </p:cNvSpPr>
          <p:nvPr>
            <p:ph type="sldNum" sz="quarter" idx="11"/>
          </p:nvPr>
        </p:nvSpPr>
        <p:spPr/>
        <p:txBody>
          <a:bodyPr/>
          <a:lstStyle/>
          <a:p>
            <a:fld id="{3A506330-D00E-F84A-A805-33CAD003CA21}" type="slidenum">
              <a:rPr lang="en-US" smtClean="0"/>
              <a:pPr/>
              <a:t>3</a:t>
            </a:fld>
            <a:endParaRPr lang="en-US" dirty="0"/>
          </a:p>
        </p:txBody>
      </p:sp>
      <p:sp>
        <p:nvSpPr>
          <p:cNvPr id="25" name="TextBox 24"/>
          <p:cNvSpPr txBox="1"/>
          <p:nvPr/>
        </p:nvSpPr>
        <p:spPr>
          <a:xfrm>
            <a:off x="189618" y="2201139"/>
            <a:ext cx="2196370" cy="646331"/>
          </a:xfrm>
          <a:prstGeom prst="rect">
            <a:avLst/>
          </a:prstGeom>
          <a:noFill/>
        </p:spPr>
        <p:txBody>
          <a:bodyPr wrap="none" rtlCol="0">
            <a:spAutoFit/>
          </a:bodyPr>
          <a:lstStyle/>
          <a:p>
            <a:r>
              <a:rPr lang="en-US" dirty="0" smtClean="0">
                <a:solidFill>
                  <a:srgbClr val="0066FF"/>
                </a:solidFill>
              </a:rPr>
              <a:t>Connect Education to</a:t>
            </a:r>
          </a:p>
          <a:p>
            <a:r>
              <a:rPr lang="en-US" b="1" dirty="0" smtClean="0">
                <a:solidFill>
                  <a:srgbClr val="0066FF"/>
                </a:solidFill>
              </a:rPr>
              <a:t>People</a:t>
            </a:r>
            <a:r>
              <a:rPr lang="en-US" dirty="0" smtClean="0">
                <a:solidFill>
                  <a:srgbClr val="0066FF"/>
                </a:solidFill>
              </a:rPr>
              <a:t> not Places</a:t>
            </a:r>
          </a:p>
        </p:txBody>
      </p:sp>
      <p:sp>
        <p:nvSpPr>
          <p:cNvPr id="26" name="TextBox 25"/>
          <p:cNvSpPr txBox="1"/>
          <p:nvPr/>
        </p:nvSpPr>
        <p:spPr>
          <a:xfrm>
            <a:off x="247004" y="5613303"/>
            <a:ext cx="3777534" cy="646331"/>
          </a:xfrm>
          <a:prstGeom prst="rect">
            <a:avLst/>
          </a:prstGeom>
          <a:noFill/>
        </p:spPr>
        <p:txBody>
          <a:bodyPr wrap="square" rtlCol="0">
            <a:spAutoFit/>
          </a:bodyPr>
          <a:lstStyle/>
          <a:p>
            <a:r>
              <a:rPr lang="en-US" dirty="0" smtClean="0">
                <a:solidFill>
                  <a:srgbClr val="0066FF"/>
                </a:solidFill>
              </a:rPr>
              <a:t>Re-imagine how </a:t>
            </a:r>
          </a:p>
          <a:p>
            <a:r>
              <a:rPr lang="en-US" dirty="0" smtClean="0">
                <a:solidFill>
                  <a:srgbClr val="0066FF"/>
                </a:solidFill>
              </a:rPr>
              <a:t>we service </a:t>
            </a:r>
            <a:r>
              <a:rPr lang="en-US" dirty="0">
                <a:solidFill>
                  <a:srgbClr val="0066FF"/>
                </a:solidFill>
              </a:rPr>
              <a:t>r</a:t>
            </a:r>
            <a:r>
              <a:rPr lang="en-US" dirty="0" smtClean="0">
                <a:solidFill>
                  <a:srgbClr val="0066FF"/>
                </a:solidFill>
              </a:rPr>
              <a:t>egional needs (online)…</a:t>
            </a:r>
          </a:p>
        </p:txBody>
      </p:sp>
    </p:spTree>
    <p:extLst>
      <p:ext uri="{BB962C8B-B14F-4D97-AF65-F5344CB8AC3E}">
        <p14:creationId xmlns:p14="http://schemas.microsoft.com/office/powerpoint/2010/main" val="157128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flipH="1">
            <a:off x="3794241" y="2490750"/>
            <a:ext cx="51852" cy="2927796"/>
          </a:xfrm>
          <a:prstGeom prst="straightConnector1">
            <a:avLst/>
          </a:prstGeom>
          <a:ln w="12700">
            <a:solidFill>
              <a:schemeClr val="bg1">
                <a:lumMod val="6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Regional University</a:t>
            </a:r>
            <a:endParaRPr lang="en-US" altLang="en-US" sz="2800" dirty="0">
              <a:solidFill>
                <a:schemeClr val="tx2"/>
              </a:solidFill>
              <a:latin typeface="Georgia" panose="02040502050405020303" pitchFamily="18" charset="0"/>
            </a:endParaRPr>
          </a:p>
        </p:txBody>
      </p:sp>
      <p:sp>
        <p:nvSpPr>
          <p:cNvPr id="2" name="Oval 1"/>
          <p:cNvSpPr/>
          <p:nvPr/>
        </p:nvSpPr>
        <p:spPr>
          <a:xfrm>
            <a:off x="2640164" y="2685398"/>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17246" y="1730797"/>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10" name="TextBox 9"/>
          <p:cNvSpPr txBox="1"/>
          <p:nvPr/>
        </p:nvSpPr>
        <p:spPr>
          <a:xfrm>
            <a:off x="5417853" y="1766310"/>
            <a:ext cx="888385" cy="400110"/>
          </a:xfrm>
          <a:prstGeom prst="rect">
            <a:avLst/>
          </a:prstGeom>
          <a:noFill/>
        </p:spPr>
        <p:txBody>
          <a:bodyPr wrap="none" rtlCol="0">
            <a:spAutoFit/>
          </a:bodyPr>
          <a:lstStyle/>
          <a:p>
            <a:r>
              <a:rPr lang="en-US" sz="2000" b="1" dirty="0" smtClean="0"/>
              <a:t>Online</a:t>
            </a:r>
            <a:endParaRPr lang="en-US" sz="2000" b="1" dirty="0"/>
          </a:p>
        </p:txBody>
      </p:sp>
      <p:sp>
        <p:nvSpPr>
          <p:cNvPr id="7" name="Oval 6"/>
          <p:cNvSpPr/>
          <p:nvPr/>
        </p:nvSpPr>
        <p:spPr>
          <a:xfrm>
            <a:off x="4452346" y="2439000"/>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72764" y="2800825"/>
            <a:ext cx="710451" cy="584775"/>
          </a:xfrm>
          <a:prstGeom prst="rect">
            <a:avLst/>
          </a:prstGeom>
          <a:solidFill>
            <a:schemeClr val="bg1"/>
          </a:solidFill>
        </p:spPr>
        <p:txBody>
          <a:bodyPr wrap="none" rtlCol="0">
            <a:spAutoFit/>
          </a:bodyPr>
          <a:lstStyle/>
          <a:p>
            <a:pPr algn="ctr"/>
            <a:r>
              <a:rPr lang="en-US" dirty="0" smtClean="0"/>
              <a:t>1,387</a:t>
            </a:r>
          </a:p>
          <a:p>
            <a:pPr algn="ctr"/>
            <a:r>
              <a:rPr lang="en-US" sz="1400" i="1" dirty="0" smtClean="0"/>
              <a:t>43%</a:t>
            </a:r>
            <a:endParaRPr lang="en-US" sz="1400" i="1" dirty="0"/>
          </a:p>
        </p:txBody>
      </p:sp>
      <p:sp>
        <p:nvSpPr>
          <p:cNvPr id="18" name="TextBox 17"/>
          <p:cNvSpPr txBox="1"/>
          <p:nvPr/>
        </p:nvSpPr>
        <p:spPr>
          <a:xfrm>
            <a:off x="5509813" y="2535158"/>
            <a:ext cx="710451" cy="584775"/>
          </a:xfrm>
          <a:prstGeom prst="rect">
            <a:avLst/>
          </a:prstGeom>
          <a:noFill/>
        </p:spPr>
        <p:txBody>
          <a:bodyPr wrap="none" rtlCol="0">
            <a:spAutoFit/>
          </a:bodyPr>
          <a:lstStyle/>
          <a:p>
            <a:r>
              <a:rPr lang="en-US" dirty="0" smtClean="0"/>
              <a:t>1,874</a:t>
            </a:r>
          </a:p>
          <a:p>
            <a:pPr algn="ctr"/>
            <a:r>
              <a:rPr lang="en-US" sz="1400" i="1" dirty="0" smtClean="0"/>
              <a:t>57%</a:t>
            </a:r>
            <a:endParaRPr lang="en-US" sz="1400" i="1" dirty="0"/>
          </a:p>
        </p:txBody>
      </p:sp>
      <p:sp>
        <p:nvSpPr>
          <p:cNvPr id="21" name="TextBox 20"/>
          <p:cNvSpPr txBox="1"/>
          <p:nvPr/>
        </p:nvSpPr>
        <p:spPr>
          <a:xfrm>
            <a:off x="973737" y="3785371"/>
            <a:ext cx="1021241" cy="338554"/>
          </a:xfrm>
          <a:prstGeom prst="rect">
            <a:avLst/>
          </a:prstGeom>
          <a:noFill/>
        </p:spPr>
        <p:txBody>
          <a:bodyPr wrap="none" rtlCol="0">
            <a:spAutoFit/>
          </a:bodyPr>
          <a:lstStyle/>
          <a:p>
            <a:pPr algn="ctr"/>
            <a:r>
              <a:rPr lang="en-US" sz="1600" dirty="0" smtClean="0"/>
              <a:t>State $$ - </a:t>
            </a:r>
            <a:endParaRPr lang="en-US" sz="1200" i="1" dirty="0"/>
          </a:p>
        </p:txBody>
      </p:sp>
      <p:sp>
        <p:nvSpPr>
          <p:cNvPr id="22" name="TextBox 21"/>
          <p:cNvSpPr txBox="1"/>
          <p:nvPr/>
        </p:nvSpPr>
        <p:spPr>
          <a:xfrm>
            <a:off x="2081207" y="5195528"/>
            <a:ext cx="1225336" cy="338554"/>
          </a:xfrm>
          <a:prstGeom prst="rect">
            <a:avLst/>
          </a:prstGeom>
          <a:noFill/>
        </p:spPr>
        <p:txBody>
          <a:bodyPr wrap="none" rtlCol="0">
            <a:spAutoFit/>
          </a:bodyPr>
          <a:lstStyle/>
          <a:p>
            <a:pPr algn="ctr"/>
            <a:r>
              <a:rPr lang="en-US" sz="1600" dirty="0" smtClean="0"/>
              <a:t>Fixed Cost + </a:t>
            </a:r>
            <a:endParaRPr lang="en-US" sz="1200" i="1" dirty="0"/>
          </a:p>
        </p:txBody>
      </p:sp>
      <p:sp>
        <p:nvSpPr>
          <p:cNvPr id="12" name="Arc 11"/>
          <p:cNvSpPr/>
          <p:nvPr/>
        </p:nvSpPr>
        <p:spPr>
          <a:xfrm rot="8349825">
            <a:off x="3985612" y="3868569"/>
            <a:ext cx="1801461" cy="1600200"/>
          </a:xfrm>
          <a:prstGeom prst="arc">
            <a:avLst/>
          </a:prstGeom>
          <a:ln w="12700">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4330392" y="5534082"/>
            <a:ext cx="820033" cy="338554"/>
          </a:xfrm>
          <a:prstGeom prst="rect">
            <a:avLst/>
          </a:prstGeom>
          <a:noFill/>
        </p:spPr>
        <p:txBody>
          <a:bodyPr wrap="none" rtlCol="0">
            <a:spAutoFit/>
          </a:bodyPr>
          <a:lstStyle/>
          <a:p>
            <a:pPr algn="ctr"/>
            <a:r>
              <a:rPr lang="en-US" sz="1600" dirty="0" smtClean="0"/>
              <a:t>Subsidy</a:t>
            </a:r>
            <a:endParaRPr lang="en-US" sz="1200" i="1" dirty="0"/>
          </a:p>
        </p:txBody>
      </p:sp>
      <p:sp>
        <p:nvSpPr>
          <p:cNvPr id="25" name="TextBox 24"/>
          <p:cNvSpPr txBox="1"/>
          <p:nvPr/>
        </p:nvSpPr>
        <p:spPr>
          <a:xfrm>
            <a:off x="2029911" y="2289131"/>
            <a:ext cx="1680268" cy="338554"/>
          </a:xfrm>
          <a:prstGeom prst="rect">
            <a:avLst/>
          </a:prstGeom>
          <a:noFill/>
        </p:spPr>
        <p:txBody>
          <a:bodyPr wrap="none" rtlCol="0">
            <a:spAutoFit/>
          </a:bodyPr>
          <a:lstStyle/>
          <a:p>
            <a:pPr algn="ctr"/>
            <a:r>
              <a:rPr lang="en-US" sz="1600" dirty="0" smtClean="0">
                <a:solidFill>
                  <a:srgbClr val="0066FF"/>
                </a:solidFill>
              </a:rPr>
              <a:t>Capacity (1,400)</a:t>
            </a:r>
            <a:r>
              <a:rPr lang="en-US" sz="1200" dirty="0" smtClean="0">
                <a:solidFill>
                  <a:srgbClr val="0066FF"/>
                </a:solidFill>
              </a:rPr>
              <a:t>*</a:t>
            </a:r>
            <a:r>
              <a:rPr lang="en-US" sz="1600" dirty="0" smtClean="0">
                <a:solidFill>
                  <a:srgbClr val="0066FF"/>
                </a:solidFill>
              </a:rPr>
              <a:t> </a:t>
            </a:r>
            <a:endParaRPr lang="en-US" sz="1200" i="1" dirty="0">
              <a:solidFill>
                <a:srgbClr val="0066FF"/>
              </a:solidFill>
            </a:endParaRPr>
          </a:p>
        </p:txBody>
      </p:sp>
      <p:sp>
        <p:nvSpPr>
          <p:cNvPr id="28" name="TextBox 27"/>
          <p:cNvSpPr txBox="1"/>
          <p:nvPr/>
        </p:nvSpPr>
        <p:spPr>
          <a:xfrm>
            <a:off x="4157312" y="3743980"/>
            <a:ext cx="643125" cy="523220"/>
          </a:xfrm>
          <a:prstGeom prst="rect">
            <a:avLst/>
          </a:prstGeom>
          <a:solidFill>
            <a:schemeClr val="bg1"/>
          </a:solidFill>
          <a:effectLst>
            <a:softEdge rad="63500"/>
          </a:effectLst>
        </p:spPr>
        <p:txBody>
          <a:bodyPr wrap="none" rtlCol="0">
            <a:spAutoFit/>
          </a:bodyPr>
          <a:lstStyle/>
          <a:p>
            <a:pPr algn="ctr"/>
            <a:r>
              <a:rPr lang="en-US" sz="1400" dirty="0" smtClean="0"/>
              <a:t>MHCC</a:t>
            </a:r>
          </a:p>
          <a:p>
            <a:pPr algn="ctr"/>
            <a:r>
              <a:rPr lang="en-US" sz="1400" dirty="0" smtClean="0">
                <a:effectLst/>
              </a:rPr>
              <a:t>KFCC</a:t>
            </a:r>
          </a:p>
        </p:txBody>
      </p:sp>
      <p:sp>
        <p:nvSpPr>
          <p:cNvPr id="26" name="TextBox 25"/>
          <p:cNvSpPr txBox="1"/>
          <p:nvPr/>
        </p:nvSpPr>
        <p:spPr>
          <a:xfrm>
            <a:off x="333580" y="5493665"/>
            <a:ext cx="1455142" cy="738664"/>
          </a:xfrm>
          <a:prstGeom prst="rect">
            <a:avLst/>
          </a:prstGeom>
          <a:noFill/>
        </p:spPr>
        <p:txBody>
          <a:bodyPr wrap="none" rtlCol="0">
            <a:spAutoFit/>
          </a:bodyPr>
          <a:lstStyle/>
          <a:p>
            <a:r>
              <a:rPr lang="en-US" sz="1400" i="1" dirty="0" smtClean="0"/>
              <a:t>Regional Offering</a:t>
            </a:r>
          </a:p>
          <a:p>
            <a:r>
              <a:rPr lang="en-US" sz="1400" b="1" i="1" dirty="0" smtClean="0">
                <a:solidFill>
                  <a:srgbClr val="FF0000"/>
                </a:solidFill>
              </a:rPr>
              <a:t>Athletics (30%)</a:t>
            </a:r>
          </a:p>
          <a:p>
            <a:r>
              <a:rPr lang="en-US" sz="1400" i="1" dirty="0" smtClean="0"/>
              <a:t>Cost</a:t>
            </a:r>
            <a:endParaRPr lang="en-US" sz="1400" i="1" dirty="0"/>
          </a:p>
        </p:txBody>
      </p:sp>
      <p:sp>
        <p:nvSpPr>
          <p:cNvPr id="27" name="TextBox 26"/>
          <p:cNvSpPr txBox="1"/>
          <p:nvPr/>
        </p:nvSpPr>
        <p:spPr>
          <a:xfrm>
            <a:off x="5727019" y="5552437"/>
            <a:ext cx="1014830" cy="338554"/>
          </a:xfrm>
          <a:prstGeom prst="rect">
            <a:avLst/>
          </a:prstGeom>
          <a:noFill/>
        </p:spPr>
        <p:txBody>
          <a:bodyPr wrap="none" rtlCol="0">
            <a:spAutoFit/>
          </a:bodyPr>
          <a:lstStyle/>
          <a:p>
            <a:r>
              <a:rPr lang="en-US" sz="1600" dirty="0" smtClean="0"/>
              <a:t>State $$ +</a:t>
            </a:r>
            <a:endParaRPr lang="en-US" sz="1100" i="1" dirty="0"/>
          </a:p>
        </p:txBody>
      </p:sp>
      <p:sp>
        <p:nvSpPr>
          <p:cNvPr id="29" name="TextBox 28"/>
          <p:cNvSpPr txBox="1"/>
          <p:nvPr/>
        </p:nvSpPr>
        <p:spPr>
          <a:xfrm>
            <a:off x="288926" y="1853219"/>
            <a:ext cx="1871410" cy="1384995"/>
          </a:xfrm>
          <a:prstGeom prst="rect">
            <a:avLst/>
          </a:prstGeom>
          <a:noFill/>
        </p:spPr>
        <p:txBody>
          <a:bodyPr wrap="none" rtlCol="0">
            <a:spAutoFit/>
          </a:bodyPr>
          <a:lstStyle/>
          <a:p>
            <a:r>
              <a:rPr lang="en-US" sz="1400" dirty="0" smtClean="0">
                <a:solidFill>
                  <a:srgbClr val="0066FF"/>
                </a:solidFill>
              </a:rPr>
              <a:t>HS Grads (addressable)</a:t>
            </a:r>
          </a:p>
          <a:p>
            <a:r>
              <a:rPr lang="en-US" sz="1400" dirty="0" smtClean="0">
                <a:solidFill>
                  <a:srgbClr val="0066FF"/>
                </a:solidFill>
              </a:rPr>
              <a:t>% college bound</a:t>
            </a:r>
          </a:p>
          <a:p>
            <a:r>
              <a:rPr lang="en-US" sz="1400" dirty="0" smtClean="0">
                <a:solidFill>
                  <a:srgbClr val="0066FF"/>
                </a:solidFill>
              </a:rPr>
              <a:t>% EOU</a:t>
            </a:r>
          </a:p>
          <a:p>
            <a:r>
              <a:rPr lang="en-US" sz="1400" dirty="0" smtClean="0">
                <a:solidFill>
                  <a:srgbClr val="0066FF"/>
                </a:solidFill>
              </a:rPr>
              <a:t>CC push </a:t>
            </a:r>
          </a:p>
          <a:p>
            <a:endParaRPr lang="en-US" sz="1400" i="1" dirty="0">
              <a:solidFill>
                <a:srgbClr val="0066FF"/>
              </a:solidFill>
            </a:endParaRPr>
          </a:p>
          <a:p>
            <a:r>
              <a:rPr lang="en-US" sz="1400" dirty="0" smtClean="0">
                <a:solidFill>
                  <a:srgbClr val="0066FF"/>
                </a:solidFill>
              </a:rPr>
              <a:t>facilities</a:t>
            </a:r>
            <a:endParaRPr lang="en-US" sz="1100" dirty="0">
              <a:solidFill>
                <a:srgbClr val="0066FF"/>
              </a:solidFill>
            </a:endParaRPr>
          </a:p>
        </p:txBody>
      </p:sp>
      <p:sp>
        <p:nvSpPr>
          <p:cNvPr id="30" name="TextBox 29"/>
          <p:cNvSpPr txBox="1"/>
          <p:nvPr/>
        </p:nvSpPr>
        <p:spPr>
          <a:xfrm>
            <a:off x="6617560" y="3693038"/>
            <a:ext cx="1709763" cy="523220"/>
          </a:xfrm>
          <a:prstGeom prst="rect">
            <a:avLst/>
          </a:prstGeom>
          <a:solidFill>
            <a:schemeClr val="bg1"/>
          </a:solidFill>
        </p:spPr>
        <p:txBody>
          <a:bodyPr wrap="none" rtlCol="0">
            <a:spAutoFit/>
          </a:bodyPr>
          <a:lstStyle/>
          <a:p>
            <a:r>
              <a:rPr lang="en-US" sz="1400" i="1" dirty="0">
                <a:solidFill>
                  <a:srgbClr val="0066FF"/>
                </a:solidFill>
              </a:rPr>
              <a:t>o</a:t>
            </a:r>
            <a:r>
              <a:rPr lang="en-US" sz="1400" i="1" dirty="0" smtClean="0">
                <a:solidFill>
                  <a:srgbClr val="0066FF"/>
                </a:solidFill>
              </a:rPr>
              <a:t>nline shrinkage will </a:t>
            </a:r>
          </a:p>
          <a:p>
            <a:r>
              <a:rPr lang="en-US" sz="1400" i="1" dirty="0" smtClean="0">
                <a:solidFill>
                  <a:srgbClr val="0066FF"/>
                </a:solidFill>
              </a:rPr>
              <a:t>Impact viability</a:t>
            </a:r>
            <a:endParaRPr lang="en-US" sz="1100" i="1" dirty="0">
              <a:solidFill>
                <a:srgbClr val="0066FF"/>
              </a:solidFill>
            </a:endParaRPr>
          </a:p>
        </p:txBody>
      </p:sp>
      <p:sp>
        <p:nvSpPr>
          <p:cNvPr id="4" name="Slide Number Placeholder 3"/>
          <p:cNvSpPr>
            <a:spLocks noGrp="1"/>
          </p:cNvSpPr>
          <p:nvPr>
            <p:ph type="sldNum" sz="quarter" idx="11"/>
          </p:nvPr>
        </p:nvSpPr>
        <p:spPr/>
        <p:txBody>
          <a:bodyPr/>
          <a:lstStyle/>
          <a:p>
            <a:fld id="{3A506330-D00E-F84A-A805-33CAD003CA21}" type="slidenum">
              <a:rPr lang="en-US" smtClean="0"/>
              <a:pPr/>
              <a:t>4</a:t>
            </a:fld>
            <a:endParaRPr lang="en-US"/>
          </a:p>
        </p:txBody>
      </p:sp>
      <p:sp>
        <p:nvSpPr>
          <p:cNvPr id="24" name="TextBox 23"/>
          <p:cNvSpPr txBox="1"/>
          <p:nvPr/>
        </p:nvSpPr>
        <p:spPr>
          <a:xfrm>
            <a:off x="333580" y="6349393"/>
            <a:ext cx="4998719" cy="276999"/>
          </a:xfrm>
          <a:prstGeom prst="rect">
            <a:avLst/>
          </a:prstGeom>
          <a:noFill/>
        </p:spPr>
        <p:txBody>
          <a:bodyPr wrap="square" rtlCol="0">
            <a:spAutoFit/>
          </a:bodyPr>
          <a:lstStyle/>
          <a:p>
            <a:r>
              <a:rPr lang="en-US" sz="1200" dirty="0" smtClean="0">
                <a:solidFill>
                  <a:srgbClr val="0066FF"/>
                </a:solidFill>
              </a:rPr>
              <a:t>* 1,940 (2012) - high water mark</a:t>
            </a:r>
            <a:endParaRPr lang="en-US" sz="1200" dirty="0">
              <a:solidFill>
                <a:srgbClr val="0066FF"/>
              </a:solidFill>
            </a:endParaRPr>
          </a:p>
        </p:txBody>
      </p:sp>
    </p:spTree>
    <p:extLst>
      <p:ext uri="{BB962C8B-B14F-4D97-AF65-F5344CB8AC3E}">
        <p14:creationId xmlns:p14="http://schemas.microsoft.com/office/powerpoint/2010/main" val="1671119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3794241" y="2490750"/>
            <a:ext cx="51852" cy="2927796"/>
          </a:xfrm>
          <a:prstGeom prst="straightConnector1">
            <a:avLst/>
          </a:prstGeom>
          <a:ln w="12700">
            <a:solidFill>
              <a:schemeClr val="bg1">
                <a:lumMod val="6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National University</a:t>
            </a:r>
            <a:endParaRPr lang="en-US" altLang="en-US" sz="2800" dirty="0">
              <a:solidFill>
                <a:schemeClr val="tx2"/>
              </a:solidFill>
              <a:latin typeface="Georgia" panose="02040502050405020303" pitchFamily="18" charset="0"/>
            </a:endParaRPr>
          </a:p>
        </p:txBody>
      </p:sp>
      <p:sp>
        <p:nvSpPr>
          <p:cNvPr id="2" name="Oval 1"/>
          <p:cNvSpPr/>
          <p:nvPr/>
        </p:nvSpPr>
        <p:spPr>
          <a:xfrm>
            <a:off x="2640164" y="2685398"/>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17246" y="1730797"/>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10" name="TextBox 9"/>
          <p:cNvSpPr txBox="1"/>
          <p:nvPr/>
        </p:nvSpPr>
        <p:spPr>
          <a:xfrm>
            <a:off x="5417853" y="1766310"/>
            <a:ext cx="888385" cy="400110"/>
          </a:xfrm>
          <a:prstGeom prst="rect">
            <a:avLst/>
          </a:prstGeom>
          <a:noFill/>
        </p:spPr>
        <p:txBody>
          <a:bodyPr wrap="none" rtlCol="0">
            <a:spAutoFit/>
          </a:bodyPr>
          <a:lstStyle/>
          <a:p>
            <a:r>
              <a:rPr lang="en-US" sz="2000" b="1" dirty="0" smtClean="0"/>
              <a:t>Online</a:t>
            </a:r>
            <a:endParaRPr lang="en-US" sz="2000" b="1" dirty="0"/>
          </a:p>
        </p:txBody>
      </p:sp>
      <p:sp>
        <p:nvSpPr>
          <p:cNvPr id="7" name="Oval 6"/>
          <p:cNvSpPr/>
          <p:nvPr/>
        </p:nvSpPr>
        <p:spPr>
          <a:xfrm>
            <a:off x="4452346" y="2439000"/>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472764" y="2800825"/>
            <a:ext cx="710451" cy="584775"/>
          </a:xfrm>
          <a:prstGeom prst="rect">
            <a:avLst/>
          </a:prstGeom>
          <a:solidFill>
            <a:schemeClr val="bg1"/>
          </a:solidFill>
        </p:spPr>
        <p:txBody>
          <a:bodyPr wrap="none" rtlCol="0">
            <a:spAutoFit/>
          </a:bodyPr>
          <a:lstStyle/>
          <a:p>
            <a:pPr algn="ctr"/>
            <a:r>
              <a:rPr lang="en-US" dirty="0" smtClean="0"/>
              <a:t>1,387</a:t>
            </a:r>
          </a:p>
          <a:p>
            <a:pPr algn="ctr"/>
            <a:r>
              <a:rPr lang="en-US" sz="1400" i="1" dirty="0" smtClean="0"/>
              <a:t>43%</a:t>
            </a:r>
            <a:endParaRPr lang="en-US" sz="1400" i="1" dirty="0"/>
          </a:p>
        </p:txBody>
      </p:sp>
      <p:sp>
        <p:nvSpPr>
          <p:cNvPr id="18" name="TextBox 17"/>
          <p:cNvSpPr txBox="1"/>
          <p:nvPr/>
        </p:nvSpPr>
        <p:spPr>
          <a:xfrm>
            <a:off x="5509813" y="2535158"/>
            <a:ext cx="710451" cy="584775"/>
          </a:xfrm>
          <a:prstGeom prst="rect">
            <a:avLst/>
          </a:prstGeom>
          <a:noFill/>
        </p:spPr>
        <p:txBody>
          <a:bodyPr wrap="none" rtlCol="0">
            <a:spAutoFit/>
          </a:bodyPr>
          <a:lstStyle/>
          <a:p>
            <a:r>
              <a:rPr lang="en-US" dirty="0" smtClean="0"/>
              <a:t>1,874</a:t>
            </a:r>
          </a:p>
          <a:p>
            <a:pPr algn="ctr"/>
            <a:r>
              <a:rPr lang="en-US" sz="1400" i="1" dirty="0" smtClean="0"/>
              <a:t>57%</a:t>
            </a:r>
            <a:endParaRPr lang="en-US" sz="1400" i="1" dirty="0"/>
          </a:p>
        </p:txBody>
      </p:sp>
      <p:sp>
        <p:nvSpPr>
          <p:cNvPr id="21" name="TextBox 20"/>
          <p:cNvSpPr txBox="1"/>
          <p:nvPr/>
        </p:nvSpPr>
        <p:spPr>
          <a:xfrm>
            <a:off x="973737" y="3785371"/>
            <a:ext cx="1021241" cy="338554"/>
          </a:xfrm>
          <a:prstGeom prst="rect">
            <a:avLst/>
          </a:prstGeom>
          <a:noFill/>
        </p:spPr>
        <p:txBody>
          <a:bodyPr wrap="none" rtlCol="0">
            <a:spAutoFit/>
          </a:bodyPr>
          <a:lstStyle/>
          <a:p>
            <a:pPr algn="ctr"/>
            <a:r>
              <a:rPr lang="en-US" sz="1600" dirty="0" smtClean="0"/>
              <a:t>State $$ - </a:t>
            </a:r>
            <a:endParaRPr lang="en-US" sz="1200" i="1" dirty="0"/>
          </a:p>
        </p:txBody>
      </p:sp>
      <p:sp>
        <p:nvSpPr>
          <p:cNvPr id="22" name="TextBox 21"/>
          <p:cNvSpPr txBox="1"/>
          <p:nvPr/>
        </p:nvSpPr>
        <p:spPr>
          <a:xfrm>
            <a:off x="2081207" y="5195528"/>
            <a:ext cx="1225336" cy="338554"/>
          </a:xfrm>
          <a:prstGeom prst="rect">
            <a:avLst/>
          </a:prstGeom>
          <a:noFill/>
        </p:spPr>
        <p:txBody>
          <a:bodyPr wrap="none" rtlCol="0">
            <a:spAutoFit/>
          </a:bodyPr>
          <a:lstStyle/>
          <a:p>
            <a:pPr algn="ctr"/>
            <a:r>
              <a:rPr lang="en-US" sz="1600" dirty="0" smtClean="0"/>
              <a:t>Fixed Cost + </a:t>
            </a:r>
            <a:endParaRPr lang="en-US" sz="1200" i="1" dirty="0"/>
          </a:p>
        </p:txBody>
      </p:sp>
      <p:sp>
        <p:nvSpPr>
          <p:cNvPr id="12" name="Arc 11"/>
          <p:cNvSpPr/>
          <p:nvPr/>
        </p:nvSpPr>
        <p:spPr>
          <a:xfrm rot="8349825">
            <a:off x="3985612" y="3868569"/>
            <a:ext cx="1801461" cy="1600200"/>
          </a:xfrm>
          <a:prstGeom prst="arc">
            <a:avLst/>
          </a:prstGeom>
          <a:ln w="12700">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4330392" y="5534082"/>
            <a:ext cx="820033" cy="338554"/>
          </a:xfrm>
          <a:prstGeom prst="rect">
            <a:avLst/>
          </a:prstGeom>
          <a:noFill/>
        </p:spPr>
        <p:txBody>
          <a:bodyPr wrap="none" rtlCol="0">
            <a:spAutoFit/>
          </a:bodyPr>
          <a:lstStyle/>
          <a:p>
            <a:pPr algn="ctr"/>
            <a:r>
              <a:rPr lang="en-US" sz="1600" dirty="0" smtClean="0"/>
              <a:t>Subsidy</a:t>
            </a:r>
            <a:endParaRPr lang="en-US" sz="1200" i="1" dirty="0"/>
          </a:p>
        </p:txBody>
      </p:sp>
      <p:sp>
        <p:nvSpPr>
          <p:cNvPr id="25" name="TextBox 24"/>
          <p:cNvSpPr txBox="1"/>
          <p:nvPr/>
        </p:nvSpPr>
        <p:spPr>
          <a:xfrm>
            <a:off x="2081207" y="2289131"/>
            <a:ext cx="1577676" cy="338554"/>
          </a:xfrm>
          <a:prstGeom prst="rect">
            <a:avLst/>
          </a:prstGeom>
          <a:noFill/>
        </p:spPr>
        <p:txBody>
          <a:bodyPr wrap="none" rtlCol="0">
            <a:spAutoFit/>
          </a:bodyPr>
          <a:lstStyle/>
          <a:p>
            <a:pPr algn="ctr"/>
            <a:r>
              <a:rPr lang="en-US" sz="1600" dirty="0" smtClean="0">
                <a:solidFill>
                  <a:srgbClr val="0066FF"/>
                </a:solidFill>
              </a:rPr>
              <a:t>Capacity (1,400) </a:t>
            </a:r>
            <a:endParaRPr lang="en-US" sz="1200" i="1" dirty="0">
              <a:solidFill>
                <a:srgbClr val="0066FF"/>
              </a:solidFill>
            </a:endParaRPr>
          </a:p>
        </p:txBody>
      </p:sp>
      <p:sp>
        <p:nvSpPr>
          <p:cNvPr id="16" name="TextBox 15"/>
          <p:cNvSpPr txBox="1"/>
          <p:nvPr/>
        </p:nvSpPr>
        <p:spPr>
          <a:xfrm>
            <a:off x="7662727" y="1904410"/>
            <a:ext cx="971676" cy="1107996"/>
          </a:xfrm>
          <a:prstGeom prst="rect">
            <a:avLst/>
          </a:prstGeom>
          <a:noFill/>
        </p:spPr>
        <p:txBody>
          <a:bodyPr wrap="none" rtlCol="0">
            <a:spAutoFit/>
          </a:bodyPr>
          <a:lstStyle/>
          <a:p>
            <a:pPr algn="r"/>
            <a:r>
              <a:rPr lang="en-US" sz="1400" b="1" i="1" dirty="0" smtClean="0">
                <a:solidFill>
                  <a:srgbClr val="FF0000"/>
                </a:solidFill>
              </a:rPr>
              <a:t>Centers of </a:t>
            </a:r>
          </a:p>
          <a:p>
            <a:pPr algn="r"/>
            <a:r>
              <a:rPr lang="en-US" sz="1400" b="1" i="1" dirty="0" smtClean="0">
                <a:solidFill>
                  <a:srgbClr val="FF0000"/>
                </a:solidFill>
              </a:rPr>
              <a:t>Excellence</a:t>
            </a:r>
          </a:p>
          <a:p>
            <a:pPr algn="r">
              <a:spcBef>
                <a:spcPts val="1200"/>
              </a:spcBef>
            </a:pPr>
            <a:r>
              <a:rPr lang="en-US" sz="1400" b="1" i="1" dirty="0" smtClean="0">
                <a:solidFill>
                  <a:srgbClr val="FF0000"/>
                </a:solidFill>
              </a:rPr>
              <a:t>National</a:t>
            </a:r>
          </a:p>
          <a:p>
            <a:pPr algn="r"/>
            <a:r>
              <a:rPr lang="en-US" sz="1400" b="1" i="1" dirty="0" smtClean="0">
                <a:solidFill>
                  <a:srgbClr val="FF0000"/>
                </a:solidFill>
              </a:rPr>
              <a:t>Brand</a:t>
            </a:r>
            <a:endParaRPr lang="en-US" sz="1400" b="1" i="1" dirty="0">
              <a:solidFill>
                <a:srgbClr val="FF0000"/>
              </a:solidFill>
            </a:endParaRPr>
          </a:p>
        </p:txBody>
      </p:sp>
      <p:sp>
        <p:nvSpPr>
          <p:cNvPr id="19" name="TextBox 18"/>
          <p:cNvSpPr txBox="1"/>
          <p:nvPr/>
        </p:nvSpPr>
        <p:spPr>
          <a:xfrm>
            <a:off x="5727019" y="5552437"/>
            <a:ext cx="1014830" cy="338554"/>
          </a:xfrm>
          <a:prstGeom prst="rect">
            <a:avLst/>
          </a:prstGeom>
          <a:noFill/>
        </p:spPr>
        <p:txBody>
          <a:bodyPr wrap="none" rtlCol="0">
            <a:spAutoFit/>
          </a:bodyPr>
          <a:lstStyle/>
          <a:p>
            <a:r>
              <a:rPr lang="en-US" sz="1600" dirty="0" smtClean="0"/>
              <a:t>State $$ +</a:t>
            </a:r>
            <a:endParaRPr lang="en-US" sz="1100" i="1" dirty="0"/>
          </a:p>
        </p:txBody>
      </p:sp>
      <p:sp>
        <p:nvSpPr>
          <p:cNvPr id="20" name="TextBox 19"/>
          <p:cNvSpPr txBox="1"/>
          <p:nvPr/>
        </p:nvSpPr>
        <p:spPr>
          <a:xfrm>
            <a:off x="6617560" y="3693038"/>
            <a:ext cx="1709763" cy="523220"/>
          </a:xfrm>
          <a:prstGeom prst="rect">
            <a:avLst/>
          </a:prstGeom>
          <a:solidFill>
            <a:schemeClr val="bg1"/>
          </a:solidFill>
        </p:spPr>
        <p:txBody>
          <a:bodyPr wrap="none" rtlCol="0">
            <a:spAutoFit/>
          </a:bodyPr>
          <a:lstStyle/>
          <a:p>
            <a:r>
              <a:rPr lang="en-US" sz="1400" i="1" dirty="0">
                <a:solidFill>
                  <a:srgbClr val="0066FF"/>
                </a:solidFill>
              </a:rPr>
              <a:t>o</a:t>
            </a:r>
            <a:r>
              <a:rPr lang="en-US" sz="1400" i="1" dirty="0" smtClean="0">
                <a:solidFill>
                  <a:srgbClr val="0066FF"/>
                </a:solidFill>
              </a:rPr>
              <a:t>nline shrinkage will </a:t>
            </a:r>
          </a:p>
          <a:p>
            <a:r>
              <a:rPr lang="en-US" sz="1400" i="1" dirty="0" smtClean="0">
                <a:solidFill>
                  <a:srgbClr val="0066FF"/>
                </a:solidFill>
              </a:rPr>
              <a:t>Impact viability</a:t>
            </a:r>
            <a:endParaRPr lang="en-US" sz="1100" i="1" dirty="0">
              <a:solidFill>
                <a:srgbClr val="0066FF"/>
              </a:solidFill>
            </a:endParaRPr>
          </a:p>
        </p:txBody>
      </p:sp>
      <p:sp>
        <p:nvSpPr>
          <p:cNvPr id="4" name="Slide Number Placeholder 3"/>
          <p:cNvSpPr>
            <a:spLocks noGrp="1"/>
          </p:cNvSpPr>
          <p:nvPr>
            <p:ph type="sldNum" sz="quarter" idx="11"/>
          </p:nvPr>
        </p:nvSpPr>
        <p:spPr/>
        <p:txBody>
          <a:bodyPr/>
          <a:lstStyle/>
          <a:p>
            <a:fld id="{3A506330-D00E-F84A-A805-33CAD003CA21}" type="slidenum">
              <a:rPr lang="en-US" smtClean="0"/>
              <a:pPr/>
              <a:t>5</a:t>
            </a:fld>
            <a:endParaRPr lang="en-US"/>
          </a:p>
        </p:txBody>
      </p:sp>
      <p:sp>
        <p:nvSpPr>
          <p:cNvPr id="24" name="TextBox 23"/>
          <p:cNvSpPr txBox="1"/>
          <p:nvPr/>
        </p:nvSpPr>
        <p:spPr>
          <a:xfrm>
            <a:off x="269222" y="2381269"/>
            <a:ext cx="785471" cy="738664"/>
          </a:xfrm>
          <a:prstGeom prst="rect">
            <a:avLst/>
          </a:prstGeom>
          <a:noFill/>
        </p:spPr>
        <p:txBody>
          <a:bodyPr wrap="none" rtlCol="0">
            <a:spAutoFit/>
          </a:bodyPr>
          <a:lstStyle/>
          <a:p>
            <a:r>
              <a:rPr lang="en-US" sz="1400" dirty="0" smtClean="0">
                <a:solidFill>
                  <a:srgbClr val="0066FF"/>
                </a:solidFill>
              </a:rPr>
              <a:t>facilities</a:t>
            </a:r>
          </a:p>
          <a:p>
            <a:endParaRPr lang="en-US" sz="1400" dirty="0">
              <a:solidFill>
                <a:srgbClr val="0066FF"/>
              </a:solidFill>
            </a:endParaRPr>
          </a:p>
          <a:p>
            <a:r>
              <a:rPr lang="en-US" sz="1400" dirty="0" smtClean="0">
                <a:solidFill>
                  <a:srgbClr val="0066FF"/>
                </a:solidFill>
              </a:rPr>
              <a:t>faculty</a:t>
            </a:r>
            <a:endParaRPr lang="en-US" sz="1100" dirty="0">
              <a:solidFill>
                <a:srgbClr val="0066FF"/>
              </a:solidFill>
            </a:endParaRPr>
          </a:p>
        </p:txBody>
      </p:sp>
      <p:sp>
        <p:nvSpPr>
          <p:cNvPr id="27" name="TextBox 26"/>
          <p:cNvSpPr txBox="1"/>
          <p:nvPr/>
        </p:nvSpPr>
        <p:spPr>
          <a:xfrm>
            <a:off x="4157312" y="3697056"/>
            <a:ext cx="643125" cy="523220"/>
          </a:xfrm>
          <a:prstGeom prst="rect">
            <a:avLst/>
          </a:prstGeom>
          <a:solidFill>
            <a:schemeClr val="bg1"/>
          </a:solidFill>
          <a:effectLst>
            <a:softEdge rad="63500"/>
          </a:effectLst>
        </p:spPr>
        <p:txBody>
          <a:bodyPr wrap="none" rtlCol="0">
            <a:spAutoFit/>
          </a:bodyPr>
          <a:lstStyle/>
          <a:p>
            <a:pPr algn="ctr"/>
            <a:r>
              <a:rPr lang="en-US" sz="1400" dirty="0" smtClean="0"/>
              <a:t>MHCC</a:t>
            </a:r>
          </a:p>
          <a:p>
            <a:pPr algn="ctr"/>
            <a:r>
              <a:rPr lang="en-US" sz="1400" dirty="0" smtClean="0">
                <a:effectLst/>
              </a:rPr>
              <a:t>KFCC</a:t>
            </a:r>
          </a:p>
        </p:txBody>
      </p:sp>
    </p:spTree>
    <p:extLst>
      <p:ext uri="{BB962C8B-B14F-4D97-AF65-F5344CB8AC3E}">
        <p14:creationId xmlns:p14="http://schemas.microsoft.com/office/powerpoint/2010/main" val="237183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5496415" y="2127187"/>
            <a:ext cx="73473" cy="3465171"/>
          </a:xfrm>
          <a:prstGeom prst="straightConnector1">
            <a:avLst/>
          </a:prstGeom>
          <a:ln w="12700">
            <a:solidFill>
              <a:schemeClr val="bg1">
                <a:lumMod val="6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Online Expansion</a:t>
            </a:r>
            <a:endParaRPr lang="en-US" altLang="en-US" sz="2800" dirty="0">
              <a:solidFill>
                <a:schemeClr val="tx2"/>
              </a:solidFill>
              <a:latin typeface="Georgia" panose="02040502050405020303" pitchFamily="18" charset="0"/>
            </a:endParaRPr>
          </a:p>
        </p:txBody>
      </p:sp>
      <p:sp>
        <p:nvSpPr>
          <p:cNvPr id="2" name="Oval 1"/>
          <p:cNvSpPr/>
          <p:nvPr/>
        </p:nvSpPr>
        <p:spPr>
          <a:xfrm>
            <a:off x="2351047" y="2663417"/>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828129" y="1708816"/>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10" name="TextBox 9"/>
          <p:cNvSpPr txBox="1"/>
          <p:nvPr/>
        </p:nvSpPr>
        <p:spPr>
          <a:xfrm>
            <a:off x="5128736" y="1744329"/>
            <a:ext cx="888385" cy="400110"/>
          </a:xfrm>
          <a:prstGeom prst="rect">
            <a:avLst/>
          </a:prstGeom>
          <a:noFill/>
        </p:spPr>
        <p:txBody>
          <a:bodyPr wrap="none" rtlCol="0">
            <a:spAutoFit/>
          </a:bodyPr>
          <a:lstStyle/>
          <a:p>
            <a:r>
              <a:rPr lang="en-US" sz="2000" b="1" dirty="0" smtClean="0"/>
              <a:t>Online</a:t>
            </a:r>
            <a:endParaRPr lang="en-US" sz="2000" b="1" dirty="0"/>
          </a:p>
        </p:txBody>
      </p:sp>
      <p:sp>
        <p:nvSpPr>
          <p:cNvPr id="7" name="Oval 6"/>
          <p:cNvSpPr/>
          <p:nvPr/>
        </p:nvSpPr>
        <p:spPr>
          <a:xfrm>
            <a:off x="4163229" y="2417019"/>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83647" y="2778844"/>
            <a:ext cx="710451" cy="584775"/>
          </a:xfrm>
          <a:prstGeom prst="rect">
            <a:avLst/>
          </a:prstGeom>
          <a:solidFill>
            <a:schemeClr val="bg1"/>
          </a:solidFill>
        </p:spPr>
        <p:txBody>
          <a:bodyPr wrap="none" rtlCol="0">
            <a:spAutoFit/>
          </a:bodyPr>
          <a:lstStyle/>
          <a:p>
            <a:pPr algn="ctr"/>
            <a:r>
              <a:rPr lang="en-US" dirty="0" smtClean="0"/>
              <a:t>1,387</a:t>
            </a:r>
          </a:p>
          <a:p>
            <a:pPr algn="ctr"/>
            <a:r>
              <a:rPr lang="en-US" sz="1400" i="1" dirty="0" smtClean="0"/>
              <a:t>43%</a:t>
            </a:r>
            <a:endParaRPr lang="en-US" sz="1400" i="1" dirty="0"/>
          </a:p>
        </p:txBody>
      </p:sp>
      <p:sp>
        <p:nvSpPr>
          <p:cNvPr id="18" name="TextBox 17"/>
          <p:cNvSpPr txBox="1"/>
          <p:nvPr/>
        </p:nvSpPr>
        <p:spPr>
          <a:xfrm>
            <a:off x="5220696" y="2513177"/>
            <a:ext cx="710451" cy="584775"/>
          </a:xfrm>
          <a:prstGeom prst="rect">
            <a:avLst/>
          </a:prstGeom>
          <a:solidFill>
            <a:schemeClr val="bg1"/>
          </a:solidFill>
        </p:spPr>
        <p:txBody>
          <a:bodyPr wrap="none" rtlCol="0">
            <a:spAutoFit/>
          </a:bodyPr>
          <a:lstStyle/>
          <a:p>
            <a:r>
              <a:rPr lang="en-US" dirty="0" smtClean="0"/>
              <a:t>1,874</a:t>
            </a:r>
          </a:p>
          <a:p>
            <a:pPr algn="ctr"/>
            <a:r>
              <a:rPr lang="en-US" sz="1400" i="1" dirty="0" smtClean="0"/>
              <a:t>57%</a:t>
            </a:r>
            <a:endParaRPr lang="en-US" sz="1400" i="1" dirty="0"/>
          </a:p>
        </p:txBody>
      </p:sp>
      <p:sp>
        <p:nvSpPr>
          <p:cNvPr id="21" name="TextBox 20"/>
          <p:cNvSpPr txBox="1"/>
          <p:nvPr/>
        </p:nvSpPr>
        <p:spPr>
          <a:xfrm>
            <a:off x="684620" y="3763390"/>
            <a:ext cx="1021241" cy="338554"/>
          </a:xfrm>
          <a:prstGeom prst="rect">
            <a:avLst/>
          </a:prstGeom>
          <a:noFill/>
        </p:spPr>
        <p:txBody>
          <a:bodyPr wrap="none" rtlCol="0">
            <a:spAutoFit/>
          </a:bodyPr>
          <a:lstStyle/>
          <a:p>
            <a:pPr algn="ctr"/>
            <a:r>
              <a:rPr lang="en-US" sz="1600" dirty="0" smtClean="0"/>
              <a:t>State $$ - </a:t>
            </a:r>
            <a:endParaRPr lang="en-US" sz="1200" i="1" dirty="0"/>
          </a:p>
        </p:txBody>
      </p:sp>
      <p:sp>
        <p:nvSpPr>
          <p:cNvPr id="22" name="TextBox 21"/>
          <p:cNvSpPr txBox="1"/>
          <p:nvPr/>
        </p:nvSpPr>
        <p:spPr>
          <a:xfrm>
            <a:off x="1792090" y="5173547"/>
            <a:ext cx="1225336" cy="338554"/>
          </a:xfrm>
          <a:prstGeom prst="rect">
            <a:avLst/>
          </a:prstGeom>
          <a:noFill/>
        </p:spPr>
        <p:txBody>
          <a:bodyPr wrap="none" rtlCol="0">
            <a:spAutoFit/>
          </a:bodyPr>
          <a:lstStyle/>
          <a:p>
            <a:pPr algn="ctr"/>
            <a:r>
              <a:rPr lang="en-US" sz="1600" dirty="0" smtClean="0"/>
              <a:t>Fixed Cost + </a:t>
            </a:r>
            <a:endParaRPr lang="en-US" sz="1200" i="1" dirty="0"/>
          </a:p>
        </p:txBody>
      </p:sp>
      <p:sp>
        <p:nvSpPr>
          <p:cNvPr id="12" name="Arc 11"/>
          <p:cNvSpPr/>
          <p:nvPr/>
        </p:nvSpPr>
        <p:spPr>
          <a:xfrm rot="8349825">
            <a:off x="3696495" y="3846588"/>
            <a:ext cx="1801461" cy="1600200"/>
          </a:xfrm>
          <a:prstGeom prst="arc">
            <a:avLst/>
          </a:prstGeom>
          <a:ln w="12700">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4000235" y="5556325"/>
            <a:ext cx="969111" cy="338554"/>
          </a:xfrm>
          <a:prstGeom prst="rect">
            <a:avLst/>
          </a:prstGeom>
          <a:noFill/>
        </p:spPr>
        <p:txBody>
          <a:bodyPr wrap="none" rtlCol="0">
            <a:spAutoFit/>
          </a:bodyPr>
          <a:lstStyle/>
          <a:p>
            <a:pPr algn="ctr"/>
            <a:r>
              <a:rPr lang="en-US" sz="1600" dirty="0" smtClean="0">
                <a:solidFill>
                  <a:srgbClr val="0066FF"/>
                </a:solidFill>
              </a:rPr>
              <a:t>Subsidy +</a:t>
            </a:r>
            <a:endParaRPr lang="en-US" sz="1200" i="1" dirty="0">
              <a:solidFill>
                <a:srgbClr val="0066FF"/>
              </a:solidFill>
            </a:endParaRPr>
          </a:p>
        </p:txBody>
      </p:sp>
      <p:sp>
        <p:nvSpPr>
          <p:cNvPr id="25" name="TextBox 24"/>
          <p:cNvSpPr txBox="1"/>
          <p:nvPr/>
        </p:nvSpPr>
        <p:spPr>
          <a:xfrm>
            <a:off x="1792090" y="2267150"/>
            <a:ext cx="1577676" cy="338554"/>
          </a:xfrm>
          <a:prstGeom prst="rect">
            <a:avLst/>
          </a:prstGeom>
          <a:noFill/>
        </p:spPr>
        <p:txBody>
          <a:bodyPr wrap="none" rtlCol="0">
            <a:spAutoFit/>
          </a:bodyPr>
          <a:lstStyle/>
          <a:p>
            <a:pPr algn="ctr"/>
            <a:r>
              <a:rPr lang="en-US" sz="1600" dirty="0" smtClean="0"/>
              <a:t>Capacity (1,400) </a:t>
            </a:r>
            <a:endParaRPr lang="en-US" sz="1200" i="1" dirty="0"/>
          </a:p>
        </p:txBody>
      </p:sp>
      <p:sp>
        <p:nvSpPr>
          <p:cNvPr id="19" name="TextBox 18"/>
          <p:cNvSpPr txBox="1"/>
          <p:nvPr/>
        </p:nvSpPr>
        <p:spPr>
          <a:xfrm>
            <a:off x="434801" y="5862997"/>
            <a:ext cx="1451231" cy="738664"/>
          </a:xfrm>
          <a:prstGeom prst="rect">
            <a:avLst/>
          </a:prstGeom>
          <a:noFill/>
        </p:spPr>
        <p:txBody>
          <a:bodyPr wrap="none" rtlCol="0">
            <a:spAutoFit/>
          </a:bodyPr>
          <a:lstStyle/>
          <a:p>
            <a:r>
              <a:rPr lang="en-US" sz="1400" i="1" dirty="0" smtClean="0">
                <a:solidFill>
                  <a:srgbClr val="0066FF"/>
                </a:solidFill>
              </a:rPr>
              <a:t>Flexibility (70%)</a:t>
            </a:r>
          </a:p>
          <a:p>
            <a:r>
              <a:rPr lang="en-US" sz="1400" i="1" dirty="0" smtClean="0"/>
              <a:t>Availability (55%)</a:t>
            </a:r>
          </a:p>
          <a:p>
            <a:r>
              <a:rPr lang="en-US" sz="1400" i="1" dirty="0" smtClean="0">
                <a:solidFill>
                  <a:srgbClr val="0066FF"/>
                </a:solidFill>
              </a:rPr>
              <a:t>Cost (28%)</a:t>
            </a:r>
            <a:endParaRPr lang="en-US" sz="1400" i="1" dirty="0">
              <a:solidFill>
                <a:srgbClr val="0066FF"/>
              </a:solidFill>
            </a:endParaRPr>
          </a:p>
        </p:txBody>
      </p:sp>
      <p:sp>
        <p:nvSpPr>
          <p:cNvPr id="20" name="TextBox 19"/>
          <p:cNvSpPr txBox="1"/>
          <p:nvPr/>
        </p:nvSpPr>
        <p:spPr>
          <a:xfrm>
            <a:off x="7315244" y="1744329"/>
            <a:ext cx="1528175" cy="1892826"/>
          </a:xfrm>
          <a:prstGeom prst="rect">
            <a:avLst/>
          </a:prstGeom>
          <a:noFill/>
        </p:spPr>
        <p:txBody>
          <a:bodyPr wrap="none" rtlCol="0">
            <a:spAutoFit/>
          </a:bodyPr>
          <a:lstStyle/>
          <a:p>
            <a:r>
              <a:rPr lang="en-US" sz="1400" b="1" i="1" dirty="0" smtClean="0">
                <a:solidFill>
                  <a:srgbClr val="FF0000"/>
                </a:solidFill>
              </a:rPr>
              <a:t>Tune Programs</a:t>
            </a:r>
          </a:p>
          <a:p>
            <a:r>
              <a:rPr lang="en-US" sz="1400" b="1" i="1" dirty="0" smtClean="0">
                <a:solidFill>
                  <a:srgbClr val="FF0000"/>
                </a:solidFill>
              </a:rPr>
              <a:t>- </a:t>
            </a:r>
            <a:r>
              <a:rPr lang="en-US" sz="1400" b="1" i="1" dirty="0">
                <a:solidFill>
                  <a:srgbClr val="FF0000"/>
                </a:solidFill>
              </a:rPr>
              <a:t>d</a:t>
            </a:r>
            <a:r>
              <a:rPr lang="en-US" sz="1400" b="1" i="1" dirty="0" smtClean="0">
                <a:solidFill>
                  <a:srgbClr val="FF0000"/>
                </a:solidFill>
              </a:rPr>
              <a:t>ifferent student</a:t>
            </a:r>
          </a:p>
          <a:p>
            <a:r>
              <a:rPr lang="en-US" sz="1400" b="1" i="1" dirty="0" smtClean="0">
                <a:solidFill>
                  <a:srgbClr val="FF0000"/>
                </a:solidFill>
              </a:rPr>
              <a:t>- flexibility</a:t>
            </a:r>
          </a:p>
          <a:p>
            <a:r>
              <a:rPr lang="en-US" sz="1400" b="1" i="1" dirty="0" smtClean="0">
                <a:solidFill>
                  <a:srgbClr val="FF0000"/>
                </a:solidFill>
              </a:rPr>
              <a:t>- quality</a:t>
            </a:r>
          </a:p>
          <a:p>
            <a:pPr>
              <a:spcBef>
                <a:spcPts val="600"/>
              </a:spcBef>
            </a:pPr>
            <a:r>
              <a:rPr lang="en-US" sz="1400" b="1" i="1" dirty="0" smtClean="0">
                <a:solidFill>
                  <a:srgbClr val="FF0000"/>
                </a:solidFill>
              </a:rPr>
              <a:t>Marketing Engine</a:t>
            </a:r>
          </a:p>
          <a:p>
            <a:r>
              <a:rPr lang="en-US" sz="1400" b="1" i="1" dirty="0" smtClean="0">
                <a:solidFill>
                  <a:srgbClr val="FF0000"/>
                </a:solidFill>
              </a:rPr>
              <a:t>- systematic</a:t>
            </a:r>
          </a:p>
          <a:p>
            <a:r>
              <a:rPr lang="en-US" sz="1400" b="1" i="1" dirty="0" smtClean="0">
                <a:solidFill>
                  <a:srgbClr val="FF0000"/>
                </a:solidFill>
              </a:rPr>
              <a:t>- training</a:t>
            </a:r>
          </a:p>
          <a:p>
            <a:r>
              <a:rPr lang="en-US" sz="1400" b="1" i="1" dirty="0" smtClean="0">
                <a:solidFill>
                  <a:srgbClr val="FF0000"/>
                </a:solidFill>
              </a:rPr>
              <a:t>- funding</a:t>
            </a:r>
          </a:p>
        </p:txBody>
      </p:sp>
      <p:sp>
        <p:nvSpPr>
          <p:cNvPr id="24" name="TextBox 23"/>
          <p:cNvSpPr txBox="1"/>
          <p:nvPr/>
        </p:nvSpPr>
        <p:spPr>
          <a:xfrm>
            <a:off x="6449641" y="3701841"/>
            <a:ext cx="1180067" cy="523220"/>
          </a:xfrm>
          <a:prstGeom prst="rect">
            <a:avLst/>
          </a:prstGeom>
          <a:solidFill>
            <a:schemeClr val="bg1"/>
          </a:solidFill>
        </p:spPr>
        <p:txBody>
          <a:bodyPr wrap="none" rtlCol="0">
            <a:spAutoFit/>
          </a:bodyPr>
          <a:lstStyle/>
          <a:p>
            <a:r>
              <a:rPr lang="en-US" sz="1400" i="1" dirty="0" smtClean="0">
                <a:solidFill>
                  <a:srgbClr val="0066FF"/>
                </a:solidFill>
              </a:rPr>
              <a:t>Competitive </a:t>
            </a:r>
          </a:p>
          <a:p>
            <a:r>
              <a:rPr lang="en-US" sz="1400" i="1" dirty="0" smtClean="0">
                <a:solidFill>
                  <a:srgbClr val="0066FF"/>
                </a:solidFill>
              </a:rPr>
              <a:t>Market Space</a:t>
            </a:r>
          </a:p>
        </p:txBody>
      </p:sp>
      <p:sp>
        <p:nvSpPr>
          <p:cNvPr id="27" name="TextBox 26"/>
          <p:cNvSpPr txBox="1"/>
          <p:nvPr/>
        </p:nvSpPr>
        <p:spPr>
          <a:xfrm>
            <a:off x="2643768" y="5866509"/>
            <a:ext cx="1500411" cy="523220"/>
          </a:xfrm>
          <a:prstGeom prst="rect">
            <a:avLst/>
          </a:prstGeom>
          <a:solidFill>
            <a:schemeClr val="bg1"/>
          </a:solidFill>
        </p:spPr>
        <p:txBody>
          <a:bodyPr wrap="none" rtlCol="0">
            <a:spAutoFit/>
          </a:bodyPr>
          <a:lstStyle/>
          <a:p>
            <a:r>
              <a:rPr lang="en-US" sz="1400" i="1" dirty="0" smtClean="0">
                <a:solidFill>
                  <a:srgbClr val="0066FF"/>
                </a:solidFill>
              </a:rPr>
              <a:t>Invest in Capacity </a:t>
            </a:r>
          </a:p>
          <a:p>
            <a:r>
              <a:rPr lang="en-US" sz="1400" i="1" dirty="0" smtClean="0">
                <a:solidFill>
                  <a:srgbClr val="0066FF"/>
                </a:solidFill>
              </a:rPr>
              <a:t>Invest in Talent</a:t>
            </a:r>
          </a:p>
        </p:txBody>
      </p:sp>
      <p:sp>
        <p:nvSpPr>
          <p:cNvPr id="29" name="TextBox 28"/>
          <p:cNvSpPr txBox="1"/>
          <p:nvPr/>
        </p:nvSpPr>
        <p:spPr>
          <a:xfrm>
            <a:off x="5135254" y="3676695"/>
            <a:ext cx="795795" cy="523220"/>
          </a:xfrm>
          <a:prstGeom prst="rect">
            <a:avLst/>
          </a:prstGeom>
          <a:solidFill>
            <a:schemeClr val="bg1"/>
          </a:solidFill>
        </p:spPr>
        <p:txBody>
          <a:bodyPr wrap="none" rtlCol="0">
            <a:spAutoFit/>
          </a:bodyPr>
          <a:lstStyle/>
          <a:p>
            <a:pPr algn="ctr"/>
            <a:r>
              <a:rPr lang="en-US" sz="1400" i="1" dirty="0" smtClean="0">
                <a:solidFill>
                  <a:srgbClr val="0066FF"/>
                </a:solidFill>
              </a:rPr>
              <a:t>Lifecycle</a:t>
            </a:r>
          </a:p>
          <a:p>
            <a:pPr algn="ctr"/>
            <a:r>
              <a:rPr lang="en-US" sz="1400" i="1" dirty="0">
                <a:solidFill>
                  <a:srgbClr val="0066FF"/>
                </a:solidFill>
              </a:rPr>
              <a:t>2</a:t>
            </a:r>
            <a:endParaRPr lang="en-US" sz="1100" i="1" dirty="0">
              <a:solidFill>
                <a:srgbClr val="0066FF"/>
              </a:solidFill>
            </a:endParaRPr>
          </a:p>
        </p:txBody>
      </p:sp>
      <p:sp>
        <p:nvSpPr>
          <p:cNvPr id="30" name="TextBox 29"/>
          <p:cNvSpPr txBox="1"/>
          <p:nvPr/>
        </p:nvSpPr>
        <p:spPr>
          <a:xfrm>
            <a:off x="5710743" y="5565262"/>
            <a:ext cx="1014830" cy="338554"/>
          </a:xfrm>
          <a:prstGeom prst="rect">
            <a:avLst/>
          </a:prstGeom>
          <a:noFill/>
        </p:spPr>
        <p:txBody>
          <a:bodyPr wrap="none" rtlCol="0">
            <a:spAutoFit/>
          </a:bodyPr>
          <a:lstStyle/>
          <a:p>
            <a:r>
              <a:rPr lang="en-US" sz="1600" dirty="0" smtClean="0">
                <a:solidFill>
                  <a:srgbClr val="0066FF"/>
                </a:solidFill>
              </a:rPr>
              <a:t>State $$ +</a:t>
            </a:r>
            <a:endParaRPr lang="en-US" sz="1100" i="1" dirty="0">
              <a:solidFill>
                <a:srgbClr val="0066FF"/>
              </a:solidFill>
            </a:endParaRPr>
          </a:p>
        </p:txBody>
      </p:sp>
      <p:sp>
        <p:nvSpPr>
          <p:cNvPr id="31" name="TextBox 30"/>
          <p:cNvSpPr txBox="1"/>
          <p:nvPr/>
        </p:nvSpPr>
        <p:spPr>
          <a:xfrm>
            <a:off x="6392595" y="4430700"/>
            <a:ext cx="2028825" cy="523220"/>
          </a:xfrm>
          <a:prstGeom prst="rect">
            <a:avLst/>
          </a:prstGeom>
          <a:solidFill>
            <a:schemeClr val="bg1"/>
          </a:solidFill>
        </p:spPr>
        <p:txBody>
          <a:bodyPr wrap="none" rtlCol="0">
            <a:spAutoFit/>
          </a:bodyPr>
          <a:lstStyle/>
          <a:p>
            <a:r>
              <a:rPr lang="en-US" sz="1400" i="1" dirty="0" smtClean="0">
                <a:solidFill>
                  <a:srgbClr val="0066FF"/>
                </a:solidFill>
              </a:rPr>
              <a:t>OR, WA, ID (CC alliances)</a:t>
            </a:r>
          </a:p>
          <a:p>
            <a:r>
              <a:rPr lang="en-US" sz="1400" b="1" i="1" dirty="0" smtClean="0">
                <a:solidFill>
                  <a:srgbClr val="FF0000"/>
                </a:solidFill>
              </a:rPr>
              <a:t>CA ++ </a:t>
            </a:r>
            <a:r>
              <a:rPr lang="en-US" sz="1400" i="1" dirty="0" smtClean="0">
                <a:solidFill>
                  <a:srgbClr val="FF0000"/>
                </a:solidFill>
              </a:rPr>
              <a:t>(online marketing)</a:t>
            </a:r>
          </a:p>
        </p:txBody>
      </p:sp>
      <p:sp>
        <p:nvSpPr>
          <p:cNvPr id="4" name="Slide Number Placeholder 3"/>
          <p:cNvSpPr>
            <a:spLocks noGrp="1"/>
          </p:cNvSpPr>
          <p:nvPr>
            <p:ph type="sldNum" sz="quarter" idx="11"/>
          </p:nvPr>
        </p:nvSpPr>
        <p:spPr/>
        <p:txBody>
          <a:bodyPr/>
          <a:lstStyle/>
          <a:p>
            <a:fld id="{3A506330-D00E-F84A-A805-33CAD003CA21}" type="slidenum">
              <a:rPr lang="en-US" smtClean="0"/>
              <a:pPr/>
              <a:t>6</a:t>
            </a:fld>
            <a:endParaRPr lang="en-US" dirty="0"/>
          </a:p>
        </p:txBody>
      </p:sp>
      <p:sp>
        <p:nvSpPr>
          <p:cNvPr id="26" name="TextBox 25"/>
          <p:cNvSpPr txBox="1"/>
          <p:nvPr/>
        </p:nvSpPr>
        <p:spPr>
          <a:xfrm>
            <a:off x="3698259" y="3637155"/>
            <a:ext cx="1011945" cy="523220"/>
          </a:xfrm>
          <a:prstGeom prst="rect">
            <a:avLst/>
          </a:prstGeom>
          <a:solidFill>
            <a:schemeClr val="bg1"/>
          </a:solidFill>
          <a:effectLst>
            <a:softEdge rad="63500"/>
          </a:effectLst>
        </p:spPr>
        <p:txBody>
          <a:bodyPr wrap="none" rtlCol="0">
            <a:spAutoFit/>
          </a:bodyPr>
          <a:lstStyle/>
          <a:p>
            <a:pPr algn="ctr"/>
            <a:r>
              <a:rPr lang="en-US" sz="1400" dirty="0"/>
              <a:t>c</a:t>
            </a:r>
            <a:r>
              <a:rPr lang="en-US" sz="1400" dirty="0" smtClean="0"/>
              <a:t>ommunity</a:t>
            </a:r>
          </a:p>
          <a:p>
            <a:pPr algn="ctr"/>
            <a:r>
              <a:rPr lang="en-US" sz="1400" dirty="0" smtClean="0">
                <a:effectLst/>
              </a:rPr>
              <a:t>colleges</a:t>
            </a:r>
          </a:p>
        </p:txBody>
      </p:sp>
      <p:cxnSp>
        <p:nvCxnSpPr>
          <p:cNvPr id="8" name="Straight Arrow Connector 7"/>
          <p:cNvCxnSpPr/>
          <p:nvPr/>
        </p:nvCxnSpPr>
        <p:spPr>
          <a:xfrm>
            <a:off x="4650074" y="3938305"/>
            <a:ext cx="420068" cy="5638"/>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895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Online “Campus”</a:t>
            </a:r>
            <a:endParaRPr lang="en-US" altLang="en-US" sz="2800" dirty="0">
              <a:solidFill>
                <a:schemeClr val="tx2"/>
              </a:solidFill>
              <a:latin typeface="Georgia" panose="02040502050405020303" pitchFamily="18" charset="0"/>
            </a:endParaRPr>
          </a:p>
        </p:txBody>
      </p:sp>
      <p:pic>
        <p:nvPicPr>
          <p:cNvPr id="6" name="Picture 5"/>
          <p:cNvPicPr>
            <a:picLocks noChangeAspect="1"/>
          </p:cNvPicPr>
          <p:nvPr/>
        </p:nvPicPr>
        <p:blipFill>
          <a:blip r:embed="rId2"/>
          <a:stretch>
            <a:fillRect/>
          </a:stretch>
        </p:blipFill>
        <p:spPr>
          <a:xfrm>
            <a:off x="658853" y="2553043"/>
            <a:ext cx="2101398" cy="2459940"/>
          </a:xfrm>
          <a:prstGeom prst="rect">
            <a:avLst/>
          </a:prstGeom>
        </p:spPr>
      </p:pic>
      <p:pic>
        <p:nvPicPr>
          <p:cNvPr id="8" name="Picture 7"/>
          <p:cNvPicPr>
            <a:picLocks noChangeAspect="1"/>
          </p:cNvPicPr>
          <p:nvPr/>
        </p:nvPicPr>
        <p:blipFill rotWithShape="1">
          <a:blip r:embed="rId3"/>
          <a:srcRect b="18211"/>
          <a:stretch/>
        </p:blipFill>
        <p:spPr>
          <a:xfrm>
            <a:off x="3553494" y="2553043"/>
            <a:ext cx="2220204" cy="2459940"/>
          </a:xfrm>
          <a:prstGeom prst="rect">
            <a:avLst/>
          </a:prstGeom>
        </p:spPr>
      </p:pic>
      <p:sp>
        <p:nvSpPr>
          <p:cNvPr id="9" name="TextBox 8"/>
          <p:cNvSpPr txBox="1"/>
          <p:nvPr/>
        </p:nvSpPr>
        <p:spPr>
          <a:xfrm>
            <a:off x="1268453" y="2082140"/>
            <a:ext cx="716863" cy="338554"/>
          </a:xfrm>
          <a:prstGeom prst="rect">
            <a:avLst/>
          </a:prstGeom>
          <a:noFill/>
        </p:spPr>
        <p:txBody>
          <a:bodyPr wrap="none" rtlCol="0">
            <a:spAutoFit/>
          </a:bodyPr>
          <a:lstStyle/>
          <a:p>
            <a:r>
              <a:rPr lang="en-US" sz="1600" dirty="0" smtClean="0"/>
              <a:t>Sports</a:t>
            </a:r>
            <a:endParaRPr lang="en-US" sz="1600" dirty="0"/>
          </a:p>
        </p:txBody>
      </p:sp>
      <p:sp>
        <p:nvSpPr>
          <p:cNvPr id="28" name="TextBox 27"/>
          <p:cNvSpPr txBox="1"/>
          <p:nvPr/>
        </p:nvSpPr>
        <p:spPr>
          <a:xfrm>
            <a:off x="3857788" y="1943640"/>
            <a:ext cx="1391214" cy="584775"/>
          </a:xfrm>
          <a:prstGeom prst="rect">
            <a:avLst/>
          </a:prstGeom>
          <a:noFill/>
        </p:spPr>
        <p:txBody>
          <a:bodyPr wrap="none" rtlCol="0">
            <a:spAutoFit/>
          </a:bodyPr>
          <a:lstStyle/>
          <a:p>
            <a:pPr algn="ctr"/>
            <a:r>
              <a:rPr lang="en-US" sz="1600" dirty="0" smtClean="0"/>
              <a:t>Art, Culture, &amp;</a:t>
            </a:r>
          </a:p>
          <a:p>
            <a:pPr algn="ctr"/>
            <a:r>
              <a:rPr lang="en-US" sz="1600" dirty="0" smtClean="0"/>
              <a:t>Entertainment</a:t>
            </a:r>
            <a:endParaRPr lang="en-US" sz="1600" dirty="0"/>
          </a:p>
        </p:txBody>
      </p:sp>
      <p:sp>
        <p:nvSpPr>
          <p:cNvPr id="32" name="TextBox 31"/>
          <p:cNvSpPr txBox="1"/>
          <p:nvPr/>
        </p:nvSpPr>
        <p:spPr>
          <a:xfrm>
            <a:off x="7047030" y="2089440"/>
            <a:ext cx="634084" cy="338554"/>
          </a:xfrm>
          <a:prstGeom prst="rect">
            <a:avLst/>
          </a:prstGeom>
          <a:noFill/>
        </p:spPr>
        <p:txBody>
          <a:bodyPr wrap="none" rtlCol="0">
            <a:spAutoFit/>
          </a:bodyPr>
          <a:lstStyle/>
          <a:p>
            <a:pPr algn="ctr"/>
            <a:r>
              <a:rPr lang="en-US" sz="1600" dirty="0" smtClean="0"/>
              <a:t>Clubs</a:t>
            </a:r>
            <a:endParaRPr lang="en-US" sz="16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253" y="2946123"/>
            <a:ext cx="914399" cy="625754"/>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0653" y="2951287"/>
            <a:ext cx="885302" cy="62059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9865" y="3571876"/>
            <a:ext cx="910788" cy="54933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0653" y="3571878"/>
            <a:ext cx="885302" cy="549338"/>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32796" y="4121215"/>
            <a:ext cx="907857" cy="571007"/>
          </a:xfrm>
          <a:prstGeom prst="rect">
            <a:avLst/>
          </a:prstGeom>
        </p:spPr>
      </p:pic>
      <p:pic>
        <p:nvPicPr>
          <p:cNvPr id="34" name="Picture 33"/>
          <p:cNvPicPr>
            <a:picLocks noChangeAspect="1"/>
          </p:cNvPicPr>
          <p:nvPr/>
        </p:nvPicPr>
        <p:blipFill rotWithShape="1">
          <a:blip r:embed="rId9">
            <a:extLst>
              <a:ext uri="{28A0092B-C50C-407E-A947-70E740481C1C}">
                <a14:useLocalDpi xmlns:a14="http://schemas.microsoft.com/office/drawing/2010/main" val="0"/>
              </a:ext>
            </a:extLst>
          </a:blip>
          <a:srcRect t="13635" b="11941"/>
          <a:stretch/>
        </p:blipFill>
        <p:spPr>
          <a:xfrm>
            <a:off x="7440652" y="4118285"/>
            <a:ext cx="882308" cy="573938"/>
          </a:xfrm>
          <a:prstGeom prst="rect">
            <a:avLst/>
          </a:prstGeom>
        </p:spPr>
      </p:pic>
      <p:sp>
        <p:nvSpPr>
          <p:cNvPr id="36" name="TextBox 35"/>
          <p:cNvSpPr txBox="1"/>
          <p:nvPr/>
        </p:nvSpPr>
        <p:spPr>
          <a:xfrm>
            <a:off x="6138865" y="269339"/>
            <a:ext cx="2450414" cy="861774"/>
          </a:xfrm>
          <a:prstGeom prst="rect">
            <a:avLst/>
          </a:prstGeom>
          <a:noFill/>
        </p:spPr>
        <p:txBody>
          <a:bodyPr wrap="none" rtlCol="0">
            <a:spAutoFit/>
          </a:bodyPr>
          <a:lstStyle/>
          <a:p>
            <a:r>
              <a:rPr lang="en-US" sz="1600" i="1" dirty="0" smtClean="0">
                <a:solidFill>
                  <a:srgbClr val="0066FF"/>
                </a:solidFill>
                <a:effectLst>
                  <a:glow rad="101600">
                    <a:schemeClr val="bg1">
                      <a:alpha val="40000"/>
                    </a:schemeClr>
                  </a:glow>
                </a:effectLst>
              </a:rPr>
              <a:t>Education is not a class</a:t>
            </a:r>
          </a:p>
          <a:p>
            <a:r>
              <a:rPr lang="en-US" sz="1600" i="1" dirty="0" smtClean="0">
                <a:solidFill>
                  <a:srgbClr val="0066FF"/>
                </a:solidFill>
                <a:effectLst>
                  <a:glow rad="101600">
                    <a:schemeClr val="bg1">
                      <a:alpha val="40000"/>
                    </a:schemeClr>
                  </a:glow>
                </a:effectLst>
              </a:rPr>
              <a:t>Education is not an activity</a:t>
            </a:r>
          </a:p>
          <a:p>
            <a:r>
              <a:rPr lang="en-US" sz="1600" i="1" dirty="0" smtClean="0">
                <a:solidFill>
                  <a:srgbClr val="0066FF"/>
                </a:solidFill>
                <a:effectLst>
                  <a:glow rad="101600">
                    <a:schemeClr val="bg1">
                      <a:alpha val="40000"/>
                    </a:schemeClr>
                  </a:glow>
                </a:effectLst>
              </a:rPr>
              <a:t>Education is an experience</a:t>
            </a:r>
            <a:r>
              <a:rPr lang="en-US" i="1" dirty="0" smtClean="0">
                <a:solidFill>
                  <a:srgbClr val="0066FF"/>
                </a:solidFill>
                <a:effectLst>
                  <a:glow rad="101600">
                    <a:schemeClr val="bg1">
                      <a:alpha val="40000"/>
                    </a:schemeClr>
                  </a:glow>
                </a:effectLst>
              </a:rPr>
              <a:t>!</a:t>
            </a:r>
          </a:p>
        </p:txBody>
      </p:sp>
      <p:pic>
        <p:nvPicPr>
          <p:cNvPr id="37" name="Picture 36"/>
          <p:cNvPicPr>
            <a:picLocks noChangeAspect="1"/>
          </p:cNvPicPr>
          <p:nvPr/>
        </p:nvPicPr>
        <p:blipFill rotWithShape="1">
          <a:blip r:embed="rId3"/>
          <a:srcRect b="90477"/>
          <a:stretch/>
        </p:blipFill>
        <p:spPr>
          <a:xfrm>
            <a:off x="6526253" y="2548052"/>
            <a:ext cx="1796707" cy="286408"/>
          </a:xfrm>
          <a:prstGeom prst="rect">
            <a:avLst/>
          </a:prstGeom>
        </p:spPr>
      </p:pic>
      <p:sp>
        <p:nvSpPr>
          <p:cNvPr id="35" name="TextBox 34"/>
          <p:cNvSpPr txBox="1"/>
          <p:nvPr/>
        </p:nvSpPr>
        <p:spPr>
          <a:xfrm>
            <a:off x="6477000" y="4741984"/>
            <a:ext cx="1550809" cy="738664"/>
          </a:xfrm>
          <a:prstGeom prst="rect">
            <a:avLst/>
          </a:prstGeom>
          <a:noFill/>
        </p:spPr>
        <p:txBody>
          <a:bodyPr wrap="none" rtlCol="0">
            <a:spAutoFit/>
          </a:bodyPr>
          <a:lstStyle/>
          <a:p>
            <a:r>
              <a:rPr lang="en-US" sz="1400" i="1" dirty="0"/>
              <a:t>g</a:t>
            </a:r>
            <a:r>
              <a:rPr lang="en-US" sz="1400" i="1" dirty="0" smtClean="0"/>
              <a:t>lobal scope</a:t>
            </a:r>
          </a:p>
          <a:p>
            <a:r>
              <a:rPr lang="en-US" sz="1400" i="1" dirty="0"/>
              <a:t>u</a:t>
            </a:r>
            <a:r>
              <a:rPr lang="en-US" sz="1400" i="1" dirty="0" smtClean="0"/>
              <a:t>niversity curated</a:t>
            </a:r>
          </a:p>
          <a:p>
            <a:r>
              <a:rPr lang="en-US" sz="1400" i="1" dirty="0"/>
              <a:t>s</a:t>
            </a:r>
            <a:r>
              <a:rPr lang="en-US" sz="1400" i="1" dirty="0" smtClean="0"/>
              <a:t>tudent sponsored</a:t>
            </a:r>
          </a:p>
        </p:txBody>
      </p:sp>
      <p:sp>
        <p:nvSpPr>
          <p:cNvPr id="40" name="TextBox 39"/>
          <p:cNvSpPr txBox="1"/>
          <p:nvPr/>
        </p:nvSpPr>
        <p:spPr>
          <a:xfrm>
            <a:off x="594763" y="5177779"/>
            <a:ext cx="4560094" cy="1169551"/>
          </a:xfrm>
          <a:prstGeom prst="rect">
            <a:avLst/>
          </a:prstGeom>
          <a:noFill/>
        </p:spPr>
        <p:txBody>
          <a:bodyPr wrap="none" rtlCol="0">
            <a:spAutoFit/>
          </a:bodyPr>
          <a:lstStyle/>
          <a:p>
            <a:r>
              <a:rPr lang="en-US" sz="1400" i="1" dirty="0" smtClean="0"/>
              <a:t>Community programs (onsite evolution + online enrichment)</a:t>
            </a:r>
          </a:p>
          <a:p>
            <a:pPr marL="285750" indent="-285750">
              <a:buFontTx/>
              <a:buChar char="-"/>
            </a:pPr>
            <a:r>
              <a:rPr lang="en-US" sz="1400" i="1" dirty="0" smtClean="0"/>
              <a:t>Deliver regional needs</a:t>
            </a:r>
          </a:p>
          <a:p>
            <a:pPr marL="285750" indent="-285750">
              <a:buFontTx/>
              <a:buChar char="-"/>
            </a:pPr>
            <a:r>
              <a:rPr lang="en-US" sz="1400" i="1" dirty="0" smtClean="0"/>
              <a:t>Leverage global content</a:t>
            </a:r>
          </a:p>
          <a:p>
            <a:pPr marL="285750" indent="-285750">
              <a:buFontTx/>
              <a:buChar char="-"/>
            </a:pPr>
            <a:r>
              <a:rPr lang="en-US" sz="1400" i="1" dirty="0" smtClean="0"/>
              <a:t>Tap into offerings of others</a:t>
            </a:r>
          </a:p>
          <a:p>
            <a:pPr marL="285750" indent="-285750">
              <a:buFontTx/>
              <a:buChar char="-"/>
            </a:pPr>
            <a:r>
              <a:rPr lang="en-US" sz="1400" i="1" dirty="0" smtClean="0"/>
              <a:t>Diverse tapestry of offerings</a:t>
            </a:r>
          </a:p>
        </p:txBody>
      </p:sp>
      <p:sp>
        <p:nvSpPr>
          <p:cNvPr id="41" name="TextBox 40"/>
          <p:cNvSpPr txBox="1"/>
          <p:nvPr/>
        </p:nvSpPr>
        <p:spPr>
          <a:xfrm>
            <a:off x="3124201" y="1225328"/>
            <a:ext cx="5867400" cy="646331"/>
          </a:xfrm>
          <a:prstGeom prst="rect">
            <a:avLst/>
          </a:prstGeom>
          <a:solidFill>
            <a:schemeClr val="bg1"/>
          </a:solidFill>
          <a:effectLst>
            <a:softEdge rad="63500"/>
          </a:effectLst>
        </p:spPr>
        <p:txBody>
          <a:bodyPr wrap="square" rtlCol="0">
            <a:spAutoFit/>
          </a:bodyPr>
          <a:lstStyle/>
          <a:p>
            <a:r>
              <a:rPr lang="en-US" dirty="0" smtClean="0">
                <a:solidFill>
                  <a:srgbClr val="0066FF"/>
                </a:solidFill>
              </a:rPr>
              <a:t>24 x 7 – any minute, of any day, there should be something interesting and exciting happening for a Mountaineer…</a:t>
            </a:r>
          </a:p>
        </p:txBody>
      </p:sp>
      <p:sp>
        <p:nvSpPr>
          <p:cNvPr id="42" name="TextBox 41"/>
          <p:cNvSpPr txBox="1"/>
          <p:nvPr/>
        </p:nvSpPr>
        <p:spPr>
          <a:xfrm>
            <a:off x="456814" y="1453391"/>
            <a:ext cx="2417996" cy="646331"/>
          </a:xfrm>
          <a:prstGeom prst="rect">
            <a:avLst/>
          </a:prstGeom>
          <a:noFill/>
        </p:spPr>
        <p:txBody>
          <a:bodyPr wrap="square" rtlCol="0">
            <a:spAutoFit/>
          </a:bodyPr>
          <a:lstStyle/>
          <a:p>
            <a:r>
              <a:rPr lang="en-US" dirty="0" smtClean="0">
                <a:solidFill>
                  <a:srgbClr val="0066FF"/>
                </a:solidFill>
              </a:rPr>
              <a:t>We can do this because we have </a:t>
            </a:r>
            <a:r>
              <a:rPr lang="en-US" b="1" dirty="0" smtClean="0">
                <a:solidFill>
                  <a:srgbClr val="0066FF"/>
                </a:solidFill>
              </a:rPr>
              <a:t>a place…</a:t>
            </a:r>
          </a:p>
        </p:txBody>
      </p:sp>
      <p:sp>
        <p:nvSpPr>
          <p:cNvPr id="21" name="TextBox 20"/>
          <p:cNvSpPr txBox="1"/>
          <p:nvPr/>
        </p:nvSpPr>
        <p:spPr>
          <a:xfrm>
            <a:off x="3642946" y="5700999"/>
            <a:ext cx="2606611" cy="646331"/>
          </a:xfrm>
          <a:prstGeom prst="rect">
            <a:avLst/>
          </a:prstGeom>
          <a:noFill/>
        </p:spPr>
        <p:txBody>
          <a:bodyPr wrap="none" rtlCol="0">
            <a:spAutoFit/>
          </a:bodyPr>
          <a:lstStyle/>
          <a:p>
            <a:r>
              <a:rPr lang="en-US" dirty="0" smtClean="0">
                <a:solidFill>
                  <a:srgbClr val="0066FF"/>
                </a:solidFill>
              </a:rPr>
              <a:t>Deliver Campus to </a:t>
            </a:r>
            <a:r>
              <a:rPr lang="en-US" b="1" dirty="0" smtClean="0">
                <a:solidFill>
                  <a:srgbClr val="0066FF"/>
                </a:solidFill>
              </a:rPr>
              <a:t>People</a:t>
            </a:r>
          </a:p>
          <a:p>
            <a:r>
              <a:rPr lang="en-US" dirty="0" smtClean="0">
                <a:solidFill>
                  <a:srgbClr val="0066FF"/>
                </a:solidFill>
              </a:rPr>
              <a:t>… no matter the place</a:t>
            </a:r>
          </a:p>
        </p:txBody>
      </p:sp>
      <p:sp>
        <p:nvSpPr>
          <p:cNvPr id="22" name="Slide Number Placeholder 3"/>
          <p:cNvSpPr>
            <a:spLocks noGrp="1"/>
          </p:cNvSpPr>
          <p:nvPr>
            <p:ph type="sldNum" sz="quarter" idx="11"/>
          </p:nvPr>
        </p:nvSpPr>
        <p:spPr>
          <a:xfrm>
            <a:off x="3581400" y="6395336"/>
            <a:ext cx="2133600" cy="365125"/>
          </a:xfrm>
        </p:spPr>
        <p:txBody>
          <a:bodyPr/>
          <a:lstStyle/>
          <a:p>
            <a:r>
              <a:rPr lang="en-US" dirty="0"/>
              <a:t>7</a:t>
            </a:r>
          </a:p>
        </p:txBody>
      </p:sp>
    </p:spTree>
    <p:extLst>
      <p:ext uri="{BB962C8B-B14F-4D97-AF65-F5344CB8AC3E}">
        <p14:creationId xmlns:p14="http://schemas.microsoft.com/office/powerpoint/2010/main" val="3210027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5003436" y="2167853"/>
            <a:ext cx="73473" cy="3465171"/>
          </a:xfrm>
          <a:prstGeom prst="straightConnector1">
            <a:avLst/>
          </a:prstGeom>
          <a:ln w="12700">
            <a:solidFill>
              <a:schemeClr val="bg1">
                <a:lumMod val="6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195"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Acquisition</a:t>
            </a:r>
            <a:endParaRPr lang="en-US" altLang="en-US" sz="2800" dirty="0">
              <a:solidFill>
                <a:schemeClr val="tx2"/>
              </a:solidFill>
              <a:latin typeface="Georgia" panose="02040502050405020303" pitchFamily="18" charset="0"/>
            </a:endParaRPr>
          </a:p>
        </p:txBody>
      </p:sp>
      <p:sp>
        <p:nvSpPr>
          <p:cNvPr id="2" name="Oval 1"/>
          <p:cNvSpPr/>
          <p:nvPr/>
        </p:nvSpPr>
        <p:spPr>
          <a:xfrm>
            <a:off x="1858068" y="2704083"/>
            <a:ext cx="2443376" cy="25385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335150" y="1749482"/>
            <a:ext cx="1423788" cy="400110"/>
          </a:xfrm>
          <a:prstGeom prst="rect">
            <a:avLst/>
          </a:prstGeom>
          <a:noFill/>
        </p:spPr>
        <p:txBody>
          <a:bodyPr wrap="none" rtlCol="0">
            <a:spAutoFit/>
          </a:bodyPr>
          <a:lstStyle/>
          <a:p>
            <a:r>
              <a:rPr lang="en-US" sz="2000" b="1" dirty="0" smtClean="0"/>
              <a:t>On-Campus</a:t>
            </a:r>
            <a:endParaRPr lang="en-US" sz="2000" b="1" dirty="0"/>
          </a:p>
        </p:txBody>
      </p:sp>
      <p:sp>
        <p:nvSpPr>
          <p:cNvPr id="10" name="TextBox 9"/>
          <p:cNvSpPr txBox="1"/>
          <p:nvPr/>
        </p:nvSpPr>
        <p:spPr>
          <a:xfrm>
            <a:off x="4635757" y="1784995"/>
            <a:ext cx="888385" cy="400110"/>
          </a:xfrm>
          <a:prstGeom prst="rect">
            <a:avLst/>
          </a:prstGeom>
          <a:noFill/>
        </p:spPr>
        <p:txBody>
          <a:bodyPr wrap="none" rtlCol="0">
            <a:spAutoFit/>
          </a:bodyPr>
          <a:lstStyle/>
          <a:p>
            <a:r>
              <a:rPr lang="en-US" sz="2000" b="1" dirty="0" smtClean="0"/>
              <a:t>Online</a:t>
            </a:r>
            <a:endParaRPr lang="en-US" sz="2000" b="1" dirty="0"/>
          </a:p>
        </p:txBody>
      </p:sp>
      <p:sp>
        <p:nvSpPr>
          <p:cNvPr id="7" name="Oval 6"/>
          <p:cNvSpPr/>
          <p:nvPr/>
        </p:nvSpPr>
        <p:spPr>
          <a:xfrm>
            <a:off x="3670250" y="2457685"/>
            <a:ext cx="2819400" cy="2895600"/>
          </a:xfrm>
          <a:prstGeom prst="ellipse">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690668" y="2819510"/>
            <a:ext cx="710451" cy="584775"/>
          </a:xfrm>
          <a:prstGeom prst="rect">
            <a:avLst/>
          </a:prstGeom>
          <a:solidFill>
            <a:schemeClr val="bg1"/>
          </a:solidFill>
        </p:spPr>
        <p:txBody>
          <a:bodyPr wrap="none" rtlCol="0">
            <a:spAutoFit/>
          </a:bodyPr>
          <a:lstStyle/>
          <a:p>
            <a:pPr algn="ctr"/>
            <a:r>
              <a:rPr lang="en-US" dirty="0" smtClean="0"/>
              <a:t>1,387</a:t>
            </a:r>
          </a:p>
          <a:p>
            <a:pPr algn="ctr"/>
            <a:r>
              <a:rPr lang="en-US" sz="1400" i="1" dirty="0" smtClean="0"/>
              <a:t>43%</a:t>
            </a:r>
            <a:endParaRPr lang="en-US" sz="1400" i="1" dirty="0"/>
          </a:p>
        </p:txBody>
      </p:sp>
      <p:sp>
        <p:nvSpPr>
          <p:cNvPr id="18" name="TextBox 17"/>
          <p:cNvSpPr txBox="1"/>
          <p:nvPr/>
        </p:nvSpPr>
        <p:spPr>
          <a:xfrm>
            <a:off x="4727717" y="2553843"/>
            <a:ext cx="710451" cy="584775"/>
          </a:xfrm>
          <a:prstGeom prst="rect">
            <a:avLst/>
          </a:prstGeom>
          <a:solidFill>
            <a:schemeClr val="bg1"/>
          </a:solidFill>
        </p:spPr>
        <p:txBody>
          <a:bodyPr wrap="none" rtlCol="0">
            <a:spAutoFit/>
          </a:bodyPr>
          <a:lstStyle/>
          <a:p>
            <a:r>
              <a:rPr lang="en-US" dirty="0" smtClean="0"/>
              <a:t>1,874</a:t>
            </a:r>
          </a:p>
          <a:p>
            <a:pPr algn="ctr"/>
            <a:r>
              <a:rPr lang="en-US" sz="1400" i="1" dirty="0" smtClean="0"/>
              <a:t>57%</a:t>
            </a:r>
            <a:endParaRPr lang="en-US" sz="1400" i="1" dirty="0"/>
          </a:p>
        </p:txBody>
      </p:sp>
      <p:sp>
        <p:nvSpPr>
          <p:cNvPr id="21" name="TextBox 20"/>
          <p:cNvSpPr txBox="1"/>
          <p:nvPr/>
        </p:nvSpPr>
        <p:spPr>
          <a:xfrm>
            <a:off x="612276" y="3802434"/>
            <a:ext cx="1021241" cy="338554"/>
          </a:xfrm>
          <a:prstGeom prst="rect">
            <a:avLst/>
          </a:prstGeom>
          <a:noFill/>
        </p:spPr>
        <p:txBody>
          <a:bodyPr wrap="none" rtlCol="0">
            <a:spAutoFit/>
          </a:bodyPr>
          <a:lstStyle/>
          <a:p>
            <a:pPr algn="ctr"/>
            <a:r>
              <a:rPr lang="en-US" sz="1600" dirty="0" smtClean="0"/>
              <a:t>State $$ - </a:t>
            </a:r>
            <a:endParaRPr lang="en-US" sz="1200" i="1" dirty="0"/>
          </a:p>
        </p:txBody>
      </p:sp>
      <p:sp>
        <p:nvSpPr>
          <p:cNvPr id="22" name="TextBox 21"/>
          <p:cNvSpPr txBox="1"/>
          <p:nvPr/>
        </p:nvSpPr>
        <p:spPr>
          <a:xfrm>
            <a:off x="1299111" y="5214213"/>
            <a:ext cx="1225336" cy="338554"/>
          </a:xfrm>
          <a:prstGeom prst="rect">
            <a:avLst/>
          </a:prstGeom>
          <a:noFill/>
        </p:spPr>
        <p:txBody>
          <a:bodyPr wrap="none" rtlCol="0">
            <a:spAutoFit/>
          </a:bodyPr>
          <a:lstStyle/>
          <a:p>
            <a:pPr algn="ctr"/>
            <a:r>
              <a:rPr lang="en-US" sz="1600" dirty="0" smtClean="0"/>
              <a:t>Fixed Cost + </a:t>
            </a:r>
            <a:endParaRPr lang="en-US" sz="1200" i="1" dirty="0"/>
          </a:p>
        </p:txBody>
      </p:sp>
      <p:sp>
        <p:nvSpPr>
          <p:cNvPr id="12" name="Arc 11"/>
          <p:cNvSpPr/>
          <p:nvPr/>
        </p:nvSpPr>
        <p:spPr>
          <a:xfrm rot="8349825">
            <a:off x="3203516" y="3887254"/>
            <a:ext cx="1801461" cy="1600200"/>
          </a:xfrm>
          <a:prstGeom prst="arc">
            <a:avLst/>
          </a:prstGeom>
          <a:ln w="12700">
            <a:prstDash val="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3507256" y="5596991"/>
            <a:ext cx="969111" cy="338554"/>
          </a:xfrm>
          <a:prstGeom prst="rect">
            <a:avLst/>
          </a:prstGeom>
          <a:noFill/>
        </p:spPr>
        <p:txBody>
          <a:bodyPr wrap="none" rtlCol="0">
            <a:spAutoFit/>
          </a:bodyPr>
          <a:lstStyle/>
          <a:p>
            <a:pPr algn="ctr"/>
            <a:r>
              <a:rPr lang="en-US" sz="1600" dirty="0" smtClean="0">
                <a:solidFill>
                  <a:srgbClr val="0066FF"/>
                </a:solidFill>
              </a:rPr>
              <a:t>Subsidy +</a:t>
            </a:r>
            <a:endParaRPr lang="en-US" sz="1200" i="1" dirty="0">
              <a:solidFill>
                <a:srgbClr val="0066FF"/>
              </a:solidFill>
            </a:endParaRPr>
          </a:p>
        </p:txBody>
      </p:sp>
      <p:sp>
        <p:nvSpPr>
          <p:cNvPr id="25" name="TextBox 24"/>
          <p:cNvSpPr txBox="1"/>
          <p:nvPr/>
        </p:nvSpPr>
        <p:spPr>
          <a:xfrm>
            <a:off x="1299111" y="2307816"/>
            <a:ext cx="1577676" cy="338554"/>
          </a:xfrm>
          <a:prstGeom prst="rect">
            <a:avLst/>
          </a:prstGeom>
          <a:noFill/>
        </p:spPr>
        <p:txBody>
          <a:bodyPr wrap="none" rtlCol="0">
            <a:spAutoFit/>
          </a:bodyPr>
          <a:lstStyle/>
          <a:p>
            <a:pPr algn="ctr"/>
            <a:r>
              <a:rPr lang="en-US" sz="1600" dirty="0" smtClean="0"/>
              <a:t>Capacity (1,400) </a:t>
            </a:r>
            <a:endParaRPr lang="en-US" sz="1200" i="1" dirty="0"/>
          </a:p>
        </p:txBody>
      </p:sp>
      <p:sp>
        <p:nvSpPr>
          <p:cNvPr id="20" name="TextBox 19"/>
          <p:cNvSpPr txBox="1"/>
          <p:nvPr/>
        </p:nvSpPr>
        <p:spPr>
          <a:xfrm>
            <a:off x="7057999" y="1873097"/>
            <a:ext cx="1835952" cy="3262432"/>
          </a:xfrm>
          <a:prstGeom prst="rect">
            <a:avLst/>
          </a:prstGeom>
          <a:noFill/>
        </p:spPr>
        <p:txBody>
          <a:bodyPr wrap="none" rtlCol="0">
            <a:spAutoFit/>
          </a:bodyPr>
          <a:lstStyle/>
          <a:p>
            <a:r>
              <a:rPr lang="en-US" sz="1400" b="1" i="1" dirty="0" smtClean="0">
                <a:solidFill>
                  <a:srgbClr val="FF0000"/>
                </a:solidFill>
              </a:rPr>
              <a:t>Horizontal Integration</a:t>
            </a:r>
          </a:p>
          <a:p>
            <a:r>
              <a:rPr lang="en-US" sz="1400" b="1" i="1" dirty="0" smtClean="0">
                <a:solidFill>
                  <a:srgbClr val="FF0000"/>
                </a:solidFill>
              </a:rPr>
              <a:t>- OSU</a:t>
            </a:r>
          </a:p>
          <a:p>
            <a:r>
              <a:rPr lang="en-US" sz="1400" b="1" i="1" dirty="0" smtClean="0">
                <a:solidFill>
                  <a:srgbClr val="FF0000"/>
                </a:solidFill>
              </a:rPr>
              <a:t>- OHSU</a:t>
            </a:r>
          </a:p>
          <a:p>
            <a:r>
              <a:rPr lang="en-US" sz="1400" b="1" i="1" dirty="0" smtClean="0">
                <a:solidFill>
                  <a:srgbClr val="FF0000"/>
                </a:solidFill>
              </a:rPr>
              <a:t>- PSU</a:t>
            </a:r>
          </a:p>
          <a:p>
            <a:r>
              <a:rPr lang="en-US" sz="1400" b="1" i="1" dirty="0" smtClean="0">
                <a:solidFill>
                  <a:srgbClr val="FF0000"/>
                </a:solidFill>
              </a:rPr>
              <a:t>- …</a:t>
            </a:r>
          </a:p>
          <a:p>
            <a:pPr>
              <a:spcBef>
                <a:spcPts val="600"/>
              </a:spcBef>
            </a:pPr>
            <a:r>
              <a:rPr lang="en-US" sz="1400" b="1" i="1" dirty="0" smtClean="0">
                <a:solidFill>
                  <a:srgbClr val="FF0000"/>
                </a:solidFill>
              </a:rPr>
              <a:t>Online offerings</a:t>
            </a:r>
            <a:endParaRPr lang="en-US" sz="1400" b="1" i="1" dirty="0">
              <a:solidFill>
                <a:srgbClr val="FF0000"/>
              </a:solidFill>
            </a:endParaRPr>
          </a:p>
          <a:p>
            <a:r>
              <a:rPr lang="en-US" sz="1400" b="1" i="1" dirty="0" smtClean="0">
                <a:solidFill>
                  <a:srgbClr val="FF0000"/>
                </a:solidFill>
              </a:rPr>
              <a:t>- Phoenix</a:t>
            </a:r>
          </a:p>
          <a:p>
            <a:r>
              <a:rPr lang="en-US" sz="1400" b="1" i="1" dirty="0" smtClean="0">
                <a:solidFill>
                  <a:srgbClr val="FF0000"/>
                </a:solidFill>
              </a:rPr>
              <a:t>- Capella</a:t>
            </a:r>
          </a:p>
          <a:p>
            <a:r>
              <a:rPr lang="en-US" sz="1400" b="1" i="1" dirty="0" smtClean="0">
                <a:solidFill>
                  <a:srgbClr val="FF0000"/>
                </a:solidFill>
              </a:rPr>
              <a:t>- …</a:t>
            </a:r>
          </a:p>
          <a:p>
            <a:pPr>
              <a:spcBef>
                <a:spcPts val="600"/>
              </a:spcBef>
            </a:pPr>
            <a:r>
              <a:rPr lang="en-US" sz="1400" b="1" i="1" dirty="0" smtClean="0">
                <a:solidFill>
                  <a:srgbClr val="FF0000"/>
                </a:solidFill>
              </a:rPr>
              <a:t>Vertical Integration</a:t>
            </a:r>
          </a:p>
          <a:p>
            <a:r>
              <a:rPr lang="en-US" sz="1400" b="1" i="1" dirty="0" smtClean="0">
                <a:solidFill>
                  <a:srgbClr val="FF0000"/>
                </a:solidFill>
              </a:rPr>
              <a:t>- BMCC</a:t>
            </a:r>
          </a:p>
          <a:p>
            <a:r>
              <a:rPr lang="en-US" sz="1400" b="1" i="1" dirty="0" smtClean="0">
                <a:solidFill>
                  <a:srgbClr val="FF0000"/>
                </a:solidFill>
              </a:rPr>
              <a:t>- MHCC</a:t>
            </a:r>
          </a:p>
          <a:p>
            <a:r>
              <a:rPr lang="en-US" sz="1400" b="1" i="1" dirty="0" smtClean="0">
                <a:solidFill>
                  <a:srgbClr val="FF0000"/>
                </a:solidFill>
              </a:rPr>
              <a:t>- PCC</a:t>
            </a:r>
          </a:p>
          <a:p>
            <a:r>
              <a:rPr lang="en-US" sz="1400" b="1" i="1" dirty="0" smtClean="0">
                <a:solidFill>
                  <a:srgbClr val="FF0000"/>
                </a:solidFill>
              </a:rPr>
              <a:t>- …</a:t>
            </a:r>
          </a:p>
        </p:txBody>
      </p:sp>
      <p:sp>
        <p:nvSpPr>
          <p:cNvPr id="4" name="Slide Number Placeholder 3"/>
          <p:cNvSpPr>
            <a:spLocks noGrp="1"/>
          </p:cNvSpPr>
          <p:nvPr>
            <p:ph type="sldNum" sz="quarter" idx="11"/>
          </p:nvPr>
        </p:nvSpPr>
        <p:spPr/>
        <p:txBody>
          <a:bodyPr/>
          <a:lstStyle/>
          <a:p>
            <a:fld id="{3A506330-D00E-F84A-A805-33CAD003CA21}" type="slidenum">
              <a:rPr lang="en-US" smtClean="0"/>
              <a:pPr/>
              <a:t>8</a:t>
            </a:fld>
            <a:endParaRPr lang="en-US"/>
          </a:p>
        </p:txBody>
      </p:sp>
      <p:sp>
        <p:nvSpPr>
          <p:cNvPr id="19" name="TextBox 18"/>
          <p:cNvSpPr txBox="1"/>
          <p:nvPr/>
        </p:nvSpPr>
        <p:spPr>
          <a:xfrm>
            <a:off x="355669" y="6066343"/>
            <a:ext cx="1502399" cy="584775"/>
          </a:xfrm>
          <a:prstGeom prst="rect">
            <a:avLst/>
          </a:prstGeom>
          <a:noFill/>
        </p:spPr>
        <p:txBody>
          <a:bodyPr wrap="none" rtlCol="0">
            <a:spAutoFit/>
          </a:bodyPr>
          <a:lstStyle/>
          <a:p>
            <a:r>
              <a:rPr lang="en-US" sz="1600" dirty="0" smtClean="0"/>
              <a:t>Proactivity</a:t>
            </a:r>
          </a:p>
          <a:p>
            <a:r>
              <a:rPr lang="en-US" sz="1600" dirty="0" smtClean="0"/>
              <a:t>Preserves</a:t>
            </a:r>
            <a:r>
              <a:rPr lang="en-US" sz="1600" dirty="0"/>
              <a:t> </a:t>
            </a:r>
            <a:r>
              <a:rPr lang="en-US" sz="1600" dirty="0" smtClean="0"/>
              <a:t>Value</a:t>
            </a:r>
            <a:endParaRPr lang="en-US" sz="1200" dirty="0"/>
          </a:p>
        </p:txBody>
      </p:sp>
    </p:spTree>
    <p:extLst>
      <p:ext uri="{BB962C8B-B14F-4D97-AF65-F5344CB8AC3E}">
        <p14:creationId xmlns:p14="http://schemas.microsoft.com/office/powerpoint/2010/main" val="2174598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191000" y="2491155"/>
            <a:ext cx="2514600" cy="1503485"/>
          </a:xfrm>
          <a:prstGeom prst="rightArrow">
            <a:avLst/>
          </a:prstGeom>
          <a:solidFill>
            <a:srgbClr val="CCECFF"/>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1"/>
          </p:nvPr>
        </p:nvSpPr>
        <p:spPr/>
        <p:txBody>
          <a:bodyPr/>
          <a:lstStyle/>
          <a:p>
            <a:fld id="{3A506330-D00E-F84A-A805-33CAD003CA21}" type="slidenum">
              <a:rPr lang="en-US" smtClean="0"/>
              <a:pPr/>
              <a:t>9</a:t>
            </a:fld>
            <a:endParaRPr lang="en-US"/>
          </a:p>
        </p:txBody>
      </p:sp>
      <p:sp>
        <p:nvSpPr>
          <p:cNvPr id="3" name="Rectangle 16"/>
          <p:cNvSpPr txBox="1">
            <a:spLocks noChangeArrowheads="1"/>
          </p:cNvSpPr>
          <p:nvPr/>
        </p:nvSpPr>
        <p:spPr bwMode="auto">
          <a:xfrm>
            <a:off x="2590800" y="148317"/>
            <a:ext cx="6324600" cy="104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dirty="0" smtClean="0">
                <a:solidFill>
                  <a:schemeClr val="tx2"/>
                </a:solidFill>
                <a:latin typeface="Georgia" panose="02040502050405020303" pitchFamily="18" charset="0"/>
              </a:rPr>
              <a:t>The Landscape</a:t>
            </a:r>
          </a:p>
          <a:p>
            <a:pPr eaLnBrk="1" hangingPunct="1"/>
            <a:r>
              <a:rPr lang="en-US" altLang="en-US" sz="2800" dirty="0" smtClean="0">
                <a:solidFill>
                  <a:schemeClr val="tx2"/>
                </a:solidFill>
                <a:latin typeface="Georgia" panose="02040502050405020303" pitchFamily="18" charset="0"/>
              </a:rPr>
              <a:t>Implied Strategy</a:t>
            </a:r>
            <a:endParaRPr lang="en-US" altLang="en-US" sz="2800" dirty="0">
              <a:solidFill>
                <a:schemeClr val="tx2"/>
              </a:solidFill>
              <a:latin typeface="Georgia" panose="02040502050405020303" pitchFamily="18" charset="0"/>
            </a:endParaRPr>
          </a:p>
        </p:txBody>
      </p:sp>
      <p:sp>
        <p:nvSpPr>
          <p:cNvPr id="4" name="TextBox 3"/>
          <p:cNvSpPr txBox="1"/>
          <p:nvPr/>
        </p:nvSpPr>
        <p:spPr>
          <a:xfrm>
            <a:off x="685800" y="1752600"/>
            <a:ext cx="4312399" cy="4108817"/>
          </a:xfrm>
          <a:prstGeom prst="rect">
            <a:avLst/>
          </a:prstGeom>
          <a:noFill/>
        </p:spPr>
        <p:txBody>
          <a:bodyPr wrap="none" rtlCol="0">
            <a:spAutoFit/>
          </a:bodyPr>
          <a:lstStyle/>
          <a:p>
            <a:pPr marL="342900" indent="-342900">
              <a:spcBef>
                <a:spcPts val="1200"/>
              </a:spcBef>
              <a:buFont typeface="+mj-lt"/>
              <a:buAutoNum type="arabicPeriod"/>
            </a:pPr>
            <a:r>
              <a:rPr lang="en-US" sz="2400" dirty="0" smtClean="0">
                <a:latin typeface="Georgia" panose="02040502050405020303" pitchFamily="18" charset="0"/>
              </a:rPr>
              <a:t>Onsite Consolidation</a:t>
            </a:r>
          </a:p>
          <a:p>
            <a:pPr marL="800100" lvl="1" indent="-342900">
              <a:spcBef>
                <a:spcPts val="600"/>
              </a:spcBef>
              <a:buFont typeface="Arial" panose="020B0604020202020204" pitchFamily="34" charset="0"/>
              <a:buChar char="•"/>
            </a:pPr>
            <a:r>
              <a:rPr lang="en-US" sz="2000" dirty="0" smtClean="0">
                <a:latin typeface="Georgia" panose="02040502050405020303" pitchFamily="18" charset="0"/>
              </a:rPr>
              <a:t>Sharpen focus</a:t>
            </a:r>
          </a:p>
          <a:p>
            <a:pPr marL="800100" lvl="1" indent="-342900">
              <a:spcBef>
                <a:spcPts val="600"/>
              </a:spcBef>
              <a:buFont typeface="Arial" panose="020B0604020202020204" pitchFamily="34" charset="0"/>
              <a:buChar char="•"/>
            </a:pPr>
            <a:r>
              <a:rPr lang="en-US" sz="2000" dirty="0" smtClean="0">
                <a:latin typeface="Georgia" panose="02040502050405020303" pitchFamily="18" charset="0"/>
              </a:rPr>
              <a:t>Reduce expense</a:t>
            </a:r>
          </a:p>
          <a:p>
            <a:pPr marL="342900" indent="-342900">
              <a:spcBef>
                <a:spcPts val="600"/>
              </a:spcBef>
              <a:buFont typeface="+mj-lt"/>
              <a:buAutoNum type="arabicPeriod"/>
            </a:pPr>
            <a:r>
              <a:rPr lang="en-US" sz="2400" dirty="0" smtClean="0">
                <a:latin typeface="Georgia" panose="02040502050405020303" pitchFamily="18" charset="0"/>
              </a:rPr>
              <a:t>Online Growth</a:t>
            </a:r>
          </a:p>
          <a:p>
            <a:pPr marL="800100" lvl="1" indent="-342900">
              <a:spcBef>
                <a:spcPts val="600"/>
              </a:spcBef>
              <a:buFont typeface="Arial" panose="020B0604020202020204" pitchFamily="34" charset="0"/>
              <a:buChar char="•"/>
            </a:pPr>
            <a:r>
              <a:rPr lang="en-US" sz="2000" dirty="0" smtClean="0">
                <a:latin typeface="Georgia" panose="02040502050405020303" pitchFamily="18" charset="0"/>
              </a:rPr>
              <a:t>Increase cash-flow</a:t>
            </a:r>
          </a:p>
          <a:p>
            <a:pPr marL="800100" lvl="1" indent="-342900">
              <a:spcBef>
                <a:spcPts val="600"/>
              </a:spcBef>
              <a:buFont typeface="Arial" panose="020B0604020202020204" pitchFamily="34" charset="0"/>
              <a:buChar char="•"/>
            </a:pPr>
            <a:r>
              <a:rPr lang="en-US" sz="2000" dirty="0" smtClean="0">
                <a:latin typeface="Georgia" panose="02040502050405020303" pitchFamily="18" charset="0"/>
              </a:rPr>
              <a:t>Expand reach</a:t>
            </a:r>
          </a:p>
          <a:p>
            <a:pPr marL="342900" indent="-342900">
              <a:spcBef>
                <a:spcPts val="600"/>
              </a:spcBef>
              <a:buFont typeface="+mj-lt"/>
              <a:buAutoNum type="arabicPeriod"/>
            </a:pPr>
            <a:r>
              <a:rPr lang="en-US" sz="2400" dirty="0" smtClean="0">
                <a:latin typeface="Georgia" panose="02040502050405020303" pitchFamily="18" charset="0"/>
              </a:rPr>
              <a:t>On Campus Growth</a:t>
            </a:r>
          </a:p>
          <a:p>
            <a:pPr marL="800100" lvl="1" indent="-342900">
              <a:spcBef>
                <a:spcPts val="600"/>
              </a:spcBef>
              <a:buFont typeface="Arial" panose="020B0604020202020204" pitchFamily="34" charset="0"/>
              <a:buChar char="•"/>
            </a:pPr>
            <a:r>
              <a:rPr lang="en-US" sz="2000" dirty="0" smtClean="0">
                <a:latin typeface="Georgia" panose="02040502050405020303" pitchFamily="18" charset="0"/>
              </a:rPr>
              <a:t>Slow play</a:t>
            </a:r>
          </a:p>
          <a:p>
            <a:pPr marL="800100" lvl="1" indent="-342900">
              <a:spcBef>
                <a:spcPts val="600"/>
              </a:spcBef>
              <a:buFont typeface="Arial" panose="020B0604020202020204" pitchFamily="34" charset="0"/>
              <a:buChar char="•"/>
            </a:pPr>
            <a:r>
              <a:rPr lang="en-US" sz="2000" dirty="0" smtClean="0">
                <a:latin typeface="Georgia" panose="02040502050405020303" pitchFamily="18" charset="0"/>
              </a:rPr>
              <a:t>Bootstrap</a:t>
            </a:r>
          </a:p>
          <a:p>
            <a:pPr marL="342900" indent="-342900">
              <a:spcBef>
                <a:spcPts val="600"/>
              </a:spcBef>
              <a:buFont typeface="+mj-lt"/>
              <a:buAutoNum type="arabicPeriod"/>
            </a:pPr>
            <a:r>
              <a:rPr lang="en-US" sz="2400" dirty="0" smtClean="0">
                <a:latin typeface="Georgia" panose="02040502050405020303" pitchFamily="18" charset="0"/>
              </a:rPr>
              <a:t>National Reach - </a:t>
            </a:r>
            <a:r>
              <a:rPr lang="en-US" sz="2000" i="1" dirty="0" smtClean="0">
                <a:latin typeface="Georgia" panose="02040502050405020303" pitchFamily="18" charset="0"/>
              </a:rPr>
              <a:t>aspirational</a:t>
            </a:r>
            <a:endParaRPr lang="en-US" sz="2000" i="1" dirty="0">
              <a:latin typeface="Georgia" panose="02040502050405020303" pitchFamily="18" charset="0"/>
            </a:endParaRPr>
          </a:p>
        </p:txBody>
      </p:sp>
      <p:sp>
        <p:nvSpPr>
          <p:cNvPr id="5" name="TextBox 4"/>
          <p:cNvSpPr txBox="1"/>
          <p:nvPr/>
        </p:nvSpPr>
        <p:spPr>
          <a:xfrm>
            <a:off x="6742235" y="2827398"/>
            <a:ext cx="1734770" cy="830997"/>
          </a:xfrm>
          <a:prstGeom prst="rect">
            <a:avLst/>
          </a:prstGeom>
          <a:noFill/>
        </p:spPr>
        <p:txBody>
          <a:bodyPr wrap="none" rtlCol="0">
            <a:spAutoFit/>
          </a:bodyPr>
          <a:lstStyle/>
          <a:p>
            <a:pPr algn="ctr">
              <a:spcBef>
                <a:spcPts val="1200"/>
              </a:spcBef>
            </a:pPr>
            <a:r>
              <a:rPr lang="en-US" sz="2400" dirty="0" smtClean="0">
                <a:latin typeface="Georgia" panose="02040502050405020303" pitchFamily="18" charset="0"/>
              </a:rPr>
              <a:t>Acquisition</a:t>
            </a:r>
          </a:p>
          <a:p>
            <a:pPr algn="ctr"/>
            <a:r>
              <a:rPr lang="en-US" sz="2400" dirty="0" smtClean="0">
                <a:latin typeface="Georgia" panose="02040502050405020303" pitchFamily="18" charset="0"/>
              </a:rPr>
              <a:t>Strategy</a:t>
            </a:r>
            <a:r>
              <a:rPr lang="en-US" sz="1600" dirty="0" smtClean="0">
                <a:latin typeface="Georgia" panose="02040502050405020303" pitchFamily="18" charset="0"/>
              </a:rPr>
              <a:t>*</a:t>
            </a:r>
            <a:endParaRPr lang="en-US" sz="1600" dirty="0">
              <a:latin typeface="Georgia" panose="02040502050405020303" pitchFamily="18" charset="0"/>
            </a:endParaRPr>
          </a:p>
        </p:txBody>
      </p:sp>
      <p:sp>
        <p:nvSpPr>
          <p:cNvPr id="6" name="TextBox 5"/>
          <p:cNvSpPr txBox="1"/>
          <p:nvPr/>
        </p:nvSpPr>
        <p:spPr>
          <a:xfrm>
            <a:off x="4419600" y="2892668"/>
            <a:ext cx="1476686" cy="646331"/>
          </a:xfrm>
          <a:prstGeom prst="rect">
            <a:avLst/>
          </a:prstGeom>
          <a:noFill/>
        </p:spPr>
        <p:txBody>
          <a:bodyPr wrap="none" rtlCol="0">
            <a:spAutoFit/>
          </a:bodyPr>
          <a:lstStyle/>
          <a:p>
            <a:pPr>
              <a:spcBef>
                <a:spcPts val="1200"/>
              </a:spcBef>
            </a:pPr>
            <a:r>
              <a:rPr lang="en-US" i="1" dirty="0" smtClean="0">
                <a:latin typeface="Georgia" panose="02040502050405020303" pitchFamily="18" charset="0"/>
              </a:rPr>
              <a:t>unsuccessful</a:t>
            </a:r>
          </a:p>
          <a:p>
            <a:pPr algn="ctr"/>
            <a:r>
              <a:rPr lang="en-US" i="1" dirty="0" smtClean="0">
                <a:latin typeface="Georgia" panose="02040502050405020303" pitchFamily="18" charset="0"/>
              </a:rPr>
              <a:t>or unwilling</a:t>
            </a:r>
            <a:endParaRPr lang="en-US" i="1" dirty="0">
              <a:latin typeface="Georgia" panose="02040502050405020303" pitchFamily="18" charset="0"/>
            </a:endParaRPr>
          </a:p>
        </p:txBody>
      </p:sp>
      <p:sp>
        <p:nvSpPr>
          <p:cNvPr id="8" name="TextBox 7"/>
          <p:cNvSpPr txBox="1"/>
          <p:nvPr/>
        </p:nvSpPr>
        <p:spPr>
          <a:xfrm>
            <a:off x="713350" y="6008431"/>
            <a:ext cx="4998719" cy="307777"/>
          </a:xfrm>
          <a:prstGeom prst="rect">
            <a:avLst/>
          </a:prstGeom>
          <a:noFill/>
        </p:spPr>
        <p:txBody>
          <a:bodyPr wrap="square" rtlCol="0">
            <a:spAutoFit/>
          </a:bodyPr>
          <a:lstStyle/>
          <a:p>
            <a:r>
              <a:rPr lang="en-US" sz="1400" dirty="0" smtClean="0"/>
              <a:t>* deal from position of power (not forced)</a:t>
            </a:r>
            <a:endParaRPr lang="en-US" sz="1400" dirty="0"/>
          </a:p>
        </p:txBody>
      </p:sp>
    </p:spTree>
    <p:extLst>
      <p:ext uri="{BB962C8B-B14F-4D97-AF65-F5344CB8AC3E}">
        <p14:creationId xmlns:p14="http://schemas.microsoft.com/office/powerpoint/2010/main" val="747939282"/>
      </p:ext>
    </p:extLst>
  </p:cSld>
  <p:clrMapOvr>
    <a:masterClrMapping/>
  </p:clrMapOvr>
</p:sld>
</file>

<file path=ppt/theme/theme1.xml><?xml version="1.0" encoding="utf-8"?>
<a:theme xmlns:a="http://schemas.openxmlformats.org/drawingml/2006/main" name="COB_PPT_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COB_PPT_2010</Template>
  <TotalTime>15327</TotalTime>
  <Words>707</Words>
  <Application>Microsoft Office PowerPoint</Application>
  <PresentationFormat>On-screen Show (4:3)</PresentationFormat>
  <Paragraphs>319</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Georgia</vt:lpstr>
      <vt:lpstr>COB_PPT_2010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ute.vergin</dc:creator>
  <cp:lastModifiedBy>wilson</cp:lastModifiedBy>
  <cp:revision>546</cp:revision>
  <cp:lastPrinted>2016-11-08T17:32:12Z</cp:lastPrinted>
  <dcterms:created xsi:type="dcterms:W3CDTF">2010-08-06T23:10:25Z</dcterms:created>
  <dcterms:modified xsi:type="dcterms:W3CDTF">2016-12-06T23:03:50Z</dcterms:modified>
</cp:coreProperties>
</file>