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1003" r:id="rId2"/>
    <p:sldId id="1000" r:id="rId3"/>
    <p:sldId id="1004" r:id="rId4"/>
    <p:sldId id="1010" r:id="rId5"/>
    <p:sldId id="989" r:id="rId6"/>
    <p:sldId id="990" r:id="rId7"/>
    <p:sldId id="971" r:id="rId8"/>
    <p:sldId id="991" r:id="rId9"/>
    <p:sldId id="998" r:id="rId10"/>
    <p:sldId id="992" r:id="rId11"/>
    <p:sldId id="999" r:id="rId12"/>
    <p:sldId id="993" r:id="rId13"/>
    <p:sldId id="1002" r:id="rId14"/>
    <p:sldId id="995" r:id="rId15"/>
    <p:sldId id="1001" r:id="rId16"/>
    <p:sldId id="1005" r:id="rId17"/>
    <p:sldId id="1006" r:id="rId18"/>
    <p:sldId id="1007" r:id="rId19"/>
    <p:sldId id="1008" r:id="rId20"/>
    <p:sldId id="1009" r:id="rId21"/>
  </p:sldIdLst>
  <p:sldSz cx="9144000" cy="6858000" type="screen4x3"/>
  <p:notesSz cx="9363075" cy="7077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294F309-C129-4C88-95FF-FA34D406D6EB}">
          <p14:sldIdLst>
            <p14:sldId id="1003"/>
            <p14:sldId id="1000"/>
            <p14:sldId id="1004"/>
            <p14:sldId id="1010"/>
            <p14:sldId id="989"/>
            <p14:sldId id="990"/>
            <p14:sldId id="971"/>
            <p14:sldId id="991"/>
            <p14:sldId id="998"/>
            <p14:sldId id="992"/>
            <p14:sldId id="999"/>
            <p14:sldId id="993"/>
            <p14:sldId id="1002"/>
            <p14:sldId id="995"/>
            <p14:sldId id="1001"/>
            <p14:sldId id="1005"/>
            <p14:sldId id="1006"/>
            <p14:sldId id="1007"/>
            <p14:sldId id="1008"/>
            <p14:sldId id="10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CCECFF"/>
    <a:srgbClr val="9B9BD7"/>
    <a:srgbClr val="06E5FF"/>
    <a:srgbClr val="66CCFF"/>
    <a:srgbClr val="99CCFF"/>
    <a:srgbClr val="33CCFF"/>
    <a:srgbClr val="CCCCFF"/>
    <a:srgbClr val="000000"/>
    <a:srgbClr val="0235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7" d="100"/>
          <a:sy n="87" d="100"/>
        </p:scale>
        <p:origin x="1334" y="3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Objects="1">
      <p:cViewPr varScale="1">
        <p:scale>
          <a:sx n="85" d="100"/>
          <a:sy n="85" d="100"/>
        </p:scale>
        <p:origin x="376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0F8CF4-98DF-4AEB-BE09-77AE3E235F83}" type="doc">
      <dgm:prSet loTypeId="urn:microsoft.com/office/officeart/2005/8/layout/pyramid3" loCatId="pyramid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en-US"/>
        </a:p>
      </dgm:t>
    </dgm:pt>
    <dgm:pt modelId="{EF2DC8DE-BC2C-4694-BD29-31A523C816EE}">
      <dgm:prSet phldrT="[Text]" custT="1"/>
      <dgm:spPr/>
      <dgm:t>
        <a:bodyPr/>
        <a:lstStyle/>
        <a:p>
          <a:r>
            <a:rPr lang="en-US" sz="1800" dirty="0" smtClean="0"/>
            <a:t>Universe</a:t>
          </a:r>
          <a:endParaRPr lang="en-US" sz="1800" dirty="0"/>
        </a:p>
      </dgm:t>
    </dgm:pt>
    <dgm:pt modelId="{CFE5107E-914C-4D6B-A50D-1D1AAEA1B267}" type="parTrans" cxnId="{C295996A-FFCD-4F2B-896C-98B178C7FE44}">
      <dgm:prSet/>
      <dgm:spPr/>
      <dgm:t>
        <a:bodyPr/>
        <a:lstStyle/>
        <a:p>
          <a:endParaRPr lang="en-US"/>
        </a:p>
      </dgm:t>
    </dgm:pt>
    <dgm:pt modelId="{923791F3-BCAB-46C7-96C6-ABDE8BA7C603}" type="sibTrans" cxnId="{C295996A-FFCD-4F2B-896C-98B178C7FE44}">
      <dgm:prSet/>
      <dgm:spPr/>
      <dgm:t>
        <a:bodyPr/>
        <a:lstStyle/>
        <a:p>
          <a:endParaRPr lang="en-US"/>
        </a:p>
      </dgm:t>
    </dgm:pt>
    <dgm:pt modelId="{70038CD8-4589-49AF-9004-DA3EA4AA7E6E}">
      <dgm:prSet phldrT="[Text]" custT="1"/>
      <dgm:spPr/>
      <dgm:t>
        <a:bodyPr/>
        <a:lstStyle/>
        <a:p>
          <a:r>
            <a:rPr lang="en-US" sz="1800" dirty="0"/>
            <a:t>Inquiry</a:t>
          </a:r>
        </a:p>
      </dgm:t>
    </dgm:pt>
    <dgm:pt modelId="{345AAAFB-3EF4-4FD3-8050-15B1127C0730}" type="parTrans" cxnId="{EBB1572E-6415-4A18-9425-472B8A92AB90}">
      <dgm:prSet/>
      <dgm:spPr/>
      <dgm:t>
        <a:bodyPr/>
        <a:lstStyle/>
        <a:p>
          <a:endParaRPr lang="en-US"/>
        </a:p>
      </dgm:t>
    </dgm:pt>
    <dgm:pt modelId="{4DFDCDA4-5853-42FC-BE4B-BB3DD6386627}" type="sibTrans" cxnId="{EBB1572E-6415-4A18-9425-472B8A92AB90}">
      <dgm:prSet/>
      <dgm:spPr/>
      <dgm:t>
        <a:bodyPr/>
        <a:lstStyle/>
        <a:p>
          <a:endParaRPr lang="en-US"/>
        </a:p>
      </dgm:t>
    </dgm:pt>
    <dgm:pt modelId="{6782C398-EC48-45AA-98B2-19A079025D7E}">
      <dgm:prSet custT="1"/>
      <dgm:spPr/>
      <dgm:t>
        <a:bodyPr/>
        <a:lstStyle/>
        <a:p>
          <a:r>
            <a:rPr lang="en-US" sz="1800" dirty="0"/>
            <a:t>Applicant</a:t>
          </a:r>
        </a:p>
      </dgm:t>
    </dgm:pt>
    <dgm:pt modelId="{5BE074C4-8E05-41D0-9314-BF8E5D6AB5BE}" type="parTrans" cxnId="{1BB5BEC0-6E3C-4FD8-A365-009541634D6C}">
      <dgm:prSet/>
      <dgm:spPr/>
      <dgm:t>
        <a:bodyPr/>
        <a:lstStyle/>
        <a:p>
          <a:endParaRPr lang="en-US"/>
        </a:p>
      </dgm:t>
    </dgm:pt>
    <dgm:pt modelId="{4942DC60-16E3-4CC0-A478-AE26E1533138}" type="sibTrans" cxnId="{1BB5BEC0-6E3C-4FD8-A365-009541634D6C}">
      <dgm:prSet/>
      <dgm:spPr/>
      <dgm:t>
        <a:bodyPr/>
        <a:lstStyle/>
        <a:p>
          <a:endParaRPr lang="en-US"/>
        </a:p>
      </dgm:t>
    </dgm:pt>
    <dgm:pt modelId="{0F1CD195-0B63-4444-A360-4CA482973057}">
      <dgm:prSet custT="1"/>
      <dgm:spPr/>
      <dgm:t>
        <a:bodyPr/>
        <a:lstStyle/>
        <a:p>
          <a:r>
            <a:rPr lang="en-US" sz="1800" dirty="0"/>
            <a:t>Admit</a:t>
          </a:r>
        </a:p>
      </dgm:t>
    </dgm:pt>
    <dgm:pt modelId="{BF3B1E62-E43F-49FC-8188-56682895FEF6}" type="parTrans" cxnId="{AC206F97-909F-4AD6-8EC5-FBC5013450BC}">
      <dgm:prSet/>
      <dgm:spPr/>
      <dgm:t>
        <a:bodyPr/>
        <a:lstStyle/>
        <a:p>
          <a:endParaRPr lang="en-US"/>
        </a:p>
      </dgm:t>
    </dgm:pt>
    <dgm:pt modelId="{9775B347-2014-484D-881E-D5104E00A9DF}" type="sibTrans" cxnId="{AC206F97-909F-4AD6-8EC5-FBC5013450BC}">
      <dgm:prSet/>
      <dgm:spPr/>
      <dgm:t>
        <a:bodyPr/>
        <a:lstStyle/>
        <a:p>
          <a:endParaRPr lang="en-US"/>
        </a:p>
      </dgm:t>
    </dgm:pt>
    <dgm:pt modelId="{5C84A70B-AE8B-43F0-A34D-7C4224BDDC81}">
      <dgm:prSet custT="1"/>
      <dgm:spPr/>
      <dgm:t>
        <a:bodyPr/>
        <a:lstStyle/>
        <a:p>
          <a:r>
            <a:rPr lang="en-US" sz="1800" dirty="0" smtClean="0"/>
            <a:t>Financial Aid</a:t>
          </a:r>
          <a:endParaRPr lang="en-US" sz="1800" dirty="0"/>
        </a:p>
      </dgm:t>
    </dgm:pt>
    <dgm:pt modelId="{9066CBD8-5508-42B7-9602-31B4CAA5F852}" type="parTrans" cxnId="{C73A8211-3DCA-47DD-AB5C-6FBE8F6414BC}">
      <dgm:prSet/>
      <dgm:spPr/>
      <dgm:t>
        <a:bodyPr/>
        <a:lstStyle/>
        <a:p>
          <a:endParaRPr lang="en-US"/>
        </a:p>
      </dgm:t>
    </dgm:pt>
    <dgm:pt modelId="{53A0D680-2C07-40D8-99D0-482380C4E956}" type="sibTrans" cxnId="{C73A8211-3DCA-47DD-AB5C-6FBE8F6414BC}">
      <dgm:prSet/>
      <dgm:spPr/>
      <dgm:t>
        <a:bodyPr/>
        <a:lstStyle/>
        <a:p>
          <a:endParaRPr lang="en-US"/>
        </a:p>
      </dgm:t>
    </dgm:pt>
    <dgm:pt modelId="{6A76220A-424E-4C46-8C88-2822D3AA2B76}">
      <dgm:prSet custT="1"/>
      <dgm:spPr/>
      <dgm:t>
        <a:bodyPr/>
        <a:lstStyle/>
        <a:p>
          <a:endParaRPr lang="en-US" sz="1800" dirty="0"/>
        </a:p>
        <a:p>
          <a:endParaRPr lang="en-US" sz="1900" dirty="0"/>
        </a:p>
      </dgm:t>
    </dgm:pt>
    <dgm:pt modelId="{529024C8-5378-417A-96DF-A23726E59B8A}" type="parTrans" cxnId="{819BEF44-AFA3-4955-A55A-7D26A18C23CF}">
      <dgm:prSet/>
      <dgm:spPr/>
      <dgm:t>
        <a:bodyPr/>
        <a:lstStyle/>
        <a:p>
          <a:endParaRPr lang="en-US"/>
        </a:p>
      </dgm:t>
    </dgm:pt>
    <dgm:pt modelId="{861E55A3-3244-4CC5-9B25-120915678D72}" type="sibTrans" cxnId="{819BEF44-AFA3-4955-A55A-7D26A18C23CF}">
      <dgm:prSet/>
      <dgm:spPr/>
      <dgm:t>
        <a:bodyPr/>
        <a:lstStyle/>
        <a:p>
          <a:endParaRPr lang="en-US"/>
        </a:p>
      </dgm:t>
    </dgm:pt>
    <dgm:pt modelId="{77B387DC-7C4A-411A-B2B2-079B5941D2CB}" type="pres">
      <dgm:prSet presAssocID="{590F8CF4-98DF-4AEB-BE09-77AE3E235F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97CFF8-E9A1-4231-9CAC-632192976F06}" type="pres">
      <dgm:prSet presAssocID="{EF2DC8DE-BC2C-4694-BD29-31A523C816EE}" presName="Name8" presStyleCnt="0"/>
      <dgm:spPr/>
    </dgm:pt>
    <dgm:pt modelId="{CC7D7174-497F-425B-8507-4277875B568B}" type="pres">
      <dgm:prSet presAssocID="{EF2DC8DE-BC2C-4694-BD29-31A523C816EE}" presName="level" presStyleLbl="node1" presStyleIdx="0" presStyleCnt="6" custLinFactNeighborX="69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6A660C-1208-4A2F-AC1A-749751015AFE}" type="pres">
      <dgm:prSet presAssocID="{EF2DC8DE-BC2C-4694-BD29-31A523C816E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5E6D20-B0D6-47F1-AD04-F5DDD563FB34}" type="pres">
      <dgm:prSet presAssocID="{70038CD8-4589-49AF-9004-DA3EA4AA7E6E}" presName="Name8" presStyleCnt="0"/>
      <dgm:spPr/>
    </dgm:pt>
    <dgm:pt modelId="{E38A0F47-33AF-4509-9D0E-F32070D818EB}" type="pres">
      <dgm:prSet presAssocID="{70038CD8-4589-49AF-9004-DA3EA4AA7E6E}" presName="level" presStyleLbl="node1" presStyleIdx="1" presStyleCnt="6" custLinFactNeighborX="14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7F0D6B-7256-4F24-AED5-70C3D3B98069}" type="pres">
      <dgm:prSet presAssocID="{70038CD8-4589-49AF-9004-DA3EA4AA7E6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5A2DFD-9E31-443C-AD29-5FF4F3326711}" type="pres">
      <dgm:prSet presAssocID="{6782C398-EC48-45AA-98B2-19A079025D7E}" presName="Name8" presStyleCnt="0"/>
      <dgm:spPr/>
    </dgm:pt>
    <dgm:pt modelId="{84D84392-76D6-4F14-8F1F-9F537298BBB8}" type="pres">
      <dgm:prSet presAssocID="{6782C398-EC48-45AA-98B2-19A079025D7E}" presName="level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E27D70-9113-4D96-A35D-BB3FE3F906D2}" type="pres">
      <dgm:prSet presAssocID="{6782C398-EC48-45AA-98B2-19A079025D7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7E583B-27EB-42A2-81D2-A98B94D5A7F6}" type="pres">
      <dgm:prSet presAssocID="{0F1CD195-0B63-4444-A360-4CA482973057}" presName="Name8" presStyleCnt="0"/>
      <dgm:spPr/>
    </dgm:pt>
    <dgm:pt modelId="{994B7F00-8D73-4136-8E51-58879EF4CADF}" type="pres">
      <dgm:prSet presAssocID="{0F1CD195-0B63-4444-A360-4CA482973057}" presName="level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1955D3-1A6B-4D79-A713-E6D21C6CB344}" type="pres">
      <dgm:prSet presAssocID="{0F1CD195-0B63-4444-A360-4CA48297305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9D50E9-4E32-462C-AA23-D34343695C27}" type="pres">
      <dgm:prSet presAssocID="{5C84A70B-AE8B-43F0-A34D-7C4224BDDC81}" presName="Name8" presStyleCnt="0"/>
      <dgm:spPr/>
    </dgm:pt>
    <dgm:pt modelId="{3B5E011D-5F81-4A69-9AEF-D7B202345989}" type="pres">
      <dgm:prSet presAssocID="{5C84A70B-AE8B-43F0-A34D-7C4224BDDC81}" presName="level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72C464-4F07-4AFD-95FF-C50173DC8B02}" type="pres">
      <dgm:prSet presAssocID="{5C84A70B-AE8B-43F0-A34D-7C4224BDDC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CD402C-69D6-4728-B53D-61B9127E1742}" type="pres">
      <dgm:prSet presAssocID="{6A76220A-424E-4C46-8C88-2822D3AA2B76}" presName="Name8" presStyleCnt="0"/>
      <dgm:spPr/>
    </dgm:pt>
    <dgm:pt modelId="{50807A74-95D4-4C58-A2F6-B06A9291C214}" type="pres">
      <dgm:prSet presAssocID="{6A76220A-424E-4C46-8C88-2822D3AA2B76}" presName="level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AA3218-DBC3-4FDA-A32F-12E9EED3B8F7}" type="pres">
      <dgm:prSet presAssocID="{6A76220A-424E-4C46-8C88-2822D3AA2B7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40B698-8BAF-4290-A829-A3E58878557F}" type="presOf" srcId="{6782C398-EC48-45AA-98B2-19A079025D7E}" destId="{BAE27D70-9113-4D96-A35D-BB3FE3F906D2}" srcOrd="1" destOrd="0" presId="urn:microsoft.com/office/officeart/2005/8/layout/pyramid3"/>
    <dgm:cxn modelId="{C295996A-FFCD-4F2B-896C-98B178C7FE44}" srcId="{590F8CF4-98DF-4AEB-BE09-77AE3E235F83}" destId="{EF2DC8DE-BC2C-4694-BD29-31A523C816EE}" srcOrd="0" destOrd="0" parTransId="{CFE5107E-914C-4D6B-A50D-1D1AAEA1B267}" sibTransId="{923791F3-BCAB-46C7-96C6-ABDE8BA7C603}"/>
    <dgm:cxn modelId="{DDBF6A12-01C3-4565-A696-31FDC6081CD0}" type="presOf" srcId="{0F1CD195-0B63-4444-A360-4CA482973057}" destId="{994B7F00-8D73-4136-8E51-58879EF4CADF}" srcOrd="0" destOrd="0" presId="urn:microsoft.com/office/officeart/2005/8/layout/pyramid3"/>
    <dgm:cxn modelId="{D87B2DDD-F145-48CC-8B93-CEA663722835}" type="presOf" srcId="{590F8CF4-98DF-4AEB-BE09-77AE3E235F83}" destId="{77B387DC-7C4A-411A-B2B2-079B5941D2CB}" srcOrd="0" destOrd="0" presId="urn:microsoft.com/office/officeart/2005/8/layout/pyramid3"/>
    <dgm:cxn modelId="{AC206F97-909F-4AD6-8EC5-FBC5013450BC}" srcId="{590F8CF4-98DF-4AEB-BE09-77AE3E235F83}" destId="{0F1CD195-0B63-4444-A360-4CA482973057}" srcOrd="3" destOrd="0" parTransId="{BF3B1E62-E43F-49FC-8188-56682895FEF6}" sibTransId="{9775B347-2014-484D-881E-D5104E00A9DF}"/>
    <dgm:cxn modelId="{A1B3492D-73A6-4B16-A7D6-55EF8E0E13B2}" type="presOf" srcId="{70038CD8-4589-49AF-9004-DA3EA4AA7E6E}" destId="{E38A0F47-33AF-4509-9D0E-F32070D818EB}" srcOrd="0" destOrd="0" presId="urn:microsoft.com/office/officeart/2005/8/layout/pyramid3"/>
    <dgm:cxn modelId="{1BB5BEC0-6E3C-4FD8-A365-009541634D6C}" srcId="{590F8CF4-98DF-4AEB-BE09-77AE3E235F83}" destId="{6782C398-EC48-45AA-98B2-19A079025D7E}" srcOrd="2" destOrd="0" parTransId="{5BE074C4-8E05-41D0-9314-BF8E5D6AB5BE}" sibTransId="{4942DC60-16E3-4CC0-A478-AE26E1533138}"/>
    <dgm:cxn modelId="{E2872FB5-EEE1-418A-9678-CAA7F34D1CC9}" type="presOf" srcId="{6782C398-EC48-45AA-98B2-19A079025D7E}" destId="{84D84392-76D6-4F14-8F1F-9F537298BBB8}" srcOrd="0" destOrd="0" presId="urn:microsoft.com/office/officeart/2005/8/layout/pyramid3"/>
    <dgm:cxn modelId="{1BBD6371-7300-4B99-96AC-0ADDC404FBA9}" type="presOf" srcId="{70038CD8-4589-49AF-9004-DA3EA4AA7E6E}" destId="{F47F0D6B-7256-4F24-AED5-70C3D3B98069}" srcOrd="1" destOrd="0" presId="urn:microsoft.com/office/officeart/2005/8/layout/pyramid3"/>
    <dgm:cxn modelId="{2811EDED-D22A-49FB-90C9-5142DC22F321}" type="presOf" srcId="{0F1CD195-0B63-4444-A360-4CA482973057}" destId="{F01955D3-1A6B-4D79-A713-E6D21C6CB344}" srcOrd="1" destOrd="0" presId="urn:microsoft.com/office/officeart/2005/8/layout/pyramid3"/>
    <dgm:cxn modelId="{C73A8211-3DCA-47DD-AB5C-6FBE8F6414BC}" srcId="{590F8CF4-98DF-4AEB-BE09-77AE3E235F83}" destId="{5C84A70B-AE8B-43F0-A34D-7C4224BDDC81}" srcOrd="4" destOrd="0" parTransId="{9066CBD8-5508-42B7-9602-31B4CAA5F852}" sibTransId="{53A0D680-2C07-40D8-99D0-482380C4E956}"/>
    <dgm:cxn modelId="{F32D6C77-84F1-4B6D-8366-B276E981E3EE}" type="presOf" srcId="{5C84A70B-AE8B-43F0-A34D-7C4224BDDC81}" destId="{7372C464-4F07-4AFD-95FF-C50173DC8B02}" srcOrd="1" destOrd="0" presId="urn:microsoft.com/office/officeart/2005/8/layout/pyramid3"/>
    <dgm:cxn modelId="{E265EEEA-6AFA-41EA-AA07-4F0FDCE45793}" type="presOf" srcId="{EF2DC8DE-BC2C-4694-BD29-31A523C816EE}" destId="{406A660C-1208-4A2F-AC1A-749751015AFE}" srcOrd="1" destOrd="0" presId="urn:microsoft.com/office/officeart/2005/8/layout/pyramid3"/>
    <dgm:cxn modelId="{EBB1572E-6415-4A18-9425-472B8A92AB90}" srcId="{590F8CF4-98DF-4AEB-BE09-77AE3E235F83}" destId="{70038CD8-4589-49AF-9004-DA3EA4AA7E6E}" srcOrd="1" destOrd="0" parTransId="{345AAAFB-3EF4-4FD3-8050-15B1127C0730}" sibTransId="{4DFDCDA4-5853-42FC-BE4B-BB3DD6386627}"/>
    <dgm:cxn modelId="{FD740766-68E8-45E7-B656-7BF595AB9A1B}" type="presOf" srcId="{6A76220A-424E-4C46-8C88-2822D3AA2B76}" destId="{0DAA3218-DBC3-4FDA-A32F-12E9EED3B8F7}" srcOrd="1" destOrd="0" presId="urn:microsoft.com/office/officeart/2005/8/layout/pyramid3"/>
    <dgm:cxn modelId="{93B17E17-2C09-4C02-8A9B-39512BED2280}" type="presOf" srcId="{5C84A70B-AE8B-43F0-A34D-7C4224BDDC81}" destId="{3B5E011D-5F81-4A69-9AEF-D7B202345989}" srcOrd="0" destOrd="0" presId="urn:microsoft.com/office/officeart/2005/8/layout/pyramid3"/>
    <dgm:cxn modelId="{3B70586C-EA5E-4241-A35F-D164D945E4C4}" type="presOf" srcId="{6A76220A-424E-4C46-8C88-2822D3AA2B76}" destId="{50807A74-95D4-4C58-A2F6-B06A9291C214}" srcOrd="0" destOrd="0" presId="urn:microsoft.com/office/officeart/2005/8/layout/pyramid3"/>
    <dgm:cxn modelId="{819BEF44-AFA3-4955-A55A-7D26A18C23CF}" srcId="{590F8CF4-98DF-4AEB-BE09-77AE3E235F83}" destId="{6A76220A-424E-4C46-8C88-2822D3AA2B76}" srcOrd="5" destOrd="0" parTransId="{529024C8-5378-417A-96DF-A23726E59B8A}" sibTransId="{861E55A3-3244-4CC5-9B25-120915678D72}"/>
    <dgm:cxn modelId="{7BB5F3B7-FC55-4802-B823-8BCCC7A5967E}" type="presOf" srcId="{EF2DC8DE-BC2C-4694-BD29-31A523C816EE}" destId="{CC7D7174-497F-425B-8507-4277875B568B}" srcOrd="0" destOrd="0" presId="urn:microsoft.com/office/officeart/2005/8/layout/pyramid3"/>
    <dgm:cxn modelId="{897DB623-E8D1-449C-BD6B-D8716897571F}" type="presParOf" srcId="{77B387DC-7C4A-411A-B2B2-079B5941D2CB}" destId="{9697CFF8-E9A1-4231-9CAC-632192976F06}" srcOrd="0" destOrd="0" presId="urn:microsoft.com/office/officeart/2005/8/layout/pyramid3"/>
    <dgm:cxn modelId="{EE284DF7-2FDE-44FD-B2FB-D054A65E5902}" type="presParOf" srcId="{9697CFF8-E9A1-4231-9CAC-632192976F06}" destId="{CC7D7174-497F-425B-8507-4277875B568B}" srcOrd="0" destOrd="0" presId="urn:microsoft.com/office/officeart/2005/8/layout/pyramid3"/>
    <dgm:cxn modelId="{47D01F1A-BD47-4F5C-A4C2-E1A549CF6ACF}" type="presParOf" srcId="{9697CFF8-E9A1-4231-9CAC-632192976F06}" destId="{406A660C-1208-4A2F-AC1A-749751015AFE}" srcOrd="1" destOrd="0" presId="urn:microsoft.com/office/officeart/2005/8/layout/pyramid3"/>
    <dgm:cxn modelId="{14283359-0218-4F5D-81F8-AC366A588BC5}" type="presParOf" srcId="{77B387DC-7C4A-411A-B2B2-079B5941D2CB}" destId="{EF5E6D20-B0D6-47F1-AD04-F5DDD563FB34}" srcOrd="1" destOrd="0" presId="urn:microsoft.com/office/officeart/2005/8/layout/pyramid3"/>
    <dgm:cxn modelId="{EEF225B0-7650-43B2-B3E6-2197EC2E2746}" type="presParOf" srcId="{EF5E6D20-B0D6-47F1-AD04-F5DDD563FB34}" destId="{E38A0F47-33AF-4509-9D0E-F32070D818EB}" srcOrd="0" destOrd="0" presId="urn:microsoft.com/office/officeart/2005/8/layout/pyramid3"/>
    <dgm:cxn modelId="{D63F03C3-0829-4F69-BEA3-1C13178270BD}" type="presParOf" srcId="{EF5E6D20-B0D6-47F1-AD04-F5DDD563FB34}" destId="{F47F0D6B-7256-4F24-AED5-70C3D3B98069}" srcOrd="1" destOrd="0" presId="urn:microsoft.com/office/officeart/2005/8/layout/pyramid3"/>
    <dgm:cxn modelId="{22C3F02C-EE5B-4DDD-9C8D-3F4783BBE13B}" type="presParOf" srcId="{77B387DC-7C4A-411A-B2B2-079B5941D2CB}" destId="{BE5A2DFD-9E31-443C-AD29-5FF4F3326711}" srcOrd="2" destOrd="0" presId="urn:microsoft.com/office/officeart/2005/8/layout/pyramid3"/>
    <dgm:cxn modelId="{97DED542-1B2A-4625-8485-A28C011F316D}" type="presParOf" srcId="{BE5A2DFD-9E31-443C-AD29-5FF4F3326711}" destId="{84D84392-76D6-4F14-8F1F-9F537298BBB8}" srcOrd="0" destOrd="0" presId="urn:microsoft.com/office/officeart/2005/8/layout/pyramid3"/>
    <dgm:cxn modelId="{6FF38911-D4CB-4A10-9621-A9C1BCA560F3}" type="presParOf" srcId="{BE5A2DFD-9E31-443C-AD29-5FF4F3326711}" destId="{BAE27D70-9113-4D96-A35D-BB3FE3F906D2}" srcOrd="1" destOrd="0" presId="urn:microsoft.com/office/officeart/2005/8/layout/pyramid3"/>
    <dgm:cxn modelId="{5434D859-B8D2-42D8-B8D7-4EE5BCBB0B5B}" type="presParOf" srcId="{77B387DC-7C4A-411A-B2B2-079B5941D2CB}" destId="{D87E583B-27EB-42A2-81D2-A98B94D5A7F6}" srcOrd="3" destOrd="0" presId="urn:microsoft.com/office/officeart/2005/8/layout/pyramid3"/>
    <dgm:cxn modelId="{5AC31182-2E3C-4DA9-81BE-7746FA3C1A5D}" type="presParOf" srcId="{D87E583B-27EB-42A2-81D2-A98B94D5A7F6}" destId="{994B7F00-8D73-4136-8E51-58879EF4CADF}" srcOrd="0" destOrd="0" presId="urn:microsoft.com/office/officeart/2005/8/layout/pyramid3"/>
    <dgm:cxn modelId="{EFDBA9CD-70AD-44A0-AAC7-EBD89FD1EBB4}" type="presParOf" srcId="{D87E583B-27EB-42A2-81D2-A98B94D5A7F6}" destId="{F01955D3-1A6B-4D79-A713-E6D21C6CB344}" srcOrd="1" destOrd="0" presId="urn:microsoft.com/office/officeart/2005/8/layout/pyramid3"/>
    <dgm:cxn modelId="{14637126-4A52-48D4-B841-89530237131E}" type="presParOf" srcId="{77B387DC-7C4A-411A-B2B2-079B5941D2CB}" destId="{479D50E9-4E32-462C-AA23-D34343695C27}" srcOrd="4" destOrd="0" presId="urn:microsoft.com/office/officeart/2005/8/layout/pyramid3"/>
    <dgm:cxn modelId="{989FA147-A793-4D12-857B-7D669708B2CE}" type="presParOf" srcId="{479D50E9-4E32-462C-AA23-D34343695C27}" destId="{3B5E011D-5F81-4A69-9AEF-D7B202345989}" srcOrd="0" destOrd="0" presId="urn:microsoft.com/office/officeart/2005/8/layout/pyramid3"/>
    <dgm:cxn modelId="{8ECB024A-EFB9-4CFC-8AA5-E0B54F2B6308}" type="presParOf" srcId="{479D50E9-4E32-462C-AA23-D34343695C27}" destId="{7372C464-4F07-4AFD-95FF-C50173DC8B02}" srcOrd="1" destOrd="0" presId="urn:microsoft.com/office/officeart/2005/8/layout/pyramid3"/>
    <dgm:cxn modelId="{0CB4284D-64AC-4197-9305-5EB0F7654624}" type="presParOf" srcId="{77B387DC-7C4A-411A-B2B2-079B5941D2CB}" destId="{E9CD402C-69D6-4728-B53D-61B9127E1742}" srcOrd="5" destOrd="0" presId="urn:microsoft.com/office/officeart/2005/8/layout/pyramid3"/>
    <dgm:cxn modelId="{746F4AD1-894B-48A8-B637-2DC315D67215}" type="presParOf" srcId="{E9CD402C-69D6-4728-B53D-61B9127E1742}" destId="{50807A74-95D4-4C58-A2F6-B06A9291C214}" srcOrd="0" destOrd="0" presId="urn:microsoft.com/office/officeart/2005/8/layout/pyramid3"/>
    <dgm:cxn modelId="{BF082D53-4290-4EC8-88E9-7FD020F8E121}" type="presParOf" srcId="{E9CD402C-69D6-4728-B53D-61B9127E1742}" destId="{0DAA3218-DBC3-4FDA-A32F-12E9EED3B8F7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0F8CF4-98DF-4AEB-BE09-77AE3E235F83}" type="doc">
      <dgm:prSet loTypeId="urn:microsoft.com/office/officeart/2005/8/layout/pyramid3" loCatId="pyramid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en-US"/>
        </a:p>
      </dgm:t>
    </dgm:pt>
    <dgm:pt modelId="{EF2DC8DE-BC2C-4694-BD29-31A523C816EE}">
      <dgm:prSet phldrT="[Text]" custT="1"/>
      <dgm:spPr/>
      <dgm:t>
        <a:bodyPr/>
        <a:lstStyle/>
        <a:p>
          <a:r>
            <a:rPr lang="en-US" sz="1800" dirty="0" smtClean="0"/>
            <a:t>Universe</a:t>
          </a:r>
          <a:endParaRPr lang="en-US" sz="1800" dirty="0"/>
        </a:p>
      </dgm:t>
    </dgm:pt>
    <dgm:pt modelId="{CFE5107E-914C-4D6B-A50D-1D1AAEA1B267}" type="parTrans" cxnId="{C295996A-FFCD-4F2B-896C-98B178C7FE44}">
      <dgm:prSet/>
      <dgm:spPr/>
      <dgm:t>
        <a:bodyPr/>
        <a:lstStyle/>
        <a:p>
          <a:endParaRPr lang="en-US"/>
        </a:p>
      </dgm:t>
    </dgm:pt>
    <dgm:pt modelId="{923791F3-BCAB-46C7-96C6-ABDE8BA7C603}" type="sibTrans" cxnId="{C295996A-FFCD-4F2B-896C-98B178C7FE44}">
      <dgm:prSet/>
      <dgm:spPr/>
      <dgm:t>
        <a:bodyPr/>
        <a:lstStyle/>
        <a:p>
          <a:endParaRPr lang="en-US"/>
        </a:p>
      </dgm:t>
    </dgm:pt>
    <dgm:pt modelId="{70038CD8-4589-49AF-9004-DA3EA4AA7E6E}">
      <dgm:prSet phldrT="[Text]" custT="1"/>
      <dgm:spPr/>
      <dgm:t>
        <a:bodyPr/>
        <a:lstStyle/>
        <a:p>
          <a:r>
            <a:rPr lang="en-US" sz="1800" dirty="0"/>
            <a:t>Inquiry</a:t>
          </a:r>
        </a:p>
      </dgm:t>
    </dgm:pt>
    <dgm:pt modelId="{345AAAFB-3EF4-4FD3-8050-15B1127C0730}" type="parTrans" cxnId="{EBB1572E-6415-4A18-9425-472B8A92AB90}">
      <dgm:prSet/>
      <dgm:spPr/>
      <dgm:t>
        <a:bodyPr/>
        <a:lstStyle/>
        <a:p>
          <a:endParaRPr lang="en-US"/>
        </a:p>
      </dgm:t>
    </dgm:pt>
    <dgm:pt modelId="{4DFDCDA4-5853-42FC-BE4B-BB3DD6386627}" type="sibTrans" cxnId="{EBB1572E-6415-4A18-9425-472B8A92AB90}">
      <dgm:prSet/>
      <dgm:spPr/>
      <dgm:t>
        <a:bodyPr/>
        <a:lstStyle/>
        <a:p>
          <a:endParaRPr lang="en-US"/>
        </a:p>
      </dgm:t>
    </dgm:pt>
    <dgm:pt modelId="{6782C398-EC48-45AA-98B2-19A079025D7E}">
      <dgm:prSet custT="1"/>
      <dgm:spPr/>
      <dgm:t>
        <a:bodyPr/>
        <a:lstStyle/>
        <a:p>
          <a:r>
            <a:rPr lang="en-US" sz="1800" dirty="0"/>
            <a:t>Applicant</a:t>
          </a:r>
        </a:p>
      </dgm:t>
    </dgm:pt>
    <dgm:pt modelId="{5BE074C4-8E05-41D0-9314-BF8E5D6AB5BE}" type="parTrans" cxnId="{1BB5BEC0-6E3C-4FD8-A365-009541634D6C}">
      <dgm:prSet/>
      <dgm:spPr/>
      <dgm:t>
        <a:bodyPr/>
        <a:lstStyle/>
        <a:p>
          <a:endParaRPr lang="en-US"/>
        </a:p>
      </dgm:t>
    </dgm:pt>
    <dgm:pt modelId="{4942DC60-16E3-4CC0-A478-AE26E1533138}" type="sibTrans" cxnId="{1BB5BEC0-6E3C-4FD8-A365-009541634D6C}">
      <dgm:prSet/>
      <dgm:spPr/>
      <dgm:t>
        <a:bodyPr/>
        <a:lstStyle/>
        <a:p>
          <a:endParaRPr lang="en-US"/>
        </a:p>
      </dgm:t>
    </dgm:pt>
    <dgm:pt modelId="{0F1CD195-0B63-4444-A360-4CA482973057}">
      <dgm:prSet custT="1"/>
      <dgm:spPr/>
      <dgm:t>
        <a:bodyPr/>
        <a:lstStyle/>
        <a:p>
          <a:r>
            <a:rPr lang="en-US" sz="1800" dirty="0"/>
            <a:t>Admit</a:t>
          </a:r>
        </a:p>
      </dgm:t>
    </dgm:pt>
    <dgm:pt modelId="{BF3B1E62-E43F-49FC-8188-56682895FEF6}" type="parTrans" cxnId="{AC206F97-909F-4AD6-8EC5-FBC5013450BC}">
      <dgm:prSet/>
      <dgm:spPr/>
      <dgm:t>
        <a:bodyPr/>
        <a:lstStyle/>
        <a:p>
          <a:endParaRPr lang="en-US"/>
        </a:p>
      </dgm:t>
    </dgm:pt>
    <dgm:pt modelId="{9775B347-2014-484D-881E-D5104E00A9DF}" type="sibTrans" cxnId="{AC206F97-909F-4AD6-8EC5-FBC5013450BC}">
      <dgm:prSet/>
      <dgm:spPr/>
      <dgm:t>
        <a:bodyPr/>
        <a:lstStyle/>
        <a:p>
          <a:endParaRPr lang="en-US"/>
        </a:p>
      </dgm:t>
    </dgm:pt>
    <dgm:pt modelId="{5C84A70B-AE8B-43F0-A34D-7C4224BDDC81}">
      <dgm:prSet custT="1"/>
      <dgm:spPr/>
      <dgm:t>
        <a:bodyPr/>
        <a:lstStyle/>
        <a:p>
          <a:r>
            <a:rPr lang="en-US" sz="1800" dirty="0" smtClean="0"/>
            <a:t>Financial Aid</a:t>
          </a:r>
          <a:endParaRPr lang="en-US" sz="1800" dirty="0"/>
        </a:p>
      </dgm:t>
    </dgm:pt>
    <dgm:pt modelId="{9066CBD8-5508-42B7-9602-31B4CAA5F852}" type="parTrans" cxnId="{C73A8211-3DCA-47DD-AB5C-6FBE8F6414BC}">
      <dgm:prSet/>
      <dgm:spPr/>
      <dgm:t>
        <a:bodyPr/>
        <a:lstStyle/>
        <a:p>
          <a:endParaRPr lang="en-US"/>
        </a:p>
      </dgm:t>
    </dgm:pt>
    <dgm:pt modelId="{53A0D680-2C07-40D8-99D0-482380C4E956}" type="sibTrans" cxnId="{C73A8211-3DCA-47DD-AB5C-6FBE8F6414BC}">
      <dgm:prSet/>
      <dgm:spPr/>
      <dgm:t>
        <a:bodyPr/>
        <a:lstStyle/>
        <a:p>
          <a:endParaRPr lang="en-US"/>
        </a:p>
      </dgm:t>
    </dgm:pt>
    <dgm:pt modelId="{6A76220A-424E-4C46-8C88-2822D3AA2B76}">
      <dgm:prSet custT="1"/>
      <dgm:spPr/>
      <dgm:t>
        <a:bodyPr/>
        <a:lstStyle/>
        <a:p>
          <a:endParaRPr lang="en-US" sz="1800" dirty="0"/>
        </a:p>
        <a:p>
          <a:endParaRPr lang="en-US" sz="1900" dirty="0"/>
        </a:p>
      </dgm:t>
    </dgm:pt>
    <dgm:pt modelId="{529024C8-5378-417A-96DF-A23726E59B8A}" type="parTrans" cxnId="{819BEF44-AFA3-4955-A55A-7D26A18C23CF}">
      <dgm:prSet/>
      <dgm:spPr/>
      <dgm:t>
        <a:bodyPr/>
        <a:lstStyle/>
        <a:p>
          <a:endParaRPr lang="en-US"/>
        </a:p>
      </dgm:t>
    </dgm:pt>
    <dgm:pt modelId="{861E55A3-3244-4CC5-9B25-120915678D72}" type="sibTrans" cxnId="{819BEF44-AFA3-4955-A55A-7D26A18C23CF}">
      <dgm:prSet/>
      <dgm:spPr/>
      <dgm:t>
        <a:bodyPr/>
        <a:lstStyle/>
        <a:p>
          <a:endParaRPr lang="en-US"/>
        </a:p>
      </dgm:t>
    </dgm:pt>
    <dgm:pt modelId="{77B387DC-7C4A-411A-B2B2-079B5941D2CB}" type="pres">
      <dgm:prSet presAssocID="{590F8CF4-98DF-4AEB-BE09-77AE3E235F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97CFF8-E9A1-4231-9CAC-632192976F06}" type="pres">
      <dgm:prSet presAssocID="{EF2DC8DE-BC2C-4694-BD29-31A523C816EE}" presName="Name8" presStyleCnt="0"/>
      <dgm:spPr/>
    </dgm:pt>
    <dgm:pt modelId="{CC7D7174-497F-425B-8507-4277875B568B}" type="pres">
      <dgm:prSet presAssocID="{EF2DC8DE-BC2C-4694-BD29-31A523C816EE}" presName="level" presStyleLbl="node1" presStyleIdx="0" presStyleCnt="6" custLinFactNeighborX="69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6A660C-1208-4A2F-AC1A-749751015AFE}" type="pres">
      <dgm:prSet presAssocID="{EF2DC8DE-BC2C-4694-BD29-31A523C816E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5E6D20-B0D6-47F1-AD04-F5DDD563FB34}" type="pres">
      <dgm:prSet presAssocID="{70038CD8-4589-49AF-9004-DA3EA4AA7E6E}" presName="Name8" presStyleCnt="0"/>
      <dgm:spPr/>
    </dgm:pt>
    <dgm:pt modelId="{E38A0F47-33AF-4509-9D0E-F32070D818EB}" type="pres">
      <dgm:prSet presAssocID="{70038CD8-4589-49AF-9004-DA3EA4AA7E6E}" presName="level" presStyleLbl="node1" presStyleIdx="1" presStyleCnt="6" custLinFactNeighborX="14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7F0D6B-7256-4F24-AED5-70C3D3B98069}" type="pres">
      <dgm:prSet presAssocID="{70038CD8-4589-49AF-9004-DA3EA4AA7E6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5A2DFD-9E31-443C-AD29-5FF4F3326711}" type="pres">
      <dgm:prSet presAssocID="{6782C398-EC48-45AA-98B2-19A079025D7E}" presName="Name8" presStyleCnt="0"/>
      <dgm:spPr/>
    </dgm:pt>
    <dgm:pt modelId="{84D84392-76D6-4F14-8F1F-9F537298BBB8}" type="pres">
      <dgm:prSet presAssocID="{6782C398-EC48-45AA-98B2-19A079025D7E}" presName="level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E27D70-9113-4D96-A35D-BB3FE3F906D2}" type="pres">
      <dgm:prSet presAssocID="{6782C398-EC48-45AA-98B2-19A079025D7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7E583B-27EB-42A2-81D2-A98B94D5A7F6}" type="pres">
      <dgm:prSet presAssocID="{0F1CD195-0B63-4444-A360-4CA482973057}" presName="Name8" presStyleCnt="0"/>
      <dgm:spPr/>
    </dgm:pt>
    <dgm:pt modelId="{994B7F00-8D73-4136-8E51-58879EF4CADF}" type="pres">
      <dgm:prSet presAssocID="{0F1CD195-0B63-4444-A360-4CA482973057}" presName="level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1955D3-1A6B-4D79-A713-E6D21C6CB344}" type="pres">
      <dgm:prSet presAssocID="{0F1CD195-0B63-4444-A360-4CA48297305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9D50E9-4E32-462C-AA23-D34343695C27}" type="pres">
      <dgm:prSet presAssocID="{5C84A70B-AE8B-43F0-A34D-7C4224BDDC81}" presName="Name8" presStyleCnt="0"/>
      <dgm:spPr/>
    </dgm:pt>
    <dgm:pt modelId="{3B5E011D-5F81-4A69-9AEF-D7B202345989}" type="pres">
      <dgm:prSet presAssocID="{5C84A70B-AE8B-43F0-A34D-7C4224BDDC81}" presName="level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72C464-4F07-4AFD-95FF-C50173DC8B02}" type="pres">
      <dgm:prSet presAssocID="{5C84A70B-AE8B-43F0-A34D-7C4224BDDC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CD402C-69D6-4728-B53D-61B9127E1742}" type="pres">
      <dgm:prSet presAssocID="{6A76220A-424E-4C46-8C88-2822D3AA2B76}" presName="Name8" presStyleCnt="0"/>
      <dgm:spPr/>
    </dgm:pt>
    <dgm:pt modelId="{50807A74-95D4-4C58-A2F6-B06A9291C214}" type="pres">
      <dgm:prSet presAssocID="{6A76220A-424E-4C46-8C88-2822D3AA2B76}" presName="level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AA3218-DBC3-4FDA-A32F-12E9EED3B8F7}" type="pres">
      <dgm:prSet presAssocID="{6A76220A-424E-4C46-8C88-2822D3AA2B7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206F97-909F-4AD6-8EC5-FBC5013450BC}" srcId="{590F8CF4-98DF-4AEB-BE09-77AE3E235F83}" destId="{0F1CD195-0B63-4444-A360-4CA482973057}" srcOrd="3" destOrd="0" parTransId="{BF3B1E62-E43F-49FC-8188-56682895FEF6}" sibTransId="{9775B347-2014-484D-881E-D5104E00A9DF}"/>
    <dgm:cxn modelId="{61F76501-25EA-4785-ABEA-8639046028B7}" type="presOf" srcId="{70038CD8-4589-49AF-9004-DA3EA4AA7E6E}" destId="{E38A0F47-33AF-4509-9D0E-F32070D818EB}" srcOrd="0" destOrd="0" presId="urn:microsoft.com/office/officeart/2005/8/layout/pyramid3"/>
    <dgm:cxn modelId="{53535E69-63A7-45A3-A8F6-93BBE9BA825F}" type="presOf" srcId="{70038CD8-4589-49AF-9004-DA3EA4AA7E6E}" destId="{F47F0D6B-7256-4F24-AED5-70C3D3B98069}" srcOrd="1" destOrd="0" presId="urn:microsoft.com/office/officeart/2005/8/layout/pyramid3"/>
    <dgm:cxn modelId="{819BEF44-AFA3-4955-A55A-7D26A18C23CF}" srcId="{590F8CF4-98DF-4AEB-BE09-77AE3E235F83}" destId="{6A76220A-424E-4C46-8C88-2822D3AA2B76}" srcOrd="5" destOrd="0" parTransId="{529024C8-5378-417A-96DF-A23726E59B8A}" sibTransId="{861E55A3-3244-4CC5-9B25-120915678D72}"/>
    <dgm:cxn modelId="{EBB1572E-6415-4A18-9425-472B8A92AB90}" srcId="{590F8CF4-98DF-4AEB-BE09-77AE3E235F83}" destId="{70038CD8-4589-49AF-9004-DA3EA4AA7E6E}" srcOrd="1" destOrd="0" parTransId="{345AAAFB-3EF4-4FD3-8050-15B1127C0730}" sibTransId="{4DFDCDA4-5853-42FC-BE4B-BB3DD6386627}"/>
    <dgm:cxn modelId="{D2A6B27C-9A4F-482D-B346-A8144D0B0883}" type="presOf" srcId="{6782C398-EC48-45AA-98B2-19A079025D7E}" destId="{84D84392-76D6-4F14-8F1F-9F537298BBB8}" srcOrd="0" destOrd="0" presId="urn:microsoft.com/office/officeart/2005/8/layout/pyramid3"/>
    <dgm:cxn modelId="{C295996A-FFCD-4F2B-896C-98B178C7FE44}" srcId="{590F8CF4-98DF-4AEB-BE09-77AE3E235F83}" destId="{EF2DC8DE-BC2C-4694-BD29-31A523C816EE}" srcOrd="0" destOrd="0" parTransId="{CFE5107E-914C-4D6B-A50D-1D1AAEA1B267}" sibTransId="{923791F3-BCAB-46C7-96C6-ABDE8BA7C603}"/>
    <dgm:cxn modelId="{F5103214-3CF8-49EB-82F0-07B2A0D45379}" type="presOf" srcId="{0F1CD195-0B63-4444-A360-4CA482973057}" destId="{994B7F00-8D73-4136-8E51-58879EF4CADF}" srcOrd="0" destOrd="0" presId="urn:microsoft.com/office/officeart/2005/8/layout/pyramid3"/>
    <dgm:cxn modelId="{3B39CDF8-9E50-46DC-B3FE-287F8BBBB302}" type="presOf" srcId="{0F1CD195-0B63-4444-A360-4CA482973057}" destId="{F01955D3-1A6B-4D79-A713-E6D21C6CB344}" srcOrd="1" destOrd="0" presId="urn:microsoft.com/office/officeart/2005/8/layout/pyramid3"/>
    <dgm:cxn modelId="{41D5671C-22D4-4632-B7BC-C4B593838E45}" type="presOf" srcId="{EF2DC8DE-BC2C-4694-BD29-31A523C816EE}" destId="{CC7D7174-497F-425B-8507-4277875B568B}" srcOrd="0" destOrd="0" presId="urn:microsoft.com/office/officeart/2005/8/layout/pyramid3"/>
    <dgm:cxn modelId="{95BA2FFB-6675-424D-B993-DBC3B6350800}" type="presOf" srcId="{EF2DC8DE-BC2C-4694-BD29-31A523C816EE}" destId="{406A660C-1208-4A2F-AC1A-749751015AFE}" srcOrd="1" destOrd="0" presId="urn:microsoft.com/office/officeart/2005/8/layout/pyramid3"/>
    <dgm:cxn modelId="{1BB5BEC0-6E3C-4FD8-A365-009541634D6C}" srcId="{590F8CF4-98DF-4AEB-BE09-77AE3E235F83}" destId="{6782C398-EC48-45AA-98B2-19A079025D7E}" srcOrd="2" destOrd="0" parTransId="{5BE074C4-8E05-41D0-9314-BF8E5D6AB5BE}" sibTransId="{4942DC60-16E3-4CC0-A478-AE26E1533138}"/>
    <dgm:cxn modelId="{C73A8211-3DCA-47DD-AB5C-6FBE8F6414BC}" srcId="{590F8CF4-98DF-4AEB-BE09-77AE3E235F83}" destId="{5C84A70B-AE8B-43F0-A34D-7C4224BDDC81}" srcOrd="4" destOrd="0" parTransId="{9066CBD8-5508-42B7-9602-31B4CAA5F852}" sibTransId="{53A0D680-2C07-40D8-99D0-482380C4E956}"/>
    <dgm:cxn modelId="{FE7D4077-7C38-48B3-8E9E-2FA4AD834516}" type="presOf" srcId="{6A76220A-424E-4C46-8C88-2822D3AA2B76}" destId="{50807A74-95D4-4C58-A2F6-B06A9291C214}" srcOrd="0" destOrd="0" presId="urn:microsoft.com/office/officeart/2005/8/layout/pyramid3"/>
    <dgm:cxn modelId="{4DC3DD48-268B-45FE-88EE-EF11416D9693}" type="presOf" srcId="{5C84A70B-AE8B-43F0-A34D-7C4224BDDC81}" destId="{3B5E011D-5F81-4A69-9AEF-D7B202345989}" srcOrd="0" destOrd="0" presId="urn:microsoft.com/office/officeart/2005/8/layout/pyramid3"/>
    <dgm:cxn modelId="{E40E9BC7-9059-459C-9752-29E7B5C6B72B}" type="presOf" srcId="{6A76220A-424E-4C46-8C88-2822D3AA2B76}" destId="{0DAA3218-DBC3-4FDA-A32F-12E9EED3B8F7}" srcOrd="1" destOrd="0" presId="urn:microsoft.com/office/officeart/2005/8/layout/pyramid3"/>
    <dgm:cxn modelId="{7198A4F7-141F-4C0D-9790-4EC538FD00BD}" type="presOf" srcId="{590F8CF4-98DF-4AEB-BE09-77AE3E235F83}" destId="{77B387DC-7C4A-411A-B2B2-079B5941D2CB}" srcOrd="0" destOrd="0" presId="urn:microsoft.com/office/officeart/2005/8/layout/pyramid3"/>
    <dgm:cxn modelId="{B3D1B471-62B3-4EF8-AB3E-6CB60FD02F48}" type="presOf" srcId="{5C84A70B-AE8B-43F0-A34D-7C4224BDDC81}" destId="{7372C464-4F07-4AFD-95FF-C50173DC8B02}" srcOrd="1" destOrd="0" presId="urn:microsoft.com/office/officeart/2005/8/layout/pyramid3"/>
    <dgm:cxn modelId="{9814F7D3-B7A5-4D51-9C7C-1915C23BB6BE}" type="presOf" srcId="{6782C398-EC48-45AA-98B2-19A079025D7E}" destId="{BAE27D70-9113-4D96-A35D-BB3FE3F906D2}" srcOrd="1" destOrd="0" presId="urn:microsoft.com/office/officeart/2005/8/layout/pyramid3"/>
    <dgm:cxn modelId="{68E7862E-ED72-49F2-9B76-7390848665C6}" type="presParOf" srcId="{77B387DC-7C4A-411A-B2B2-079B5941D2CB}" destId="{9697CFF8-E9A1-4231-9CAC-632192976F06}" srcOrd="0" destOrd="0" presId="urn:microsoft.com/office/officeart/2005/8/layout/pyramid3"/>
    <dgm:cxn modelId="{1AEAB883-E6EE-4A28-B944-CFE0160EE892}" type="presParOf" srcId="{9697CFF8-E9A1-4231-9CAC-632192976F06}" destId="{CC7D7174-497F-425B-8507-4277875B568B}" srcOrd="0" destOrd="0" presId="urn:microsoft.com/office/officeart/2005/8/layout/pyramid3"/>
    <dgm:cxn modelId="{E7ECD134-4487-4852-A4B1-FFD4C2336108}" type="presParOf" srcId="{9697CFF8-E9A1-4231-9CAC-632192976F06}" destId="{406A660C-1208-4A2F-AC1A-749751015AFE}" srcOrd="1" destOrd="0" presId="urn:microsoft.com/office/officeart/2005/8/layout/pyramid3"/>
    <dgm:cxn modelId="{1589AD74-F919-4102-880B-15A8A0DB7BD5}" type="presParOf" srcId="{77B387DC-7C4A-411A-B2B2-079B5941D2CB}" destId="{EF5E6D20-B0D6-47F1-AD04-F5DDD563FB34}" srcOrd="1" destOrd="0" presId="urn:microsoft.com/office/officeart/2005/8/layout/pyramid3"/>
    <dgm:cxn modelId="{23099BB4-7EA5-4398-8044-E16E006FEDC9}" type="presParOf" srcId="{EF5E6D20-B0D6-47F1-AD04-F5DDD563FB34}" destId="{E38A0F47-33AF-4509-9D0E-F32070D818EB}" srcOrd="0" destOrd="0" presId="urn:microsoft.com/office/officeart/2005/8/layout/pyramid3"/>
    <dgm:cxn modelId="{641C8D27-F31E-4EE7-87EA-0AE312F195B9}" type="presParOf" srcId="{EF5E6D20-B0D6-47F1-AD04-F5DDD563FB34}" destId="{F47F0D6B-7256-4F24-AED5-70C3D3B98069}" srcOrd="1" destOrd="0" presId="urn:microsoft.com/office/officeart/2005/8/layout/pyramid3"/>
    <dgm:cxn modelId="{018091E9-DEA8-4FF9-AE20-984D0E015C84}" type="presParOf" srcId="{77B387DC-7C4A-411A-B2B2-079B5941D2CB}" destId="{BE5A2DFD-9E31-443C-AD29-5FF4F3326711}" srcOrd="2" destOrd="0" presId="urn:microsoft.com/office/officeart/2005/8/layout/pyramid3"/>
    <dgm:cxn modelId="{16C59139-926C-4C38-9586-54E59DDDECA4}" type="presParOf" srcId="{BE5A2DFD-9E31-443C-AD29-5FF4F3326711}" destId="{84D84392-76D6-4F14-8F1F-9F537298BBB8}" srcOrd="0" destOrd="0" presId="urn:microsoft.com/office/officeart/2005/8/layout/pyramid3"/>
    <dgm:cxn modelId="{62FE9D87-AE62-436B-AC7C-20D9DD87DE27}" type="presParOf" srcId="{BE5A2DFD-9E31-443C-AD29-5FF4F3326711}" destId="{BAE27D70-9113-4D96-A35D-BB3FE3F906D2}" srcOrd="1" destOrd="0" presId="urn:microsoft.com/office/officeart/2005/8/layout/pyramid3"/>
    <dgm:cxn modelId="{561EB9BE-C7C0-4D47-83CE-56E595680142}" type="presParOf" srcId="{77B387DC-7C4A-411A-B2B2-079B5941D2CB}" destId="{D87E583B-27EB-42A2-81D2-A98B94D5A7F6}" srcOrd="3" destOrd="0" presId="urn:microsoft.com/office/officeart/2005/8/layout/pyramid3"/>
    <dgm:cxn modelId="{22D5220E-BE41-4DD2-9169-ACA8B3C96C66}" type="presParOf" srcId="{D87E583B-27EB-42A2-81D2-A98B94D5A7F6}" destId="{994B7F00-8D73-4136-8E51-58879EF4CADF}" srcOrd="0" destOrd="0" presId="urn:microsoft.com/office/officeart/2005/8/layout/pyramid3"/>
    <dgm:cxn modelId="{4F542E8E-26C7-4960-805E-B976BDDD7824}" type="presParOf" srcId="{D87E583B-27EB-42A2-81D2-A98B94D5A7F6}" destId="{F01955D3-1A6B-4D79-A713-E6D21C6CB344}" srcOrd="1" destOrd="0" presId="urn:microsoft.com/office/officeart/2005/8/layout/pyramid3"/>
    <dgm:cxn modelId="{77A1F663-08B5-41F5-83E4-186DF2D52870}" type="presParOf" srcId="{77B387DC-7C4A-411A-B2B2-079B5941D2CB}" destId="{479D50E9-4E32-462C-AA23-D34343695C27}" srcOrd="4" destOrd="0" presId="urn:microsoft.com/office/officeart/2005/8/layout/pyramid3"/>
    <dgm:cxn modelId="{4D7BBBDD-FC0E-4362-9056-2B81BB0BD43C}" type="presParOf" srcId="{479D50E9-4E32-462C-AA23-D34343695C27}" destId="{3B5E011D-5F81-4A69-9AEF-D7B202345989}" srcOrd="0" destOrd="0" presId="urn:microsoft.com/office/officeart/2005/8/layout/pyramid3"/>
    <dgm:cxn modelId="{2D6E0FAE-8B29-41E4-8CBC-746A2CB14783}" type="presParOf" srcId="{479D50E9-4E32-462C-AA23-D34343695C27}" destId="{7372C464-4F07-4AFD-95FF-C50173DC8B02}" srcOrd="1" destOrd="0" presId="urn:microsoft.com/office/officeart/2005/8/layout/pyramid3"/>
    <dgm:cxn modelId="{9083550F-50BA-41C1-8C47-C5E68382828E}" type="presParOf" srcId="{77B387DC-7C4A-411A-B2B2-079B5941D2CB}" destId="{E9CD402C-69D6-4728-B53D-61B9127E1742}" srcOrd="5" destOrd="0" presId="urn:microsoft.com/office/officeart/2005/8/layout/pyramid3"/>
    <dgm:cxn modelId="{698CBA0D-F12B-46EE-ABC0-2CF4BC2D1324}" type="presParOf" srcId="{E9CD402C-69D6-4728-B53D-61B9127E1742}" destId="{50807A74-95D4-4C58-A2F6-B06A9291C214}" srcOrd="0" destOrd="0" presId="urn:microsoft.com/office/officeart/2005/8/layout/pyramid3"/>
    <dgm:cxn modelId="{B3DB0710-7313-4401-9E3B-EAB545BDCA5D}" type="presParOf" srcId="{E9CD402C-69D6-4728-B53D-61B9127E1742}" destId="{0DAA3218-DBC3-4FDA-A32F-12E9EED3B8F7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7D7174-497F-425B-8507-4277875B568B}">
      <dsp:nvSpPr>
        <dsp:cNvPr id="0" name=""/>
        <dsp:cNvSpPr/>
      </dsp:nvSpPr>
      <dsp:spPr>
        <a:xfrm rot="10800000">
          <a:off x="0" y="0"/>
          <a:ext cx="4648200" cy="704850"/>
        </a:xfrm>
        <a:prstGeom prst="trapezoid">
          <a:avLst>
            <a:gd name="adj" fmla="val 54955"/>
          </a:avLst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Universe</a:t>
          </a:r>
          <a:endParaRPr lang="en-US" sz="1800" kern="1200" dirty="0"/>
        </a:p>
      </dsp:txBody>
      <dsp:txXfrm rot="-10800000">
        <a:off x="813434" y="0"/>
        <a:ext cx="3021330" cy="704850"/>
      </dsp:txXfrm>
    </dsp:sp>
    <dsp:sp modelId="{E38A0F47-33AF-4509-9D0E-F32070D818EB}">
      <dsp:nvSpPr>
        <dsp:cNvPr id="0" name=""/>
        <dsp:cNvSpPr/>
      </dsp:nvSpPr>
      <dsp:spPr>
        <a:xfrm rot="10800000">
          <a:off x="393005" y="704850"/>
          <a:ext cx="3873500" cy="704850"/>
        </a:xfrm>
        <a:prstGeom prst="trapezoid">
          <a:avLst>
            <a:gd name="adj" fmla="val 54955"/>
          </a:avLst>
        </a:prstGeom>
        <a:solidFill>
          <a:schemeClr val="accent5">
            <a:shade val="80000"/>
            <a:hueOff val="41044"/>
            <a:satOff val="-448"/>
            <a:lumOff val="511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Inquiry</a:t>
          </a:r>
        </a:p>
      </dsp:txBody>
      <dsp:txXfrm rot="-10800000">
        <a:off x="1070867" y="704850"/>
        <a:ext cx="2517775" cy="704850"/>
      </dsp:txXfrm>
    </dsp:sp>
    <dsp:sp modelId="{84D84392-76D6-4F14-8F1F-9F537298BBB8}">
      <dsp:nvSpPr>
        <dsp:cNvPr id="0" name=""/>
        <dsp:cNvSpPr/>
      </dsp:nvSpPr>
      <dsp:spPr>
        <a:xfrm rot="10800000">
          <a:off x="774700" y="1409699"/>
          <a:ext cx="3098800" cy="704850"/>
        </a:xfrm>
        <a:prstGeom prst="trapezoid">
          <a:avLst>
            <a:gd name="adj" fmla="val 54955"/>
          </a:avLst>
        </a:prstGeom>
        <a:solidFill>
          <a:schemeClr val="accent5">
            <a:shade val="80000"/>
            <a:hueOff val="82088"/>
            <a:satOff val="-895"/>
            <a:lumOff val="1023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Applicant</a:t>
          </a:r>
        </a:p>
      </dsp:txBody>
      <dsp:txXfrm rot="-10800000">
        <a:off x="1316990" y="1409699"/>
        <a:ext cx="2014220" cy="704850"/>
      </dsp:txXfrm>
    </dsp:sp>
    <dsp:sp modelId="{994B7F00-8D73-4136-8E51-58879EF4CADF}">
      <dsp:nvSpPr>
        <dsp:cNvPr id="0" name=""/>
        <dsp:cNvSpPr/>
      </dsp:nvSpPr>
      <dsp:spPr>
        <a:xfrm rot="10800000">
          <a:off x="1162050" y="2114550"/>
          <a:ext cx="2324100" cy="704850"/>
        </a:xfrm>
        <a:prstGeom prst="trapezoid">
          <a:avLst>
            <a:gd name="adj" fmla="val 54955"/>
          </a:avLst>
        </a:prstGeom>
        <a:solidFill>
          <a:schemeClr val="accent5">
            <a:shade val="80000"/>
            <a:hueOff val="123133"/>
            <a:satOff val="-1343"/>
            <a:lumOff val="1534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Admit</a:t>
          </a:r>
        </a:p>
      </dsp:txBody>
      <dsp:txXfrm rot="-10800000">
        <a:off x="1568767" y="2114550"/>
        <a:ext cx="1510665" cy="704850"/>
      </dsp:txXfrm>
    </dsp:sp>
    <dsp:sp modelId="{3B5E011D-5F81-4A69-9AEF-D7B202345989}">
      <dsp:nvSpPr>
        <dsp:cNvPr id="0" name=""/>
        <dsp:cNvSpPr/>
      </dsp:nvSpPr>
      <dsp:spPr>
        <a:xfrm rot="10800000">
          <a:off x="1549400" y="2819400"/>
          <a:ext cx="1549400" cy="704850"/>
        </a:xfrm>
        <a:prstGeom prst="trapezoid">
          <a:avLst>
            <a:gd name="adj" fmla="val 54955"/>
          </a:avLst>
        </a:prstGeom>
        <a:solidFill>
          <a:schemeClr val="accent5">
            <a:shade val="80000"/>
            <a:hueOff val="164177"/>
            <a:satOff val="-1790"/>
            <a:lumOff val="204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Financial Aid</a:t>
          </a:r>
          <a:endParaRPr lang="en-US" sz="1800" kern="1200" dirty="0"/>
        </a:p>
      </dsp:txBody>
      <dsp:txXfrm rot="-10800000">
        <a:off x="1820545" y="2819400"/>
        <a:ext cx="1007110" cy="704850"/>
      </dsp:txXfrm>
    </dsp:sp>
    <dsp:sp modelId="{50807A74-95D4-4C58-A2F6-B06A9291C214}">
      <dsp:nvSpPr>
        <dsp:cNvPr id="0" name=""/>
        <dsp:cNvSpPr/>
      </dsp:nvSpPr>
      <dsp:spPr>
        <a:xfrm rot="10800000">
          <a:off x="1936750" y="3524250"/>
          <a:ext cx="774700" cy="704850"/>
        </a:xfrm>
        <a:prstGeom prst="trapezoid">
          <a:avLst>
            <a:gd name="adj" fmla="val 54955"/>
          </a:avLst>
        </a:prstGeom>
        <a:solidFill>
          <a:schemeClr val="accent5">
            <a:shade val="80000"/>
            <a:hueOff val="205221"/>
            <a:satOff val="-2238"/>
            <a:lumOff val="255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 rot="-10800000">
        <a:off x="1936750" y="3524250"/>
        <a:ext cx="774700" cy="7048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7D7174-497F-425B-8507-4277875B568B}">
      <dsp:nvSpPr>
        <dsp:cNvPr id="0" name=""/>
        <dsp:cNvSpPr/>
      </dsp:nvSpPr>
      <dsp:spPr>
        <a:xfrm rot="10800000">
          <a:off x="0" y="0"/>
          <a:ext cx="4648200" cy="704850"/>
        </a:xfrm>
        <a:prstGeom prst="trapezoid">
          <a:avLst>
            <a:gd name="adj" fmla="val 54955"/>
          </a:avLst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Universe</a:t>
          </a:r>
          <a:endParaRPr lang="en-US" sz="1800" kern="1200" dirty="0"/>
        </a:p>
      </dsp:txBody>
      <dsp:txXfrm rot="-10800000">
        <a:off x="813434" y="0"/>
        <a:ext cx="3021330" cy="704850"/>
      </dsp:txXfrm>
    </dsp:sp>
    <dsp:sp modelId="{E38A0F47-33AF-4509-9D0E-F32070D818EB}">
      <dsp:nvSpPr>
        <dsp:cNvPr id="0" name=""/>
        <dsp:cNvSpPr/>
      </dsp:nvSpPr>
      <dsp:spPr>
        <a:xfrm rot="10800000">
          <a:off x="393005" y="704850"/>
          <a:ext cx="3873500" cy="704850"/>
        </a:xfrm>
        <a:prstGeom prst="trapezoid">
          <a:avLst>
            <a:gd name="adj" fmla="val 54955"/>
          </a:avLst>
        </a:prstGeom>
        <a:solidFill>
          <a:schemeClr val="accent5">
            <a:shade val="80000"/>
            <a:hueOff val="41044"/>
            <a:satOff val="-448"/>
            <a:lumOff val="511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Inquiry</a:t>
          </a:r>
        </a:p>
      </dsp:txBody>
      <dsp:txXfrm rot="-10800000">
        <a:off x="1070867" y="704850"/>
        <a:ext cx="2517775" cy="704850"/>
      </dsp:txXfrm>
    </dsp:sp>
    <dsp:sp modelId="{84D84392-76D6-4F14-8F1F-9F537298BBB8}">
      <dsp:nvSpPr>
        <dsp:cNvPr id="0" name=""/>
        <dsp:cNvSpPr/>
      </dsp:nvSpPr>
      <dsp:spPr>
        <a:xfrm rot="10800000">
          <a:off x="774700" y="1409699"/>
          <a:ext cx="3098800" cy="704850"/>
        </a:xfrm>
        <a:prstGeom prst="trapezoid">
          <a:avLst>
            <a:gd name="adj" fmla="val 54955"/>
          </a:avLst>
        </a:prstGeom>
        <a:solidFill>
          <a:schemeClr val="accent5">
            <a:shade val="80000"/>
            <a:hueOff val="82088"/>
            <a:satOff val="-895"/>
            <a:lumOff val="1023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Applicant</a:t>
          </a:r>
        </a:p>
      </dsp:txBody>
      <dsp:txXfrm rot="-10800000">
        <a:off x="1316990" y="1409699"/>
        <a:ext cx="2014220" cy="704850"/>
      </dsp:txXfrm>
    </dsp:sp>
    <dsp:sp modelId="{994B7F00-8D73-4136-8E51-58879EF4CADF}">
      <dsp:nvSpPr>
        <dsp:cNvPr id="0" name=""/>
        <dsp:cNvSpPr/>
      </dsp:nvSpPr>
      <dsp:spPr>
        <a:xfrm rot="10800000">
          <a:off x="1162050" y="2114550"/>
          <a:ext cx="2324100" cy="704850"/>
        </a:xfrm>
        <a:prstGeom prst="trapezoid">
          <a:avLst>
            <a:gd name="adj" fmla="val 54955"/>
          </a:avLst>
        </a:prstGeom>
        <a:solidFill>
          <a:schemeClr val="accent5">
            <a:shade val="80000"/>
            <a:hueOff val="123133"/>
            <a:satOff val="-1343"/>
            <a:lumOff val="1534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Admit</a:t>
          </a:r>
        </a:p>
      </dsp:txBody>
      <dsp:txXfrm rot="-10800000">
        <a:off x="1568767" y="2114550"/>
        <a:ext cx="1510665" cy="704850"/>
      </dsp:txXfrm>
    </dsp:sp>
    <dsp:sp modelId="{3B5E011D-5F81-4A69-9AEF-D7B202345989}">
      <dsp:nvSpPr>
        <dsp:cNvPr id="0" name=""/>
        <dsp:cNvSpPr/>
      </dsp:nvSpPr>
      <dsp:spPr>
        <a:xfrm rot="10800000">
          <a:off x="1549400" y="2819400"/>
          <a:ext cx="1549400" cy="704850"/>
        </a:xfrm>
        <a:prstGeom prst="trapezoid">
          <a:avLst>
            <a:gd name="adj" fmla="val 54955"/>
          </a:avLst>
        </a:prstGeom>
        <a:solidFill>
          <a:schemeClr val="accent5">
            <a:shade val="80000"/>
            <a:hueOff val="164177"/>
            <a:satOff val="-1790"/>
            <a:lumOff val="204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Financial Aid</a:t>
          </a:r>
          <a:endParaRPr lang="en-US" sz="1800" kern="1200" dirty="0"/>
        </a:p>
      </dsp:txBody>
      <dsp:txXfrm rot="-10800000">
        <a:off x="1820545" y="2819400"/>
        <a:ext cx="1007110" cy="704850"/>
      </dsp:txXfrm>
    </dsp:sp>
    <dsp:sp modelId="{50807A74-95D4-4C58-A2F6-B06A9291C214}">
      <dsp:nvSpPr>
        <dsp:cNvPr id="0" name=""/>
        <dsp:cNvSpPr/>
      </dsp:nvSpPr>
      <dsp:spPr>
        <a:xfrm rot="10800000">
          <a:off x="1936750" y="3524250"/>
          <a:ext cx="774700" cy="704850"/>
        </a:xfrm>
        <a:prstGeom prst="trapezoid">
          <a:avLst>
            <a:gd name="adj" fmla="val 54955"/>
          </a:avLst>
        </a:prstGeom>
        <a:solidFill>
          <a:schemeClr val="accent5">
            <a:shade val="80000"/>
            <a:hueOff val="205221"/>
            <a:satOff val="-2238"/>
            <a:lumOff val="255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 rot="-10800000">
        <a:off x="1936750" y="3524250"/>
        <a:ext cx="774700" cy="7048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58181" cy="355192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302776" y="0"/>
            <a:ext cx="4058181" cy="355192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r">
              <a:defRPr sz="1200"/>
            </a:lvl1pPr>
          </a:lstStyle>
          <a:p>
            <a:fld id="{191047A0-C0A9-4DF6-A701-B5AECAC50247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721883"/>
            <a:ext cx="4058181" cy="355192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302776" y="6721883"/>
            <a:ext cx="4058181" cy="355192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r">
              <a:defRPr sz="1200"/>
            </a:lvl1pPr>
          </a:lstStyle>
          <a:p>
            <a:fld id="{1229B4BB-7ABB-43BF-A5B1-864D041FA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1134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57333" cy="355083"/>
          </a:xfrm>
          <a:prstGeom prst="rect">
            <a:avLst/>
          </a:prstGeom>
        </p:spPr>
        <p:txBody>
          <a:bodyPr vert="horz" lIns="93935" tIns="46967" rIns="93935" bIns="4696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03577" y="0"/>
            <a:ext cx="4057333" cy="355083"/>
          </a:xfrm>
          <a:prstGeom prst="rect">
            <a:avLst/>
          </a:prstGeom>
        </p:spPr>
        <p:txBody>
          <a:bodyPr vert="horz" lIns="93935" tIns="46967" rIns="93935" bIns="46967" rtlCol="0"/>
          <a:lstStyle>
            <a:lvl1pPr algn="r">
              <a:defRPr sz="1200"/>
            </a:lvl1pPr>
          </a:lstStyle>
          <a:p>
            <a:fld id="{B36BF6D5-251D-4F52-B3C9-E06F40A8373F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89275" y="884238"/>
            <a:ext cx="3184525" cy="23891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5" tIns="46967" rIns="93935" bIns="4696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6308" y="3405843"/>
            <a:ext cx="7490460" cy="2786598"/>
          </a:xfrm>
          <a:prstGeom prst="rect">
            <a:avLst/>
          </a:prstGeom>
        </p:spPr>
        <p:txBody>
          <a:bodyPr vert="horz" lIns="93935" tIns="46967" rIns="93935" bIns="4696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21994"/>
            <a:ext cx="4057333" cy="355082"/>
          </a:xfrm>
          <a:prstGeom prst="rect">
            <a:avLst/>
          </a:prstGeom>
        </p:spPr>
        <p:txBody>
          <a:bodyPr vert="horz" lIns="93935" tIns="46967" rIns="93935" bIns="4696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03577" y="6721994"/>
            <a:ext cx="4057333" cy="355082"/>
          </a:xfrm>
          <a:prstGeom prst="rect">
            <a:avLst/>
          </a:prstGeom>
        </p:spPr>
        <p:txBody>
          <a:bodyPr vert="horz" lIns="93935" tIns="46967" rIns="93935" bIns="46967" rtlCol="0" anchor="b"/>
          <a:lstStyle>
            <a:lvl1pPr algn="r">
              <a:defRPr sz="1200"/>
            </a:lvl1pPr>
          </a:lstStyle>
          <a:p>
            <a:fld id="{31A23A65-C917-4DF6-AA26-366600E54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00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5336B8-D012-A645-ABEB-52D44CEA4337}" type="datetimeFigureOut">
              <a:rPr lang="en-US" smtClean="0"/>
              <a:pPr/>
              <a:t>9/24/2016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6330-D00E-F84A-A805-33CAD003C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5336B8-D012-A645-ABEB-52D44CEA4337}" type="datetimeFigureOut">
              <a:rPr lang="en-US" smtClean="0"/>
              <a:pPr/>
              <a:t>9/24/2016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6330-D00E-F84A-A805-33CAD003C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5336B8-D012-A645-ABEB-52D44CEA4337}" type="datetimeFigureOut">
              <a:rPr lang="en-US" smtClean="0"/>
              <a:pPr/>
              <a:t>9/24/2016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6330-D00E-F84A-A805-33CAD003C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703"/>
            <a:ext cx="8229600" cy="4712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57600" y="6253170"/>
            <a:ext cx="2133600" cy="365125"/>
          </a:xfrm>
        </p:spPr>
        <p:txBody>
          <a:bodyPr/>
          <a:lstStyle/>
          <a:p>
            <a:fld id="{3A506330-D00E-F84A-A805-33CAD003CA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459921" y="6248963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College of Business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533400" y="6103194"/>
            <a:ext cx="6553200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5336B8-D012-A645-ABEB-52D44CEA4337}" type="datetimeFigureOut">
              <a:rPr lang="en-US" smtClean="0"/>
              <a:pPr/>
              <a:t>9/24/2016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6330-D00E-F84A-A805-33CAD003C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5336B8-D012-A645-ABEB-52D44CEA4337}" type="datetimeFigureOut">
              <a:rPr lang="en-US" smtClean="0"/>
              <a:pPr/>
              <a:t>9/24/2016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6330-D00E-F84A-A805-33CAD003C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5336B8-D012-A645-ABEB-52D44CEA4337}" type="datetimeFigureOut">
              <a:rPr lang="en-US" smtClean="0"/>
              <a:pPr/>
              <a:t>9/24/2016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6330-D00E-F84A-A805-33CAD003C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5336B8-D012-A645-ABEB-52D44CEA4337}" type="datetimeFigureOut">
              <a:rPr lang="en-US" smtClean="0"/>
              <a:pPr/>
              <a:t>9/24/2016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6330-D00E-F84A-A805-33CAD003C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5336B8-D012-A645-ABEB-52D44CEA4337}" type="datetimeFigureOut">
              <a:rPr lang="en-US" smtClean="0"/>
              <a:pPr/>
              <a:t>9/24/2016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6330-D00E-F84A-A805-33CAD003C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5336B8-D012-A645-ABEB-52D44CEA4337}" type="datetimeFigureOut">
              <a:rPr lang="en-US" smtClean="0"/>
              <a:pPr/>
              <a:t>9/24/2016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6330-D00E-F84A-A805-33CAD003C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5336B8-D012-A645-ABEB-52D44CEA4337}" type="datetimeFigureOut">
              <a:rPr lang="en-US" smtClean="0"/>
              <a:pPr/>
              <a:t>9/24/2016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6330-D00E-F84A-A805-33CAD003C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-8164"/>
            <a:ext cx="9144000" cy="1418319"/>
          </a:xfrm>
          <a:prstGeom prst="rect">
            <a:avLst/>
          </a:prstGeom>
          <a:solidFill>
            <a:srgbClr val="BC9B65"/>
          </a:solidFill>
          <a:ln w="5715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66256" y="123826"/>
            <a:ext cx="6533531" cy="11207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0807" y="631620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81400" y="63162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06330-D00E-F84A-A805-33CAD003CA2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851"/>
          <a:stretch/>
        </p:blipFill>
        <p:spPr>
          <a:xfrm>
            <a:off x="10886" y="65311"/>
            <a:ext cx="2467318" cy="1295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5521779"/>
            <a:ext cx="1619250" cy="1295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600" kern="1200" baseline="0">
          <a:solidFill>
            <a:srgbClr val="02356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 txBox="1">
            <a:spLocks noChangeArrowheads="1"/>
          </p:cNvSpPr>
          <p:nvPr/>
        </p:nvSpPr>
        <p:spPr bwMode="auto">
          <a:xfrm>
            <a:off x="2590800" y="5655"/>
            <a:ext cx="6629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Advising Charter</a:t>
            </a:r>
          </a:p>
          <a:p>
            <a:pPr eaLnBrk="1" hangingPunct="1"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Jun – Sep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1600200"/>
            <a:ext cx="8534400" cy="4264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Milestones: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Launch Advising Sub Team by Friday, July 15, 2016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Identify short-term high impact projects by Wednesday, July 27, 2016.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Identify and launch secondary efforts as necessary by September 15, 2016.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Adjourn Advising Sub Team by December 16, 2016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Deliverables: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Increase Fall 2016 Off Campus enrollments by 75 HC, 50 FTE over trend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Increase second year retention of On Campus Fall 2015 FTF Cohort to 60%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Current Projection: 41%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60 HC, 53 FTE over trend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Increase second year retention of Off Campus Fall 2015 Transfer Cohort to 75%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Current Projection: 65%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32 HC, 20 FTE over trend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Create Project Plan for Fall 2013 FTF Cohort Completion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4572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Current retention at 44% - 40% is TLT Deliverable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3522784"/>
            <a:ext cx="7924800" cy="30480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43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381400" y="3184790"/>
            <a:ext cx="2369149" cy="1893246"/>
          </a:xfrm>
          <a:prstGeom prst="ellipse">
            <a:avLst/>
          </a:prstGeom>
          <a:solidFill>
            <a:srgbClr val="CCECFF"/>
          </a:solidFill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5" name="Rectangle 16"/>
          <p:cNvSpPr txBox="1">
            <a:spLocks noChangeArrowheads="1"/>
          </p:cNvSpPr>
          <p:nvPr/>
        </p:nvSpPr>
        <p:spPr bwMode="auto">
          <a:xfrm>
            <a:off x="2590800" y="148317"/>
            <a:ext cx="6324600" cy="104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Student Population</a:t>
            </a:r>
          </a:p>
          <a:p>
            <a:pPr eaLnBrk="1" hangingPunct="1"/>
            <a:r>
              <a:rPr lang="en-US" altLang="en-US" sz="2800" dirty="0" smtClean="0">
                <a:solidFill>
                  <a:schemeClr val="tx2"/>
                </a:solidFill>
                <a:latin typeface="Georgia" panose="02040502050405020303" pitchFamily="18" charset="0"/>
              </a:rPr>
              <a:t>Online Demographics</a:t>
            </a:r>
            <a:endParaRPr lang="en-US" altLang="en-US" sz="2800" dirty="0"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3979" y="1735454"/>
            <a:ext cx="8883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Online</a:t>
            </a:r>
            <a:endParaRPr lang="en-US" sz="2000" b="1" dirty="0"/>
          </a:p>
        </p:txBody>
      </p:sp>
      <p:sp>
        <p:nvSpPr>
          <p:cNvPr id="7" name="Oval 6"/>
          <p:cNvSpPr/>
          <p:nvPr/>
        </p:nvSpPr>
        <p:spPr>
          <a:xfrm>
            <a:off x="153281" y="2293138"/>
            <a:ext cx="2819400" cy="2895600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991000" y="5353958"/>
            <a:ext cx="145123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Flexibility (70%)</a:t>
            </a:r>
          </a:p>
          <a:p>
            <a:r>
              <a:rPr lang="en-US" sz="1400" i="1" dirty="0" smtClean="0"/>
              <a:t>Availability (55%)</a:t>
            </a:r>
          </a:p>
          <a:p>
            <a:r>
              <a:rPr lang="en-US" sz="1400" i="1" dirty="0" smtClean="0"/>
              <a:t>Cost (28%)</a:t>
            </a:r>
            <a:endParaRPr lang="en-US" sz="14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1210748" y="2389296"/>
            <a:ext cx="710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1,540</a:t>
            </a:r>
          </a:p>
          <a:p>
            <a:pPr algn="ctr"/>
            <a:r>
              <a:rPr lang="en-US" sz="1400" i="1" dirty="0" smtClean="0"/>
              <a:t>47%</a:t>
            </a:r>
            <a:endParaRPr lang="en-US" sz="1400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1151899" y="3355288"/>
            <a:ext cx="843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/>
              <a:t>t</a:t>
            </a:r>
            <a:r>
              <a:rPr lang="en-US" sz="1600" i="1" dirty="0" smtClean="0"/>
              <a:t>ransfer</a:t>
            </a:r>
          </a:p>
          <a:p>
            <a:pPr algn="ctr"/>
            <a:r>
              <a:rPr lang="en-US" sz="1200" i="1" dirty="0" smtClean="0"/>
              <a:t>~70%</a:t>
            </a:r>
            <a:endParaRPr lang="en-US" sz="1200" i="1" dirty="0"/>
          </a:p>
        </p:txBody>
      </p:sp>
      <p:sp>
        <p:nvSpPr>
          <p:cNvPr id="26" name="Rectangle 25"/>
          <p:cNvSpPr/>
          <p:nvPr/>
        </p:nvSpPr>
        <p:spPr>
          <a:xfrm>
            <a:off x="3332810" y="3733800"/>
            <a:ext cx="5410200" cy="294446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018610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2010</a:t>
            </a:r>
            <a:endParaRPr lang="en-US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4759026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2011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5439954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2012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6090614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2013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6730378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2014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7370142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2015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3149171" y="1639371"/>
            <a:ext cx="23910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Female:	         1,046 </a:t>
            </a:r>
            <a:r>
              <a:rPr lang="en-US" sz="1100" dirty="0" smtClean="0"/>
              <a:t>(68%)</a:t>
            </a:r>
            <a:endParaRPr lang="en-US" sz="1400" dirty="0" smtClean="0"/>
          </a:p>
          <a:p>
            <a:r>
              <a:rPr lang="en-US" sz="1400" dirty="0"/>
              <a:t>M</a:t>
            </a:r>
            <a:r>
              <a:rPr lang="en-US" sz="1400" dirty="0" smtClean="0"/>
              <a:t>ale:			 494 </a:t>
            </a:r>
            <a:r>
              <a:rPr lang="en-US" sz="1100" dirty="0" smtClean="0"/>
              <a:t>(32%)</a:t>
            </a:r>
          </a:p>
          <a:p>
            <a:endParaRPr lang="en-US" sz="1400" dirty="0"/>
          </a:p>
          <a:p>
            <a:r>
              <a:rPr lang="en-US" sz="1400" dirty="0" smtClean="0"/>
              <a:t>Median Age:		34</a:t>
            </a:r>
          </a:p>
          <a:p>
            <a:r>
              <a:rPr lang="en-US" sz="1400" dirty="0" smtClean="0"/>
              <a:t>Average Credit Load:	  9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37909" y="1672441"/>
            <a:ext cx="281940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White:			1,194 </a:t>
            </a:r>
            <a:r>
              <a:rPr lang="en-US" sz="1100" dirty="0" smtClean="0"/>
              <a:t>(78%)</a:t>
            </a:r>
            <a:endParaRPr lang="en-US" sz="1400" dirty="0" smtClean="0"/>
          </a:p>
          <a:p>
            <a:r>
              <a:rPr lang="en-US" sz="1400" dirty="0" smtClean="0"/>
              <a:t>Minority:			   228 </a:t>
            </a:r>
            <a:r>
              <a:rPr lang="en-US" sz="1100" dirty="0" smtClean="0"/>
              <a:t>(15%)</a:t>
            </a:r>
          </a:p>
          <a:p>
            <a:r>
              <a:rPr lang="en-US" sz="1400" dirty="0" smtClean="0"/>
              <a:t>Unknown:			   119 </a:t>
            </a:r>
            <a:r>
              <a:rPr lang="en-US" sz="1100" dirty="0" smtClean="0"/>
              <a:t>(  8%)		</a:t>
            </a:r>
          </a:p>
          <a:p>
            <a:endParaRPr lang="en-US" sz="1400" dirty="0"/>
          </a:p>
          <a:p>
            <a:r>
              <a:rPr lang="en-US" sz="1400" dirty="0" smtClean="0"/>
              <a:t>Eastern Oregon		  376 </a:t>
            </a:r>
            <a:r>
              <a:rPr lang="en-US" sz="1100" dirty="0" smtClean="0"/>
              <a:t>(24%)</a:t>
            </a:r>
          </a:p>
          <a:p>
            <a:r>
              <a:rPr lang="en-US" sz="1400" dirty="0" smtClean="0"/>
              <a:t>Other Oregon		  791 </a:t>
            </a:r>
            <a:r>
              <a:rPr lang="en-US" sz="1100" dirty="0" smtClean="0"/>
              <a:t>(51%)</a:t>
            </a:r>
          </a:p>
          <a:p>
            <a:r>
              <a:rPr lang="en-US" sz="1400" dirty="0" smtClean="0"/>
              <a:t>Idaho/Washington		  183 </a:t>
            </a:r>
            <a:r>
              <a:rPr lang="en-US" sz="1100" dirty="0" smtClean="0"/>
              <a:t>(12%)</a:t>
            </a:r>
          </a:p>
          <a:p>
            <a:r>
              <a:rPr lang="en-US" sz="1400" dirty="0" smtClean="0"/>
              <a:t>Beyond			  190 </a:t>
            </a:r>
            <a:r>
              <a:rPr lang="en-US" sz="1100" dirty="0" smtClean="0"/>
              <a:t>(12%)</a:t>
            </a: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 rotWithShape="1">
          <a:blip r:embed="rId2"/>
          <a:srcRect l="19131" t="23283" r="16340" b="24354"/>
          <a:stretch/>
        </p:blipFill>
        <p:spPr>
          <a:xfrm>
            <a:off x="3781754" y="4349638"/>
            <a:ext cx="4524047" cy="20574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517465" y="4239861"/>
            <a:ext cx="1022739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3962401" y="4506561"/>
            <a:ext cx="796625" cy="3734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337477" y="4392261"/>
            <a:ext cx="700434" cy="6745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975982" y="4703835"/>
            <a:ext cx="754396" cy="6745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373986" y="5780871"/>
            <a:ext cx="754396" cy="7448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099267" y="4662371"/>
            <a:ext cx="4651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8.5%</a:t>
            </a:r>
            <a:endParaRPr lang="en-US" sz="1100" dirty="0"/>
          </a:p>
        </p:txBody>
      </p:sp>
      <p:sp>
        <p:nvSpPr>
          <p:cNvPr id="47" name="TextBox 46"/>
          <p:cNvSpPr txBox="1"/>
          <p:nvPr/>
        </p:nvSpPr>
        <p:spPr>
          <a:xfrm>
            <a:off x="4767041" y="4268454"/>
            <a:ext cx="5373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12.7%</a:t>
            </a:r>
            <a:endParaRPr lang="en-US" sz="1100" dirty="0"/>
          </a:p>
        </p:txBody>
      </p:sp>
      <p:sp>
        <p:nvSpPr>
          <p:cNvPr id="48" name="TextBox 47"/>
          <p:cNvSpPr txBox="1"/>
          <p:nvPr/>
        </p:nvSpPr>
        <p:spPr>
          <a:xfrm>
            <a:off x="5439954" y="4883460"/>
            <a:ext cx="4651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6.2%</a:t>
            </a:r>
            <a:endParaRPr lang="en-US" sz="1100" dirty="0"/>
          </a:p>
        </p:txBody>
      </p:sp>
      <p:sp>
        <p:nvSpPr>
          <p:cNvPr id="49" name="TextBox 48"/>
          <p:cNvSpPr txBox="1"/>
          <p:nvPr/>
        </p:nvSpPr>
        <p:spPr>
          <a:xfrm>
            <a:off x="6107760" y="5114776"/>
            <a:ext cx="4651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3.7%</a:t>
            </a:r>
            <a:endParaRPr lang="en-US" sz="1100" dirty="0"/>
          </a:p>
        </p:txBody>
      </p:sp>
      <p:sp>
        <p:nvSpPr>
          <p:cNvPr id="50" name="TextBox 49"/>
          <p:cNvSpPr txBox="1"/>
          <p:nvPr/>
        </p:nvSpPr>
        <p:spPr>
          <a:xfrm>
            <a:off x="6730378" y="6336791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- 6.2%</a:t>
            </a:r>
            <a:endParaRPr lang="en-US" sz="1200" dirty="0"/>
          </a:p>
        </p:txBody>
      </p:sp>
      <p:sp>
        <p:nvSpPr>
          <p:cNvPr id="51" name="TextBox 50"/>
          <p:cNvSpPr txBox="1"/>
          <p:nvPr/>
        </p:nvSpPr>
        <p:spPr>
          <a:xfrm>
            <a:off x="7411870" y="4136903"/>
            <a:ext cx="5373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14.1%</a:t>
            </a:r>
            <a:endParaRPr lang="en-US" sz="1100" dirty="0"/>
          </a:p>
        </p:txBody>
      </p:sp>
      <p:sp>
        <p:nvSpPr>
          <p:cNvPr id="40" name="TextBox 39"/>
          <p:cNvSpPr txBox="1"/>
          <p:nvPr/>
        </p:nvSpPr>
        <p:spPr>
          <a:xfrm>
            <a:off x="3433119" y="6090570"/>
            <a:ext cx="10502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Trend</a:t>
            </a:r>
          </a:p>
          <a:p>
            <a:r>
              <a:rPr lang="en-US" sz="1400" i="1" dirty="0" smtClean="0"/>
              <a:t>2010 - 2015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1514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8"/>
          <p:cNvSpPr txBox="1">
            <a:spLocks noChangeArrowheads="1"/>
          </p:cNvSpPr>
          <p:nvPr/>
        </p:nvSpPr>
        <p:spPr bwMode="auto">
          <a:xfrm>
            <a:off x="2633237" y="86202"/>
            <a:ext cx="6629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Student Population</a:t>
            </a:r>
          </a:p>
          <a:p>
            <a:pPr eaLnBrk="1" hangingPunct="1"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Online Growth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200" y="1752600"/>
            <a:ext cx="7108036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Build </a:t>
            </a:r>
            <a:r>
              <a:rPr lang="en-US" sz="2400" dirty="0" smtClean="0"/>
              <a:t>Brand (online + offline)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Expanded PR (US News, Ed pubs, …)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Online marketing (website + SEO + social + …)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Direct response (employers, prospects, …)</a:t>
            </a:r>
            <a:endParaRPr lang="en-US" sz="2400" dirty="0"/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Strategic Alliances (Community Colleges)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Articulation agreements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On-site marketing activities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Ambassador visits (faculty, admin, sports hero, …)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i="1" dirty="0"/>
              <a:t>CA transfers (explore others)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i="1" dirty="0" smtClean="0"/>
              <a:t>Unique niche offerings</a:t>
            </a:r>
          </a:p>
        </p:txBody>
      </p:sp>
    </p:spTree>
    <p:extLst>
      <p:ext uri="{BB962C8B-B14F-4D97-AF65-F5344CB8AC3E}">
        <p14:creationId xmlns:p14="http://schemas.microsoft.com/office/powerpoint/2010/main" val="539746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3332810" y="3733800"/>
            <a:ext cx="5410200" cy="294446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2460380"/>
            <a:ext cx="2209800" cy="16778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5" name="Rectangle 16"/>
          <p:cNvSpPr txBox="1">
            <a:spLocks noChangeArrowheads="1"/>
          </p:cNvSpPr>
          <p:nvPr/>
        </p:nvSpPr>
        <p:spPr bwMode="auto">
          <a:xfrm>
            <a:off x="2590800" y="148317"/>
            <a:ext cx="6324600" cy="104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Student Population</a:t>
            </a:r>
          </a:p>
          <a:p>
            <a:pPr eaLnBrk="1" hangingPunct="1"/>
            <a:r>
              <a:rPr lang="en-US" altLang="en-US" sz="2800" dirty="0" smtClean="0">
                <a:solidFill>
                  <a:schemeClr val="tx2"/>
                </a:solidFill>
                <a:latin typeface="Georgia" panose="02040502050405020303" pitchFamily="18" charset="0"/>
              </a:rPr>
              <a:t>Onsite (COBE) Demographics</a:t>
            </a:r>
            <a:endParaRPr lang="en-US" altLang="en-US" sz="2800" dirty="0"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6351" y="1935095"/>
            <a:ext cx="8756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Onsite</a:t>
            </a:r>
            <a:endParaRPr lang="en-US" sz="2000" b="1" dirty="0"/>
          </a:p>
        </p:txBody>
      </p:sp>
      <p:sp>
        <p:nvSpPr>
          <p:cNvPr id="6" name="Oval 5"/>
          <p:cNvSpPr/>
          <p:nvPr/>
        </p:nvSpPr>
        <p:spPr>
          <a:xfrm>
            <a:off x="661171" y="2606778"/>
            <a:ext cx="1353817" cy="1401649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065526" y="2679805"/>
            <a:ext cx="535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260</a:t>
            </a:r>
          </a:p>
          <a:p>
            <a:pPr algn="ctr"/>
            <a:r>
              <a:rPr lang="en-US" sz="1400" i="1" dirty="0"/>
              <a:t>8</a:t>
            </a:r>
            <a:r>
              <a:rPr lang="en-US" sz="1400" i="1" dirty="0" smtClean="0"/>
              <a:t>%</a:t>
            </a:r>
            <a:endParaRPr lang="en-US" sz="1400" i="1" dirty="0"/>
          </a:p>
        </p:txBody>
      </p:sp>
      <p:sp>
        <p:nvSpPr>
          <p:cNvPr id="21" name="Oval 20"/>
          <p:cNvSpPr/>
          <p:nvPr/>
        </p:nvSpPr>
        <p:spPr>
          <a:xfrm>
            <a:off x="829077" y="4310763"/>
            <a:ext cx="1008622" cy="1049226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649528" y="2606778"/>
            <a:ext cx="695575" cy="369332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effectLst/>
              </a:rPr>
              <a:t>COBE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644269" y="4310763"/>
            <a:ext cx="700834" cy="369332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effectLst/>
              </a:rPr>
              <a:t>other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24035" y="4387707"/>
            <a:ext cx="4187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74</a:t>
            </a:r>
          </a:p>
          <a:p>
            <a:pPr algn="ctr"/>
            <a:r>
              <a:rPr lang="en-US" sz="1400" i="1" dirty="0" smtClean="0"/>
              <a:t>2%</a:t>
            </a:r>
            <a:endParaRPr lang="en-US" sz="1400" i="1" dirty="0"/>
          </a:p>
        </p:txBody>
      </p:sp>
      <p:sp>
        <p:nvSpPr>
          <p:cNvPr id="29" name="Oval 28"/>
          <p:cNvSpPr/>
          <p:nvPr/>
        </p:nvSpPr>
        <p:spPr>
          <a:xfrm>
            <a:off x="849980" y="3196985"/>
            <a:ext cx="951084" cy="797763"/>
          </a:xfrm>
          <a:prstGeom prst="ellipse">
            <a:avLst/>
          </a:prstGeom>
          <a:solidFill>
            <a:srgbClr val="CCECFF"/>
          </a:solidFill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911636" y="3340281"/>
            <a:ext cx="843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/>
              <a:t>t</a:t>
            </a:r>
            <a:r>
              <a:rPr lang="en-US" sz="1600" i="1" dirty="0" smtClean="0"/>
              <a:t>ransfer</a:t>
            </a:r>
          </a:p>
          <a:p>
            <a:pPr algn="ctr"/>
            <a:r>
              <a:rPr lang="en-US" sz="1200" i="1" dirty="0" smtClean="0"/>
              <a:t>~50%</a:t>
            </a:r>
            <a:endParaRPr lang="en-US" sz="1200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3149171" y="1566322"/>
            <a:ext cx="23910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Female:	            185 </a:t>
            </a:r>
            <a:r>
              <a:rPr lang="en-US" sz="1100" dirty="0" smtClean="0"/>
              <a:t>(71%)</a:t>
            </a:r>
            <a:endParaRPr lang="en-US" sz="1400" dirty="0" smtClean="0"/>
          </a:p>
          <a:p>
            <a:r>
              <a:rPr lang="en-US" sz="1400" dirty="0"/>
              <a:t>M</a:t>
            </a:r>
            <a:r>
              <a:rPr lang="en-US" sz="1400" dirty="0" smtClean="0"/>
              <a:t>ale:			  75 </a:t>
            </a:r>
            <a:r>
              <a:rPr lang="en-US" sz="1100" dirty="0" smtClean="0"/>
              <a:t>(29%)</a:t>
            </a:r>
          </a:p>
          <a:p>
            <a:endParaRPr lang="en-US" sz="1400" dirty="0"/>
          </a:p>
          <a:p>
            <a:r>
              <a:rPr lang="en-US" sz="1400" dirty="0" smtClean="0"/>
              <a:t>Median Age:		29</a:t>
            </a:r>
          </a:p>
          <a:p>
            <a:r>
              <a:rPr lang="en-US" sz="1400" dirty="0" smtClean="0"/>
              <a:t>Average Credit Load:	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37909" y="1599392"/>
            <a:ext cx="281940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White:			   202 </a:t>
            </a:r>
            <a:r>
              <a:rPr lang="en-US" sz="1100" dirty="0" smtClean="0"/>
              <a:t>(78%)</a:t>
            </a:r>
            <a:endParaRPr lang="en-US" sz="1400" dirty="0" smtClean="0"/>
          </a:p>
          <a:p>
            <a:r>
              <a:rPr lang="en-US" sz="1400" dirty="0" smtClean="0"/>
              <a:t>Minority:			     34 </a:t>
            </a:r>
            <a:r>
              <a:rPr lang="en-US" sz="1100" dirty="0" smtClean="0"/>
              <a:t>(13%)</a:t>
            </a:r>
          </a:p>
          <a:p>
            <a:r>
              <a:rPr lang="en-US" sz="1400" dirty="0" smtClean="0"/>
              <a:t>Unknown:			     24 </a:t>
            </a:r>
            <a:r>
              <a:rPr lang="en-US" sz="1100" dirty="0" smtClean="0"/>
              <a:t>(  9%)		</a:t>
            </a:r>
          </a:p>
          <a:p>
            <a:endParaRPr lang="en-US" sz="1400" dirty="0"/>
          </a:p>
          <a:p>
            <a:r>
              <a:rPr lang="en-US" sz="1400" dirty="0"/>
              <a:t>Eastern Oregon		   </a:t>
            </a:r>
            <a:r>
              <a:rPr lang="en-US" sz="1400" dirty="0" smtClean="0"/>
              <a:t> 60 </a:t>
            </a:r>
            <a:r>
              <a:rPr lang="en-US" sz="1100" dirty="0"/>
              <a:t>(</a:t>
            </a:r>
            <a:r>
              <a:rPr lang="en-US" sz="1100" dirty="0" smtClean="0"/>
              <a:t>23%)</a:t>
            </a:r>
            <a:endParaRPr lang="en-US" sz="1100" dirty="0"/>
          </a:p>
          <a:p>
            <a:r>
              <a:rPr lang="en-US" sz="1400" dirty="0"/>
              <a:t>Other Oregon		  </a:t>
            </a:r>
            <a:r>
              <a:rPr lang="en-US" sz="1400" dirty="0" smtClean="0"/>
              <a:t>142 </a:t>
            </a:r>
            <a:r>
              <a:rPr lang="en-US" sz="1100" dirty="0"/>
              <a:t>(</a:t>
            </a:r>
            <a:r>
              <a:rPr lang="en-US" sz="1100" dirty="0" smtClean="0"/>
              <a:t>55%)</a:t>
            </a:r>
            <a:endParaRPr lang="en-US" sz="1100" dirty="0"/>
          </a:p>
          <a:p>
            <a:r>
              <a:rPr lang="en-US" sz="1400" dirty="0"/>
              <a:t>Idaho/Washington		  </a:t>
            </a:r>
            <a:r>
              <a:rPr lang="en-US" sz="1400" dirty="0" smtClean="0"/>
              <a:t>  48 </a:t>
            </a:r>
            <a:r>
              <a:rPr lang="en-US" sz="1100" dirty="0"/>
              <a:t>(</a:t>
            </a:r>
            <a:r>
              <a:rPr lang="en-US" sz="1100" dirty="0" smtClean="0"/>
              <a:t>18%)</a:t>
            </a:r>
            <a:endParaRPr lang="en-US" sz="1100" dirty="0"/>
          </a:p>
          <a:p>
            <a:r>
              <a:rPr lang="en-US" sz="1400" dirty="0"/>
              <a:t>Beyond			  </a:t>
            </a:r>
            <a:r>
              <a:rPr lang="en-US" sz="1400" dirty="0" smtClean="0"/>
              <a:t>  10 </a:t>
            </a:r>
            <a:r>
              <a:rPr lang="en-US" sz="1100" dirty="0" smtClean="0"/>
              <a:t>(</a:t>
            </a:r>
            <a:r>
              <a:rPr lang="en-US" sz="1100" dirty="0"/>
              <a:t> </a:t>
            </a:r>
            <a:r>
              <a:rPr lang="en-US" sz="1100" dirty="0" smtClean="0"/>
              <a:t> 4%)</a:t>
            </a:r>
            <a:endParaRPr lang="en-US" sz="1100" dirty="0"/>
          </a:p>
        </p:txBody>
      </p:sp>
      <p:sp>
        <p:nvSpPr>
          <p:cNvPr id="32" name="Rectangle 31"/>
          <p:cNvSpPr/>
          <p:nvPr/>
        </p:nvSpPr>
        <p:spPr>
          <a:xfrm>
            <a:off x="1837699" y="3345922"/>
            <a:ext cx="243433" cy="3289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771756" y="3334035"/>
            <a:ext cx="841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/>
              <a:t>m</a:t>
            </a:r>
            <a:r>
              <a:rPr lang="en-US" sz="1600" i="1" dirty="0" smtClean="0"/>
              <a:t>asters</a:t>
            </a:r>
          </a:p>
          <a:p>
            <a:pPr algn="ctr"/>
            <a:r>
              <a:rPr lang="en-US" sz="1200" i="1" dirty="0" smtClean="0"/>
              <a:t>40%</a:t>
            </a:r>
            <a:endParaRPr lang="en-US" sz="1200" i="1" dirty="0"/>
          </a:p>
        </p:txBody>
      </p:sp>
      <p:sp>
        <p:nvSpPr>
          <p:cNvPr id="35" name="TextBox 34"/>
          <p:cNvSpPr txBox="1"/>
          <p:nvPr/>
        </p:nvSpPr>
        <p:spPr>
          <a:xfrm>
            <a:off x="4018610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2010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4759026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2011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5439954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2012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6090614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2013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6730378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2014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7370142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2015</a:t>
            </a:r>
            <a:endParaRPr lang="en-US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4045106" y="4105787"/>
            <a:ext cx="4651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8.5%</a:t>
            </a:r>
            <a:endParaRPr lang="en-US" sz="1100" dirty="0"/>
          </a:p>
        </p:txBody>
      </p:sp>
      <p:sp>
        <p:nvSpPr>
          <p:cNvPr id="48" name="TextBox 47"/>
          <p:cNvSpPr txBox="1"/>
          <p:nvPr/>
        </p:nvSpPr>
        <p:spPr>
          <a:xfrm>
            <a:off x="4783027" y="4082118"/>
            <a:ext cx="4651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8.9%</a:t>
            </a:r>
            <a:endParaRPr lang="en-US" sz="1100" dirty="0"/>
          </a:p>
        </p:txBody>
      </p:sp>
      <p:sp>
        <p:nvSpPr>
          <p:cNvPr id="49" name="TextBox 48"/>
          <p:cNvSpPr txBox="1"/>
          <p:nvPr/>
        </p:nvSpPr>
        <p:spPr>
          <a:xfrm>
            <a:off x="5439954" y="4323455"/>
            <a:ext cx="4651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4.0%</a:t>
            </a:r>
            <a:endParaRPr lang="en-US" sz="1100" dirty="0"/>
          </a:p>
        </p:txBody>
      </p:sp>
      <p:sp>
        <p:nvSpPr>
          <p:cNvPr id="50" name="TextBox 49"/>
          <p:cNvSpPr txBox="1"/>
          <p:nvPr/>
        </p:nvSpPr>
        <p:spPr>
          <a:xfrm>
            <a:off x="6049622" y="5427521"/>
            <a:ext cx="50847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-8.1%</a:t>
            </a:r>
            <a:endParaRPr lang="en-US" sz="1100" dirty="0"/>
          </a:p>
        </p:txBody>
      </p:sp>
      <p:sp>
        <p:nvSpPr>
          <p:cNvPr id="51" name="TextBox 50"/>
          <p:cNvSpPr txBox="1"/>
          <p:nvPr/>
        </p:nvSpPr>
        <p:spPr>
          <a:xfrm>
            <a:off x="6654235" y="5689131"/>
            <a:ext cx="6511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- 13.5%</a:t>
            </a:r>
            <a:endParaRPr lang="en-US" sz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7348460" y="6237939"/>
            <a:ext cx="5806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-21.7%</a:t>
            </a:r>
            <a:endParaRPr lang="en-US" sz="1100" dirty="0"/>
          </a:p>
        </p:txBody>
      </p:sp>
      <p:sp>
        <p:nvSpPr>
          <p:cNvPr id="53" name="TextBox 52"/>
          <p:cNvSpPr txBox="1"/>
          <p:nvPr/>
        </p:nvSpPr>
        <p:spPr>
          <a:xfrm>
            <a:off x="3433119" y="6090570"/>
            <a:ext cx="10502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Trend</a:t>
            </a:r>
          </a:p>
          <a:p>
            <a:r>
              <a:rPr lang="en-US" sz="1400" i="1" dirty="0" smtClean="0"/>
              <a:t>2010 - 2015</a:t>
            </a:r>
            <a:endParaRPr lang="en-US" sz="1400" i="1" dirty="0"/>
          </a:p>
        </p:txBody>
      </p:sp>
      <p:sp>
        <p:nvSpPr>
          <p:cNvPr id="12" name="Rectangle 11"/>
          <p:cNvSpPr/>
          <p:nvPr/>
        </p:nvSpPr>
        <p:spPr>
          <a:xfrm>
            <a:off x="7408531" y="4921059"/>
            <a:ext cx="460466" cy="1296995"/>
          </a:xfrm>
          <a:prstGeom prst="rect">
            <a:avLst/>
          </a:prstGeom>
          <a:solidFill>
            <a:srgbClr val="06E5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6086850" y="4921059"/>
            <a:ext cx="471245" cy="540425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457208" y="4592512"/>
            <a:ext cx="472846" cy="311376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4783027" y="4343949"/>
            <a:ext cx="450852" cy="559939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048683" y="4388796"/>
            <a:ext cx="468782" cy="515092"/>
          </a:xfrm>
          <a:prstGeom prst="rect">
            <a:avLst/>
          </a:prstGeom>
          <a:solidFill>
            <a:srgbClr val="9B9B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764175" y="4921059"/>
            <a:ext cx="446525" cy="7830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0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8"/>
          <p:cNvSpPr txBox="1">
            <a:spLocks noChangeArrowheads="1"/>
          </p:cNvSpPr>
          <p:nvPr/>
        </p:nvSpPr>
        <p:spPr bwMode="auto">
          <a:xfrm>
            <a:off x="2633237" y="86202"/>
            <a:ext cx="6629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Student Population</a:t>
            </a:r>
          </a:p>
          <a:p>
            <a:pPr eaLnBrk="1" hangingPunct="1"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Onsite (COBE) Growth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200" y="1752600"/>
            <a:ext cx="7108036" cy="39549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Regional PR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Strategic Alliances (Community Colleges)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Articulation agreements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On-site marketing activities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Ambassador visits (faculty, admin, sports hero, …)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Unique (niche) offerings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MBA (blue collar)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Specialized MBA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FSA…</a:t>
            </a:r>
          </a:p>
        </p:txBody>
      </p:sp>
    </p:spTree>
    <p:extLst>
      <p:ext uri="{BB962C8B-B14F-4D97-AF65-F5344CB8AC3E}">
        <p14:creationId xmlns:p14="http://schemas.microsoft.com/office/powerpoint/2010/main" val="1661527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05968" y="4082282"/>
            <a:ext cx="2209800" cy="14803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5" name="Rectangle 16"/>
          <p:cNvSpPr txBox="1">
            <a:spLocks noChangeArrowheads="1"/>
          </p:cNvSpPr>
          <p:nvPr/>
        </p:nvSpPr>
        <p:spPr bwMode="auto">
          <a:xfrm>
            <a:off x="2590800" y="148317"/>
            <a:ext cx="6324600" cy="104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Student Population</a:t>
            </a:r>
          </a:p>
          <a:p>
            <a:pPr eaLnBrk="1" hangingPunct="1"/>
            <a:r>
              <a:rPr lang="en-US" altLang="en-US" sz="2800" dirty="0" smtClean="0">
                <a:solidFill>
                  <a:schemeClr val="tx2"/>
                </a:solidFill>
                <a:latin typeface="Georgia" panose="02040502050405020303" pitchFamily="18" charset="0"/>
              </a:rPr>
              <a:t>Onsite (other) Demographics</a:t>
            </a:r>
            <a:endParaRPr lang="en-US" altLang="en-US" sz="2800" dirty="0"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6351" y="1935095"/>
            <a:ext cx="8756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Onsite</a:t>
            </a:r>
            <a:endParaRPr lang="en-US" sz="2000" b="1" dirty="0"/>
          </a:p>
        </p:txBody>
      </p:sp>
      <p:sp>
        <p:nvSpPr>
          <p:cNvPr id="6" name="Oval 5"/>
          <p:cNvSpPr/>
          <p:nvPr/>
        </p:nvSpPr>
        <p:spPr>
          <a:xfrm>
            <a:off x="661171" y="2606778"/>
            <a:ext cx="1353817" cy="1401649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065526" y="2679805"/>
            <a:ext cx="535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260</a:t>
            </a:r>
          </a:p>
          <a:p>
            <a:pPr algn="ctr"/>
            <a:r>
              <a:rPr lang="en-US" sz="1400" i="1" dirty="0"/>
              <a:t>8</a:t>
            </a:r>
            <a:r>
              <a:rPr lang="en-US" sz="1400" i="1" dirty="0" smtClean="0"/>
              <a:t>%</a:t>
            </a:r>
            <a:endParaRPr lang="en-US" sz="1400" i="1" dirty="0"/>
          </a:p>
        </p:txBody>
      </p:sp>
      <p:sp>
        <p:nvSpPr>
          <p:cNvPr id="21" name="Oval 20"/>
          <p:cNvSpPr/>
          <p:nvPr/>
        </p:nvSpPr>
        <p:spPr>
          <a:xfrm>
            <a:off x="829077" y="4310763"/>
            <a:ext cx="1008622" cy="1049226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649528" y="2606778"/>
            <a:ext cx="695575" cy="369332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effectLst/>
              </a:rPr>
              <a:t>COBE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644269" y="4310763"/>
            <a:ext cx="700834" cy="369332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effectLst/>
              </a:rPr>
              <a:t>other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24035" y="4387707"/>
            <a:ext cx="4187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74</a:t>
            </a:r>
          </a:p>
          <a:p>
            <a:pPr algn="ctr"/>
            <a:r>
              <a:rPr lang="en-US" sz="1400" i="1" dirty="0" smtClean="0"/>
              <a:t>2%</a:t>
            </a:r>
            <a:endParaRPr lang="en-US" sz="1400" i="1" dirty="0"/>
          </a:p>
        </p:txBody>
      </p:sp>
      <p:sp>
        <p:nvSpPr>
          <p:cNvPr id="29" name="Oval 28"/>
          <p:cNvSpPr/>
          <p:nvPr/>
        </p:nvSpPr>
        <p:spPr>
          <a:xfrm>
            <a:off x="849980" y="3196985"/>
            <a:ext cx="951084" cy="797763"/>
          </a:xfrm>
          <a:prstGeom prst="ellipse">
            <a:avLst/>
          </a:prstGeom>
          <a:solidFill>
            <a:srgbClr val="CCECFF"/>
          </a:solidFill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911636" y="3340281"/>
            <a:ext cx="843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/>
              <a:t>t</a:t>
            </a:r>
            <a:r>
              <a:rPr lang="en-US" sz="1600" i="1" dirty="0" smtClean="0"/>
              <a:t>ransfer</a:t>
            </a:r>
          </a:p>
          <a:p>
            <a:pPr algn="ctr"/>
            <a:r>
              <a:rPr lang="en-US" sz="1200" i="1" dirty="0" smtClean="0"/>
              <a:t>~50%</a:t>
            </a:r>
            <a:endParaRPr lang="en-US" sz="1200" i="1" dirty="0"/>
          </a:p>
        </p:txBody>
      </p:sp>
      <p:sp>
        <p:nvSpPr>
          <p:cNvPr id="4" name="Rectangle 3"/>
          <p:cNvSpPr/>
          <p:nvPr/>
        </p:nvSpPr>
        <p:spPr>
          <a:xfrm>
            <a:off x="1801064" y="3439379"/>
            <a:ext cx="814704" cy="1681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779289" y="3345922"/>
            <a:ext cx="841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/>
              <a:t>m</a:t>
            </a:r>
            <a:r>
              <a:rPr lang="en-US" sz="1600" i="1" dirty="0" smtClean="0"/>
              <a:t>asters</a:t>
            </a:r>
          </a:p>
          <a:p>
            <a:pPr algn="ctr"/>
            <a:r>
              <a:rPr lang="en-US" sz="1200" i="1" dirty="0" smtClean="0"/>
              <a:t>40%</a:t>
            </a:r>
            <a:endParaRPr lang="en-US" sz="12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3149171" y="1566322"/>
            <a:ext cx="23910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Female:		  49 </a:t>
            </a:r>
            <a:r>
              <a:rPr lang="en-US" sz="1100" dirty="0" smtClean="0"/>
              <a:t>(66%)</a:t>
            </a:r>
            <a:endParaRPr lang="en-US" sz="1400" dirty="0" smtClean="0"/>
          </a:p>
          <a:p>
            <a:r>
              <a:rPr lang="en-US" sz="1400" dirty="0"/>
              <a:t>M</a:t>
            </a:r>
            <a:r>
              <a:rPr lang="en-US" sz="1400" dirty="0" smtClean="0"/>
              <a:t>ale:		</a:t>
            </a:r>
            <a:r>
              <a:rPr lang="en-US" sz="1400" dirty="0"/>
              <a:t>	 </a:t>
            </a:r>
            <a:r>
              <a:rPr lang="en-US" sz="1400" dirty="0" smtClean="0"/>
              <a:t> 25 </a:t>
            </a:r>
            <a:r>
              <a:rPr lang="en-US" sz="1100" dirty="0" smtClean="0"/>
              <a:t>(34%)</a:t>
            </a:r>
          </a:p>
          <a:p>
            <a:endParaRPr lang="en-US" sz="1400" dirty="0"/>
          </a:p>
          <a:p>
            <a:r>
              <a:rPr lang="en-US" sz="1400" dirty="0" smtClean="0"/>
              <a:t>Median Age:		31</a:t>
            </a:r>
          </a:p>
          <a:p>
            <a:r>
              <a:rPr lang="en-US" sz="1400" dirty="0" smtClean="0"/>
              <a:t>Average Credit Load:	  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37909" y="1599392"/>
            <a:ext cx="281940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White:			58 </a:t>
            </a:r>
            <a:r>
              <a:rPr lang="en-US" sz="1100" dirty="0" smtClean="0"/>
              <a:t>(78%)</a:t>
            </a:r>
            <a:endParaRPr lang="en-US" sz="1400" dirty="0" smtClean="0"/>
          </a:p>
          <a:p>
            <a:r>
              <a:rPr lang="en-US" sz="1400" dirty="0" smtClean="0"/>
              <a:t>Minority:			  8 </a:t>
            </a:r>
            <a:r>
              <a:rPr lang="en-US" sz="1100" dirty="0" smtClean="0"/>
              <a:t>(11%)</a:t>
            </a:r>
          </a:p>
          <a:p>
            <a:r>
              <a:rPr lang="en-US" sz="1400" dirty="0" smtClean="0"/>
              <a:t>Unknown:			  8 </a:t>
            </a:r>
            <a:r>
              <a:rPr lang="en-US" sz="1100" dirty="0" smtClean="0"/>
              <a:t>( 11%)		</a:t>
            </a:r>
          </a:p>
          <a:p>
            <a:endParaRPr lang="en-US" sz="1400" dirty="0"/>
          </a:p>
          <a:p>
            <a:r>
              <a:rPr lang="en-US" sz="1400" dirty="0"/>
              <a:t>Eastern Oregon		  </a:t>
            </a:r>
            <a:r>
              <a:rPr lang="en-US" sz="1400" dirty="0" smtClean="0"/>
              <a:t>31 </a:t>
            </a:r>
            <a:r>
              <a:rPr lang="en-US" sz="1100" dirty="0" smtClean="0"/>
              <a:t>(42%)</a:t>
            </a:r>
            <a:endParaRPr lang="en-US" sz="1100" dirty="0"/>
          </a:p>
          <a:p>
            <a:r>
              <a:rPr lang="en-US" sz="1400" dirty="0"/>
              <a:t>Other Oregon		  </a:t>
            </a:r>
            <a:r>
              <a:rPr lang="en-US" sz="1400" dirty="0" smtClean="0"/>
              <a:t>27</a:t>
            </a:r>
            <a:r>
              <a:rPr lang="en-US" sz="1100" dirty="0" smtClean="0"/>
              <a:t> (36%)</a:t>
            </a:r>
          </a:p>
          <a:p>
            <a:r>
              <a:rPr lang="en-US" sz="1400" dirty="0"/>
              <a:t>Idaho/Washington		  </a:t>
            </a:r>
            <a:r>
              <a:rPr lang="en-US" sz="1400" dirty="0" smtClean="0"/>
              <a:t>  8 </a:t>
            </a:r>
            <a:r>
              <a:rPr lang="en-US" sz="1100" dirty="0"/>
              <a:t>(</a:t>
            </a:r>
            <a:r>
              <a:rPr lang="en-US" sz="1100" dirty="0" smtClean="0"/>
              <a:t>11%)</a:t>
            </a:r>
            <a:endParaRPr lang="en-US" sz="1100" dirty="0"/>
          </a:p>
          <a:p>
            <a:r>
              <a:rPr lang="en-US" sz="1400" dirty="0"/>
              <a:t>Beyond			  </a:t>
            </a:r>
            <a:r>
              <a:rPr lang="en-US" sz="1400" dirty="0" smtClean="0"/>
              <a:t>  8 </a:t>
            </a:r>
            <a:r>
              <a:rPr lang="en-US" sz="1100" dirty="0" smtClean="0"/>
              <a:t>(11%)</a:t>
            </a:r>
            <a:endParaRPr lang="en-US" sz="1100" dirty="0"/>
          </a:p>
        </p:txBody>
      </p:sp>
      <p:sp>
        <p:nvSpPr>
          <p:cNvPr id="19" name="Rectangle 18"/>
          <p:cNvSpPr/>
          <p:nvPr/>
        </p:nvSpPr>
        <p:spPr>
          <a:xfrm>
            <a:off x="3332810" y="3733800"/>
            <a:ext cx="5410200" cy="294446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018610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2010</a:t>
            </a:r>
            <a:endParaRPr 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4759026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2011</a:t>
            </a:r>
            <a:endParaRPr lang="en-US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5439954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2012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6090614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2013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6730378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2014</a:t>
            </a:r>
            <a:endParaRPr lang="en-US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7370142" y="3852235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2015</a:t>
            </a:r>
            <a:endParaRPr lang="en-US" sz="1200" dirty="0"/>
          </a:p>
        </p:txBody>
      </p:sp>
      <p:sp>
        <p:nvSpPr>
          <p:cNvPr id="34" name="Rectangle 33"/>
          <p:cNvSpPr/>
          <p:nvPr/>
        </p:nvSpPr>
        <p:spPr>
          <a:xfrm>
            <a:off x="4547650" y="4052400"/>
            <a:ext cx="1022739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4008992" y="4272935"/>
            <a:ext cx="50847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-0.8%</a:t>
            </a:r>
            <a:endParaRPr lang="en-US" sz="1100" dirty="0"/>
          </a:p>
        </p:txBody>
      </p:sp>
      <p:sp>
        <p:nvSpPr>
          <p:cNvPr id="36" name="TextBox 35"/>
          <p:cNvSpPr txBox="1"/>
          <p:nvPr/>
        </p:nvSpPr>
        <p:spPr>
          <a:xfrm>
            <a:off x="4719804" y="4655311"/>
            <a:ext cx="5806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-13.2%</a:t>
            </a:r>
            <a:endParaRPr lang="en-US" sz="1100" dirty="0"/>
          </a:p>
        </p:txBody>
      </p:sp>
      <p:sp>
        <p:nvSpPr>
          <p:cNvPr id="37" name="TextBox 36"/>
          <p:cNvSpPr txBox="1"/>
          <p:nvPr/>
        </p:nvSpPr>
        <p:spPr>
          <a:xfrm>
            <a:off x="5358201" y="5149735"/>
            <a:ext cx="5806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-29.8%</a:t>
            </a:r>
            <a:endParaRPr lang="en-US" sz="1100" dirty="0"/>
          </a:p>
        </p:txBody>
      </p:sp>
      <p:sp>
        <p:nvSpPr>
          <p:cNvPr id="38" name="TextBox 37"/>
          <p:cNvSpPr txBox="1"/>
          <p:nvPr/>
        </p:nvSpPr>
        <p:spPr>
          <a:xfrm>
            <a:off x="6004506" y="4741252"/>
            <a:ext cx="5806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-16.9%</a:t>
            </a:r>
            <a:endParaRPr lang="en-US" sz="1100" dirty="0"/>
          </a:p>
        </p:txBody>
      </p:sp>
      <p:sp>
        <p:nvSpPr>
          <p:cNvPr id="39" name="TextBox 38"/>
          <p:cNvSpPr txBox="1"/>
          <p:nvPr/>
        </p:nvSpPr>
        <p:spPr>
          <a:xfrm>
            <a:off x="6623465" y="5344339"/>
            <a:ext cx="6511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- 36.5%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7363120" y="6163679"/>
            <a:ext cx="5806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-72.7%</a:t>
            </a:r>
            <a:endParaRPr lang="en-US" sz="1100" dirty="0"/>
          </a:p>
        </p:txBody>
      </p:sp>
      <p:sp>
        <p:nvSpPr>
          <p:cNvPr id="41" name="TextBox 40"/>
          <p:cNvSpPr txBox="1"/>
          <p:nvPr/>
        </p:nvSpPr>
        <p:spPr>
          <a:xfrm>
            <a:off x="3433119" y="6090570"/>
            <a:ext cx="10502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Trend</a:t>
            </a:r>
          </a:p>
          <a:p>
            <a:r>
              <a:rPr lang="en-US" sz="1400" i="1" dirty="0" smtClean="0"/>
              <a:t>2010 - 2015</a:t>
            </a:r>
            <a:endParaRPr lang="en-US" sz="1400" i="1" dirty="0"/>
          </a:p>
        </p:txBody>
      </p:sp>
      <p:sp>
        <p:nvSpPr>
          <p:cNvPr id="42" name="Rectangle 41"/>
          <p:cNvSpPr/>
          <p:nvPr/>
        </p:nvSpPr>
        <p:spPr>
          <a:xfrm>
            <a:off x="7408531" y="4189405"/>
            <a:ext cx="465598" cy="1981200"/>
          </a:xfrm>
          <a:prstGeom prst="rect">
            <a:avLst/>
          </a:prstGeom>
          <a:solidFill>
            <a:srgbClr val="06E5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086851" y="4189405"/>
            <a:ext cx="465598" cy="521465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440929" y="4189405"/>
            <a:ext cx="465598" cy="922067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770656" y="4189405"/>
            <a:ext cx="465598" cy="439576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048683" y="4189405"/>
            <a:ext cx="465598" cy="45719"/>
          </a:xfrm>
          <a:prstGeom prst="rect">
            <a:avLst/>
          </a:prstGeom>
          <a:solidFill>
            <a:srgbClr val="9B9B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764175" y="4189405"/>
            <a:ext cx="441209" cy="113106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10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8"/>
          <p:cNvSpPr txBox="1">
            <a:spLocks noChangeArrowheads="1"/>
          </p:cNvSpPr>
          <p:nvPr/>
        </p:nvSpPr>
        <p:spPr bwMode="auto">
          <a:xfrm>
            <a:off x="2633237" y="86202"/>
            <a:ext cx="6629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Student Population</a:t>
            </a:r>
          </a:p>
          <a:p>
            <a:pPr eaLnBrk="1" hangingPunct="1"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Onsite (other) Growth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200" y="1752600"/>
            <a:ext cx="5804602" cy="33701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Joint Offerings (community driven)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Re-visit popular weekend </a:t>
            </a:r>
            <a:r>
              <a:rPr lang="en-US" sz="2400" dirty="0" smtClean="0"/>
              <a:t>courses (FTE)</a:t>
            </a:r>
            <a:endParaRPr lang="en-US" sz="2400" dirty="0" smtClean="0"/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Research cost/benefit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Certificates</a:t>
            </a:r>
            <a:endParaRPr lang="en-US" sz="2400" dirty="0"/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Onsite marketing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Regional PR</a:t>
            </a:r>
            <a:endParaRPr lang="en-US" sz="2400" dirty="0"/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27665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752600"/>
            <a:ext cx="8110904" cy="430823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Out </a:t>
            </a:r>
            <a:r>
              <a:rPr lang="en-US" sz="2400" dirty="0" smtClean="0"/>
              <a:t>of state enrollment</a:t>
            </a:r>
          </a:p>
          <a:p>
            <a:pPr lvl="1"/>
            <a:r>
              <a:rPr lang="en-US" sz="2000" dirty="0" smtClean="0"/>
              <a:t>$50 enrollment fee</a:t>
            </a:r>
          </a:p>
          <a:p>
            <a:pPr lvl="1"/>
            <a:r>
              <a:rPr lang="en-US" sz="2000" dirty="0" err="1" smtClean="0"/>
              <a:t>Uknown</a:t>
            </a:r>
            <a:r>
              <a:rPr lang="en-US" sz="2000" dirty="0" smtClean="0"/>
              <a:t> how credits transfer</a:t>
            </a:r>
          </a:p>
          <a:p>
            <a:r>
              <a:rPr lang="en-US" sz="2400" dirty="0" smtClean="0"/>
              <a:t>Regional employer approval</a:t>
            </a:r>
          </a:p>
          <a:p>
            <a:pPr lvl="1"/>
            <a:r>
              <a:rPr lang="en-US" sz="2000" dirty="0" smtClean="0"/>
              <a:t>HR Directors, 200+ employees, 200 mile radius</a:t>
            </a:r>
          </a:p>
          <a:p>
            <a:pPr lvl="1"/>
            <a:r>
              <a:rPr lang="en-US" sz="2000" dirty="0" smtClean="0"/>
              <a:t>783 records (683 w/phones) - $425</a:t>
            </a:r>
          </a:p>
        </p:txBody>
      </p:sp>
      <p:sp>
        <p:nvSpPr>
          <p:cNvPr id="3" name="Rectangle 16"/>
          <p:cNvSpPr txBox="1">
            <a:spLocks noChangeArrowheads="1"/>
          </p:cNvSpPr>
          <p:nvPr/>
        </p:nvSpPr>
        <p:spPr bwMode="auto">
          <a:xfrm>
            <a:off x="2566988" y="228600"/>
            <a:ext cx="63246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Recruitment Funnel</a:t>
            </a:r>
          </a:p>
          <a:p>
            <a:pPr eaLnBrk="1" hangingPunct="1"/>
            <a:r>
              <a:rPr lang="en-US" altLang="en-US" sz="2800" dirty="0" smtClean="0">
                <a:solidFill>
                  <a:schemeClr val="tx2"/>
                </a:solidFill>
                <a:latin typeface="Georgia" panose="02040502050405020303" pitchFamily="18" charset="0"/>
              </a:rPr>
              <a:t>Open Issues (Opportunities)</a:t>
            </a:r>
            <a:endParaRPr lang="en-US" altLang="en-US" sz="2800" dirty="0"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019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565032"/>
            <a:ext cx="8110904" cy="4495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Regional Center Marketing Plan/Calendar</a:t>
            </a:r>
          </a:p>
          <a:p>
            <a:r>
              <a:rPr lang="en-US" sz="2400" dirty="0"/>
              <a:t>Daily Dispatch (Fire Safety)</a:t>
            </a:r>
          </a:p>
          <a:p>
            <a:pPr lvl="1"/>
            <a:r>
              <a:rPr lang="en-US" sz="2000" dirty="0" err="1"/>
              <a:t>eMail</a:t>
            </a:r>
            <a:r>
              <a:rPr lang="en-US" sz="2000" dirty="0"/>
              <a:t> Newsletter</a:t>
            </a:r>
          </a:p>
          <a:p>
            <a:pPr lvl="1"/>
            <a:r>
              <a:rPr lang="en-US" sz="2000" dirty="0"/>
              <a:t>Potential partnership</a:t>
            </a:r>
          </a:p>
          <a:p>
            <a:r>
              <a:rPr lang="en-US" sz="2400" dirty="0" smtClean="0"/>
              <a:t>Standard Signature Block</a:t>
            </a:r>
          </a:p>
          <a:p>
            <a:pPr lvl="1"/>
            <a:r>
              <a:rPr lang="en-US" sz="2000" dirty="0" smtClean="0"/>
              <a:t>Regional Directors</a:t>
            </a:r>
          </a:p>
          <a:p>
            <a:pPr lvl="1"/>
            <a:r>
              <a:rPr lang="en-US" sz="2000" dirty="0" smtClean="0"/>
              <a:t>Advisors</a:t>
            </a:r>
          </a:p>
          <a:p>
            <a:r>
              <a:rPr lang="en-US" sz="2400" dirty="0" smtClean="0"/>
              <a:t>Pop-up Chat </a:t>
            </a:r>
            <a:r>
              <a:rPr lang="en-US" sz="2400" dirty="0"/>
              <a:t>B</a:t>
            </a:r>
            <a:r>
              <a:rPr lang="en-US" sz="2400" dirty="0" smtClean="0"/>
              <a:t>ox </a:t>
            </a:r>
            <a:r>
              <a:rPr lang="en-US" sz="2400" dirty="0"/>
              <a:t>T</a:t>
            </a:r>
            <a:r>
              <a:rPr lang="en-US" sz="2400" dirty="0" smtClean="0"/>
              <a:t>ool</a:t>
            </a:r>
          </a:p>
          <a:p>
            <a:r>
              <a:rPr lang="en-US" sz="2400" dirty="0" smtClean="0"/>
              <a:t>Research How </a:t>
            </a:r>
            <a:r>
              <a:rPr lang="en-US" sz="2400" dirty="0"/>
              <a:t>O</a:t>
            </a:r>
            <a:r>
              <a:rPr lang="en-US" sz="2400" dirty="0" smtClean="0"/>
              <a:t>thers </a:t>
            </a:r>
            <a:r>
              <a:rPr lang="en-US" sz="2400" dirty="0"/>
              <a:t>U</a:t>
            </a:r>
            <a:r>
              <a:rPr lang="en-US" sz="2400" dirty="0" smtClean="0"/>
              <a:t>se </a:t>
            </a:r>
            <a:r>
              <a:rPr lang="en-US" sz="2400" dirty="0"/>
              <a:t>V</a:t>
            </a:r>
            <a:r>
              <a:rPr lang="en-US" sz="2400" dirty="0" smtClean="0"/>
              <a:t>ideo (Chris/Kevin)</a:t>
            </a:r>
            <a:endParaRPr lang="en-US" sz="2400" dirty="0"/>
          </a:p>
        </p:txBody>
      </p:sp>
      <p:sp>
        <p:nvSpPr>
          <p:cNvPr id="3" name="Rectangle 16"/>
          <p:cNvSpPr txBox="1">
            <a:spLocks noChangeArrowheads="1"/>
          </p:cNvSpPr>
          <p:nvPr/>
        </p:nvSpPr>
        <p:spPr bwMode="auto">
          <a:xfrm>
            <a:off x="2566988" y="228600"/>
            <a:ext cx="63246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Recruitment Funnel</a:t>
            </a:r>
          </a:p>
          <a:p>
            <a:pPr eaLnBrk="1" hangingPunct="1"/>
            <a:r>
              <a:rPr lang="en-US" altLang="en-US" sz="2800" dirty="0" smtClean="0">
                <a:solidFill>
                  <a:schemeClr val="tx2"/>
                </a:solidFill>
                <a:latin typeface="Georgia" panose="02040502050405020303" pitchFamily="18" charset="0"/>
              </a:rPr>
              <a:t>Open Issues (Opportunities)</a:t>
            </a:r>
            <a:endParaRPr lang="en-US" altLang="en-US" sz="2800" dirty="0"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152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59" y="30772"/>
            <a:ext cx="7605083" cy="6781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43000" y="5410200"/>
            <a:ext cx="21095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Summer 2016</a:t>
            </a:r>
          </a:p>
          <a:p>
            <a:r>
              <a:rPr lang="en-US" dirty="0" smtClean="0"/>
              <a:t>62 current CA online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61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3364959"/>
              </p:ext>
            </p:extLst>
          </p:nvPr>
        </p:nvGraphicFramePr>
        <p:xfrm>
          <a:off x="294946" y="1521072"/>
          <a:ext cx="4648200" cy="4229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133600" y="5156692"/>
            <a:ext cx="940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Register</a:t>
            </a:r>
            <a:endParaRPr lang="en-US" dirty="0"/>
          </a:p>
        </p:txBody>
      </p:sp>
      <p:sp>
        <p:nvSpPr>
          <p:cNvPr id="13" name="Rectangle 16"/>
          <p:cNvSpPr txBox="1">
            <a:spLocks noChangeArrowheads="1"/>
          </p:cNvSpPr>
          <p:nvPr/>
        </p:nvSpPr>
        <p:spPr bwMode="auto">
          <a:xfrm>
            <a:off x="2566988" y="292100"/>
            <a:ext cx="63246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Recruitment Funnel</a:t>
            </a:r>
          </a:p>
          <a:p>
            <a:pPr eaLnBrk="1" hangingPunct="1"/>
            <a:r>
              <a:rPr lang="en-US" altLang="en-US" sz="2800" dirty="0" smtClean="0">
                <a:solidFill>
                  <a:schemeClr val="tx2"/>
                </a:solidFill>
                <a:latin typeface="Georgia" panose="02040502050405020303" pitchFamily="18" charset="0"/>
              </a:rPr>
              <a:t>EOU Admissions</a:t>
            </a:r>
            <a:endParaRPr lang="en-US" altLang="en-US" sz="2800" dirty="0"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18303" y="2502874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100%		1,000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557150" y="3263464"/>
            <a:ext cx="1856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%			30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477000" y="4873872"/>
            <a:ext cx="1845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22%			   7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612651" y="1734713"/>
            <a:ext cx="977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99370" y="2771285"/>
            <a:ext cx="1935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app – un-submitted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4228119" y="3092457"/>
            <a:ext cx="1935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app - incomplete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4038600" y="3396547"/>
            <a:ext cx="1935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app - complete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3431630" y="4566095"/>
            <a:ext cx="1935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</a:t>
            </a:r>
            <a:r>
              <a:rPr lang="en-US" sz="1400" dirty="0" smtClean="0"/>
              <a:t>dmit – not registered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3622684" y="4243346"/>
            <a:ext cx="1935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</a:t>
            </a:r>
            <a:r>
              <a:rPr lang="en-US" sz="1400" dirty="0" smtClean="0"/>
              <a:t>dmit – conditional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3793809" y="3929947"/>
            <a:ext cx="1935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admit</a:t>
            </a:r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4572074" y="2412968"/>
            <a:ext cx="1935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</a:t>
            </a:r>
            <a:r>
              <a:rPr lang="en-US" sz="1400" dirty="0" smtClean="0"/>
              <a:t>nline drip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1651307" y="5715000"/>
            <a:ext cx="1935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etention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237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 txBox="1">
            <a:spLocks noChangeArrowheads="1"/>
          </p:cNvSpPr>
          <p:nvPr/>
        </p:nvSpPr>
        <p:spPr bwMode="auto">
          <a:xfrm>
            <a:off x="2590800" y="5655"/>
            <a:ext cx="6629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Advising Charter</a:t>
            </a:r>
          </a:p>
          <a:p>
            <a:pPr eaLnBrk="1" hangingPunct="1"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Jun – Sep 2016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3415" y="1600200"/>
            <a:ext cx="6049926" cy="43627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Understand Current </a:t>
            </a:r>
            <a:r>
              <a:rPr lang="en-US" sz="2000" dirty="0"/>
              <a:t>P</a:t>
            </a:r>
            <a:r>
              <a:rPr lang="en-US" sz="2000" dirty="0" smtClean="0"/>
              <a:t>rogress + Deficits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Identify Stages in Student Funnel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Explore Funnel Activity</a:t>
            </a:r>
          </a:p>
          <a:p>
            <a:pPr marL="742950" lvl="1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Online drip – call campaign (green, red, black (2))</a:t>
            </a:r>
          </a:p>
          <a:p>
            <a:pPr marL="742950" lvl="1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Application – un-submitted</a:t>
            </a:r>
          </a:p>
          <a:p>
            <a:pPr marL="742950" lvl="1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Application </a:t>
            </a:r>
            <a:r>
              <a:rPr lang="en-US" sz="2000" dirty="0"/>
              <a:t>–</a:t>
            </a:r>
            <a:r>
              <a:rPr lang="en-US" sz="2000" dirty="0" smtClean="0"/>
              <a:t> incomplete</a:t>
            </a:r>
          </a:p>
          <a:p>
            <a:pPr marL="742950" lvl="1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Admitted – not registered</a:t>
            </a:r>
          </a:p>
          <a:p>
            <a:pPr marL="742950" lvl="1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Scholarship email blasts</a:t>
            </a:r>
            <a:endParaRPr lang="en-US" sz="20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Create Marketing Financial Model (on-campus)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Online (CA) Student </a:t>
            </a:r>
            <a:r>
              <a:rPr lang="en-US" sz="2000" dirty="0"/>
              <a:t>R</a:t>
            </a:r>
            <a:r>
              <a:rPr lang="en-US" sz="2000" dirty="0" smtClean="0"/>
              <a:t>esearch</a:t>
            </a:r>
          </a:p>
          <a:p>
            <a:pPr marL="742950" lvl="1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CA student mapping</a:t>
            </a:r>
          </a:p>
          <a:p>
            <a:pPr marL="742950" lvl="1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Survey (400+ respondents)</a:t>
            </a:r>
          </a:p>
        </p:txBody>
      </p:sp>
    </p:spTree>
    <p:extLst>
      <p:ext uri="{BB962C8B-B14F-4D97-AF65-F5344CB8AC3E}">
        <p14:creationId xmlns:p14="http://schemas.microsoft.com/office/powerpoint/2010/main" val="141062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514600"/>
            <a:ext cx="6629400" cy="1843701"/>
          </a:xfrm>
          <a:prstGeom prst="rect">
            <a:avLst/>
          </a:prstGeom>
        </p:spPr>
      </p:pic>
      <p:sp>
        <p:nvSpPr>
          <p:cNvPr id="4" name="Rectangle 16"/>
          <p:cNvSpPr txBox="1">
            <a:spLocks noChangeArrowheads="1"/>
          </p:cNvSpPr>
          <p:nvPr/>
        </p:nvSpPr>
        <p:spPr bwMode="auto">
          <a:xfrm>
            <a:off x="2566988" y="292100"/>
            <a:ext cx="63246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Lead Generation Model</a:t>
            </a:r>
          </a:p>
          <a:p>
            <a:pPr eaLnBrk="1" hangingPunct="1"/>
            <a:r>
              <a:rPr lang="en-US" altLang="en-US" sz="2800" dirty="0" smtClean="0">
                <a:solidFill>
                  <a:schemeClr val="tx2"/>
                </a:solidFill>
                <a:latin typeface="Georgia" panose="02040502050405020303" pitchFamily="18" charset="0"/>
              </a:rPr>
              <a:t>EOU Admissions</a:t>
            </a:r>
            <a:endParaRPr lang="en-US" altLang="en-US" sz="2800" dirty="0"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464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 txBox="1">
            <a:spLocks noChangeArrowheads="1"/>
          </p:cNvSpPr>
          <p:nvPr/>
        </p:nvSpPr>
        <p:spPr bwMode="auto">
          <a:xfrm>
            <a:off x="2590800" y="5655"/>
            <a:ext cx="6629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Advising Charter</a:t>
            </a:r>
          </a:p>
          <a:p>
            <a:pPr eaLnBrk="1" hangingPunct="1"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Jun – Sep 2016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1600200"/>
            <a:ext cx="7010400" cy="3747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Identify Former On-site Programs</a:t>
            </a:r>
          </a:p>
          <a:p>
            <a:pPr marL="742950" lvl="1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Week-end programs</a:t>
            </a:r>
          </a:p>
          <a:p>
            <a:pPr marL="742950" lvl="1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Certificates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Understand Existing Advisors (CAS, COB, COE)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Student </a:t>
            </a:r>
            <a:r>
              <a:rPr lang="en-US" sz="2000" dirty="0"/>
              <a:t>Segmentation + </a:t>
            </a:r>
            <a:r>
              <a:rPr lang="en-US" sz="2000" dirty="0" smtClean="0"/>
              <a:t>Profiles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Student Lifecycle Model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Document existing actions/programs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Identify gaps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Propose changes</a:t>
            </a:r>
            <a:endParaRPr lang="en-US" sz="2000" dirty="0"/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41543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744704932"/>
              </p:ext>
            </p:extLst>
          </p:nvPr>
        </p:nvGraphicFramePr>
        <p:xfrm>
          <a:off x="929639" y="1509343"/>
          <a:ext cx="4648200" cy="4229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768293" y="5144963"/>
            <a:ext cx="940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Register</a:t>
            </a:r>
            <a:endParaRPr lang="en-US" dirty="0"/>
          </a:p>
        </p:txBody>
      </p:sp>
      <p:sp>
        <p:nvSpPr>
          <p:cNvPr id="13" name="Rectangle 16"/>
          <p:cNvSpPr txBox="1">
            <a:spLocks noChangeArrowheads="1"/>
          </p:cNvSpPr>
          <p:nvPr/>
        </p:nvSpPr>
        <p:spPr bwMode="auto">
          <a:xfrm>
            <a:off x="2566988" y="292100"/>
            <a:ext cx="63246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Recruitment Funnel</a:t>
            </a:r>
          </a:p>
          <a:p>
            <a:pPr eaLnBrk="1" hangingPunct="1"/>
            <a:r>
              <a:rPr lang="en-US" altLang="en-US" sz="2800" dirty="0" smtClean="0">
                <a:solidFill>
                  <a:schemeClr val="tx2"/>
                </a:solidFill>
                <a:latin typeface="Georgia" panose="02040502050405020303" pitchFamily="18" charset="0"/>
              </a:rPr>
              <a:t>EOU Admissions</a:t>
            </a:r>
            <a:endParaRPr lang="en-US" altLang="en-US" sz="2800" dirty="0"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00800" y="2798600"/>
            <a:ext cx="1935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app – un-submitted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6400800" y="3119772"/>
            <a:ext cx="1935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app </a:t>
            </a:r>
            <a:r>
              <a:rPr lang="en-US" sz="1400" dirty="0"/>
              <a:t>– </a:t>
            </a:r>
            <a:r>
              <a:rPr lang="en-US" sz="1400" dirty="0" smtClean="0"/>
              <a:t>incomplete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6400800" y="3423862"/>
            <a:ext cx="1935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app </a:t>
            </a:r>
            <a:r>
              <a:rPr lang="en-US" sz="1400" dirty="0"/>
              <a:t>– </a:t>
            </a:r>
            <a:r>
              <a:rPr lang="en-US" sz="1400" dirty="0" smtClean="0"/>
              <a:t>complete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6400800" y="4593410"/>
            <a:ext cx="1935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</a:t>
            </a:r>
            <a:r>
              <a:rPr lang="en-US" sz="1400" dirty="0" smtClean="0"/>
              <a:t>dmit – not registered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6400800" y="4270661"/>
            <a:ext cx="1935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</a:t>
            </a:r>
            <a:r>
              <a:rPr lang="en-US" sz="1400" dirty="0" smtClean="0"/>
              <a:t>dmit – conditional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6400800" y="3957262"/>
            <a:ext cx="1935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admit</a:t>
            </a:r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6400800" y="2440283"/>
            <a:ext cx="1935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</a:t>
            </a:r>
            <a:r>
              <a:rPr lang="en-US" sz="1400" dirty="0" smtClean="0"/>
              <a:t>nline drip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2286000" y="5703271"/>
            <a:ext cx="1935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</a:t>
            </a:r>
            <a:r>
              <a:rPr lang="en-US" dirty="0" smtClean="0"/>
              <a:t>etention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930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16"/>
          <p:cNvSpPr txBox="1">
            <a:spLocks noChangeArrowheads="1"/>
          </p:cNvSpPr>
          <p:nvPr/>
        </p:nvSpPr>
        <p:spPr bwMode="auto">
          <a:xfrm>
            <a:off x="2590800" y="148317"/>
            <a:ext cx="6324600" cy="104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The Landscape</a:t>
            </a:r>
          </a:p>
          <a:p>
            <a:pPr eaLnBrk="1" hangingPunct="1"/>
            <a:r>
              <a:rPr lang="en-US" altLang="en-US" sz="2800" dirty="0" smtClean="0">
                <a:solidFill>
                  <a:schemeClr val="tx2"/>
                </a:solidFill>
                <a:latin typeface="Georgia" panose="02040502050405020303" pitchFamily="18" charset="0"/>
              </a:rPr>
              <a:t>Separate Value Proposition(s)</a:t>
            </a:r>
            <a:endParaRPr lang="en-US" altLang="en-US" sz="2800" dirty="0"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769699" y="2631346"/>
            <a:ext cx="2443376" cy="2538500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41972" y="1791751"/>
            <a:ext cx="14237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On-Campus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307783" y="1827264"/>
            <a:ext cx="8756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Onsite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542579" y="1827264"/>
            <a:ext cx="8883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Online</a:t>
            </a:r>
            <a:endParaRPr lang="en-US" sz="2000" b="1" dirty="0"/>
          </a:p>
        </p:txBody>
      </p:sp>
      <p:sp>
        <p:nvSpPr>
          <p:cNvPr id="6" name="Oval 5"/>
          <p:cNvSpPr/>
          <p:nvPr/>
        </p:nvSpPr>
        <p:spPr>
          <a:xfrm>
            <a:off x="5943600" y="3087759"/>
            <a:ext cx="1600200" cy="1625675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581881" y="2384948"/>
            <a:ext cx="2819400" cy="2895600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317890" y="5438122"/>
            <a:ext cx="127195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Regional</a:t>
            </a:r>
          </a:p>
          <a:p>
            <a:r>
              <a:rPr lang="en-US" sz="1400" i="1" dirty="0" smtClean="0"/>
              <a:t>Athletics (30%)</a:t>
            </a:r>
          </a:p>
          <a:p>
            <a:r>
              <a:rPr lang="en-US" sz="1400" i="1" dirty="0" smtClean="0"/>
              <a:t>Cost</a:t>
            </a:r>
            <a:endParaRPr lang="en-US" sz="1400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92369" y="5438122"/>
            <a:ext cx="145123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Flexibility (70%)</a:t>
            </a:r>
          </a:p>
          <a:p>
            <a:r>
              <a:rPr lang="en-US" sz="1400" i="1" dirty="0" smtClean="0"/>
              <a:t>Availability (55%)</a:t>
            </a:r>
          </a:p>
          <a:p>
            <a:r>
              <a:rPr lang="en-US" sz="1400" i="1" dirty="0" smtClean="0"/>
              <a:t>Cost (28%)</a:t>
            </a:r>
            <a:endParaRPr lang="en-US" sz="14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602299" y="2746773"/>
            <a:ext cx="710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1,387</a:t>
            </a:r>
          </a:p>
          <a:p>
            <a:pPr algn="ctr"/>
            <a:r>
              <a:rPr lang="en-US" sz="1400" i="1" dirty="0" smtClean="0"/>
              <a:t>43%</a:t>
            </a:r>
            <a:endParaRPr lang="en-US" sz="14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4639348" y="2481106"/>
            <a:ext cx="710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1,540</a:t>
            </a:r>
          </a:p>
          <a:p>
            <a:pPr algn="ctr"/>
            <a:r>
              <a:rPr lang="en-US" sz="1400" i="1" dirty="0" smtClean="0"/>
              <a:t>47%</a:t>
            </a:r>
            <a:endParaRPr lang="en-US" sz="14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6449119" y="3158113"/>
            <a:ext cx="5357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334</a:t>
            </a:r>
          </a:p>
          <a:p>
            <a:pPr algn="ctr"/>
            <a:r>
              <a:rPr lang="en-US" sz="1400" i="1" dirty="0" smtClean="0"/>
              <a:t>10%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82639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3810000" y="3276600"/>
            <a:ext cx="2369149" cy="1893246"/>
          </a:xfrm>
          <a:prstGeom prst="ellipse">
            <a:avLst/>
          </a:prstGeom>
          <a:solidFill>
            <a:srgbClr val="CCECFF"/>
          </a:solidFill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5" name="Rectangle 16"/>
          <p:cNvSpPr txBox="1">
            <a:spLocks noChangeArrowheads="1"/>
          </p:cNvSpPr>
          <p:nvPr/>
        </p:nvSpPr>
        <p:spPr bwMode="auto">
          <a:xfrm>
            <a:off x="2590800" y="148317"/>
            <a:ext cx="6324600" cy="104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Student Population</a:t>
            </a:r>
          </a:p>
          <a:p>
            <a:pPr eaLnBrk="1" hangingPunct="1"/>
            <a:r>
              <a:rPr lang="en-US" altLang="en-US" sz="2800" dirty="0" smtClean="0">
                <a:solidFill>
                  <a:schemeClr val="tx2"/>
                </a:solidFill>
                <a:latin typeface="Georgia" panose="02040502050405020303" pitchFamily="18" charset="0"/>
              </a:rPr>
              <a:t>Segmentation</a:t>
            </a:r>
            <a:endParaRPr lang="en-US" altLang="en-US" sz="2800" dirty="0"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769699" y="2631346"/>
            <a:ext cx="2443376" cy="2538500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41972" y="1791751"/>
            <a:ext cx="14237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On-Campus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307783" y="1827264"/>
            <a:ext cx="8756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Onsite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542579" y="1827264"/>
            <a:ext cx="8883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Online</a:t>
            </a:r>
            <a:endParaRPr lang="en-US" sz="2000" b="1" dirty="0"/>
          </a:p>
        </p:txBody>
      </p:sp>
      <p:sp>
        <p:nvSpPr>
          <p:cNvPr id="6" name="Oval 5"/>
          <p:cNvSpPr/>
          <p:nvPr/>
        </p:nvSpPr>
        <p:spPr>
          <a:xfrm>
            <a:off x="6122603" y="2498947"/>
            <a:ext cx="1353817" cy="1401649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581881" y="2384948"/>
            <a:ext cx="2819400" cy="2895600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355411" y="5447288"/>
            <a:ext cx="127195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Regional</a:t>
            </a:r>
          </a:p>
          <a:p>
            <a:r>
              <a:rPr lang="en-US" sz="1400" i="1" dirty="0" smtClean="0"/>
              <a:t>Athletics (30%)</a:t>
            </a:r>
          </a:p>
          <a:p>
            <a:r>
              <a:rPr lang="en-US" sz="1400" i="1" dirty="0" smtClean="0"/>
              <a:t>Cost</a:t>
            </a:r>
            <a:endParaRPr lang="en-US" sz="1400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19600" y="5445768"/>
            <a:ext cx="145123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Flexibility (70%)</a:t>
            </a:r>
          </a:p>
          <a:p>
            <a:r>
              <a:rPr lang="en-US" sz="1400" i="1" dirty="0" smtClean="0"/>
              <a:t>Availability (55%)</a:t>
            </a:r>
          </a:p>
          <a:p>
            <a:r>
              <a:rPr lang="en-US" sz="1400" i="1" dirty="0" smtClean="0"/>
              <a:t>Cost (28%)</a:t>
            </a:r>
            <a:endParaRPr lang="en-US" sz="14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602299" y="2746773"/>
            <a:ext cx="710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1,387</a:t>
            </a:r>
          </a:p>
          <a:p>
            <a:pPr algn="ctr"/>
            <a:r>
              <a:rPr lang="en-US" sz="1400" i="1" dirty="0" smtClean="0"/>
              <a:t>43%</a:t>
            </a:r>
            <a:endParaRPr lang="en-US" sz="14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4639348" y="2481106"/>
            <a:ext cx="710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1,540</a:t>
            </a:r>
          </a:p>
          <a:p>
            <a:pPr algn="ctr"/>
            <a:r>
              <a:rPr lang="en-US" sz="1400" i="1" dirty="0" smtClean="0"/>
              <a:t>47%</a:t>
            </a:r>
            <a:endParaRPr lang="en-US" sz="14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6526958" y="2571974"/>
            <a:ext cx="535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260</a:t>
            </a:r>
          </a:p>
          <a:p>
            <a:pPr algn="ctr"/>
            <a:r>
              <a:rPr lang="en-US" sz="1400" i="1" dirty="0"/>
              <a:t>8</a:t>
            </a:r>
            <a:r>
              <a:rPr lang="en-US" sz="1400" i="1" dirty="0" smtClean="0"/>
              <a:t>%</a:t>
            </a:r>
            <a:endParaRPr lang="en-US" sz="1400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4580499" y="3447098"/>
            <a:ext cx="843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/>
              <a:t>t</a:t>
            </a:r>
            <a:r>
              <a:rPr lang="en-US" sz="1600" i="1" dirty="0" smtClean="0"/>
              <a:t>ransfer</a:t>
            </a:r>
          </a:p>
          <a:p>
            <a:pPr algn="ctr"/>
            <a:r>
              <a:rPr lang="en-US" sz="1200" i="1" dirty="0" smtClean="0"/>
              <a:t>~70%</a:t>
            </a:r>
            <a:endParaRPr lang="en-US" sz="1200" i="1" dirty="0"/>
          </a:p>
        </p:txBody>
      </p:sp>
      <p:sp>
        <p:nvSpPr>
          <p:cNvPr id="21" name="Oval 20"/>
          <p:cNvSpPr/>
          <p:nvPr/>
        </p:nvSpPr>
        <p:spPr>
          <a:xfrm>
            <a:off x="6290509" y="4008427"/>
            <a:ext cx="1008622" cy="1049226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7110960" y="2498947"/>
            <a:ext cx="695575" cy="369332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effectLst/>
              </a:rPr>
              <a:t>COBE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05701" y="4008427"/>
            <a:ext cx="700834" cy="369332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effectLst/>
              </a:rPr>
              <a:t>other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85467" y="4085371"/>
            <a:ext cx="4187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74</a:t>
            </a:r>
          </a:p>
          <a:p>
            <a:pPr algn="ctr"/>
            <a:r>
              <a:rPr lang="en-US" sz="1400" i="1" dirty="0" smtClean="0"/>
              <a:t>2%</a:t>
            </a:r>
            <a:endParaRPr lang="en-US" sz="1400" i="1" dirty="0"/>
          </a:p>
        </p:txBody>
      </p:sp>
      <p:sp>
        <p:nvSpPr>
          <p:cNvPr id="29" name="Oval 28"/>
          <p:cNvSpPr/>
          <p:nvPr/>
        </p:nvSpPr>
        <p:spPr>
          <a:xfrm>
            <a:off x="6311412" y="3089154"/>
            <a:ext cx="951084" cy="797763"/>
          </a:xfrm>
          <a:prstGeom prst="ellipse">
            <a:avLst/>
          </a:prstGeom>
          <a:solidFill>
            <a:srgbClr val="CCECFF"/>
          </a:solidFill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373068" y="3232450"/>
            <a:ext cx="843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/>
              <a:t>t</a:t>
            </a:r>
            <a:r>
              <a:rPr lang="en-US" sz="1600" i="1" dirty="0" smtClean="0"/>
              <a:t>ransfer</a:t>
            </a:r>
          </a:p>
          <a:p>
            <a:pPr algn="ctr"/>
            <a:r>
              <a:rPr lang="en-US" sz="1200" i="1" dirty="0" smtClean="0"/>
              <a:t>~50%</a:t>
            </a:r>
            <a:endParaRPr lang="en-US" sz="1200" i="1" dirty="0"/>
          </a:p>
        </p:txBody>
      </p:sp>
      <p:sp>
        <p:nvSpPr>
          <p:cNvPr id="4" name="Rectangle 3"/>
          <p:cNvSpPr/>
          <p:nvPr/>
        </p:nvSpPr>
        <p:spPr>
          <a:xfrm>
            <a:off x="7262496" y="3331548"/>
            <a:ext cx="814704" cy="1681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240721" y="3238091"/>
            <a:ext cx="841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/>
              <a:t>m</a:t>
            </a:r>
            <a:r>
              <a:rPr lang="en-US" sz="1600" i="1" dirty="0" smtClean="0"/>
              <a:t>asters</a:t>
            </a:r>
          </a:p>
          <a:p>
            <a:pPr algn="ctr"/>
            <a:r>
              <a:rPr lang="en-US" sz="1200" i="1" dirty="0" smtClean="0"/>
              <a:t>40%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35473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16"/>
          <p:cNvSpPr txBox="1">
            <a:spLocks noChangeArrowheads="1"/>
          </p:cNvSpPr>
          <p:nvPr/>
        </p:nvSpPr>
        <p:spPr bwMode="auto">
          <a:xfrm>
            <a:off x="2590800" y="148317"/>
            <a:ext cx="6324600" cy="104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The Landscape</a:t>
            </a:r>
          </a:p>
          <a:p>
            <a:pPr eaLnBrk="1" hangingPunct="1"/>
            <a:r>
              <a:rPr lang="en-US" altLang="en-US" sz="2800" dirty="0" smtClean="0">
                <a:solidFill>
                  <a:schemeClr val="tx2"/>
                </a:solidFill>
                <a:latin typeface="Georgia" panose="02040502050405020303" pitchFamily="18" charset="0"/>
              </a:rPr>
              <a:t>Fall 2015 – </a:t>
            </a:r>
            <a:r>
              <a:rPr lang="en-US" altLang="en-US" sz="2800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First Term Students</a:t>
            </a:r>
            <a:endParaRPr lang="en-US" altLang="en-US" sz="2800" i="1" dirty="0"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5258" y="1656355"/>
            <a:ext cx="14237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On-Campus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65010" y="2675025"/>
            <a:ext cx="1111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</a:t>
            </a:r>
          </a:p>
          <a:p>
            <a:r>
              <a:rPr lang="en-US" dirty="0" smtClean="0"/>
              <a:t>Freshman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74258" y="3732529"/>
            <a:ext cx="931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</a:t>
            </a:r>
          </a:p>
          <a:p>
            <a:r>
              <a:rPr lang="en-US" dirty="0" smtClean="0"/>
              <a:t>Transfer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691711" y="1659523"/>
            <a:ext cx="8756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Onsite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602839" y="1666685"/>
            <a:ext cx="8883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Online</a:t>
            </a:r>
            <a:endParaRPr lang="en-US" sz="2000" b="1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1445333" y="3437025"/>
            <a:ext cx="7349470" cy="0"/>
          </a:xfrm>
          <a:prstGeom prst="line">
            <a:avLst/>
          </a:prstGeom>
          <a:ln w="6350"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29721" y="4387249"/>
            <a:ext cx="21573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momentum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719823" y="2545373"/>
            <a:ext cx="2819400" cy="2895600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665760" y="2545373"/>
            <a:ext cx="2819400" cy="2895600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1628045" y="2545373"/>
            <a:ext cx="2819400" cy="2895600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833224" y="2824417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/>
              <a:t>2</a:t>
            </a:r>
            <a:r>
              <a:rPr lang="en-US" sz="1400" i="1" dirty="0" smtClean="0"/>
              <a:t>%</a:t>
            </a:r>
            <a:endParaRPr lang="en-US" sz="14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2761492" y="2823533"/>
            <a:ext cx="495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/>
              <a:t>62%</a:t>
            </a:r>
            <a:endParaRPr lang="en-US" sz="1400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4803356" y="3867314"/>
            <a:ext cx="495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/>
              <a:t>64%</a:t>
            </a:r>
            <a:endParaRPr lang="en-US" sz="1400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2753476" y="3840564"/>
            <a:ext cx="495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/>
              <a:t>33%</a:t>
            </a:r>
            <a:endParaRPr lang="en-US" sz="1400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6662301" y="3831064"/>
            <a:ext cx="495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/>
              <a:t>35%</a:t>
            </a:r>
            <a:endParaRPr lang="en-US" sz="1400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6765342" y="2831459"/>
            <a:ext cx="4042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/>
              <a:t>1%</a:t>
            </a:r>
            <a:endParaRPr lang="en-US" sz="1400" i="1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45333" y="4580025"/>
            <a:ext cx="7349470" cy="0"/>
          </a:xfrm>
          <a:prstGeom prst="line">
            <a:avLst/>
          </a:prstGeom>
          <a:ln w="6350"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47134" y="4648858"/>
            <a:ext cx="1274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</a:t>
            </a:r>
            <a:r>
              <a:rPr lang="en-US" dirty="0" smtClean="0"/>
              <a:t>raduate +</a:t>
            </a:r>
          </a:p>
          <a:p>
            <a:r>
              <a:rPr lang="en-US" dirty="0"/>
              <a:t>n</a:t>
            </a:r>
            <a:r>
              <a:rPr lang="en-US" dirty="0" smtClean="0"/>
              <a:t>on-degree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799207" y="4920653"/>
            <a:ext cx="495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/>
              <a:t>34%</a:t>
            </a:r>
            <a:endParaRPr lang="en-US" sz="1400" i="1" dirty="0"/>
          </a:p>
        </p:txBody>
      </p:sp>
      <p:sp>
        <p:nvSpPr>
          <p:cNvPr id="34" name="TextBox 33"/>
          <p:cNvSpPr txBox="1"/>
          <p:nvPr/>
        </p:nvSpPr>
        <p:spPr>
          <a:xfrm>
            <a:off x="2795013" y="4893903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/>
              <a:t>5</a:t>
            </a:r>
            <a:r>
              <a:rPr lang="en-US" sz="1400" i="1" dirty="0" smtClean="0"/>
              <a:t>%</a:t>
            </a:r>
            <a:endParaRPr lang="en-US" sz="1400" i="1" dirty="0"/>
          </a:p>
        </p:txBody>
      </p:sp>
      <p:sp>
        <p:nvSpPr>
          <p:cNvPr id="35" name="TextBox 34"/>
          <p:cNvSpPr txBox="1"/>
          <p:nvPr/>
        </p:nvSpPr>
        <p:spPr>
          <a:xfrm>
            <a:off x="6665954" y="4893903"/>
            <a:ext cx="495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/>
              <a:t>63%</a:t>
            </a:r>
            <a:endParaRPr lang="en-US" sz="1400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7087863" y="2765008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i="1" dirty="0" smtClean="0"/>
              <a:t>COBE 0%</a:t>
            </a:r>
          </a:p>
          <a:p>
            <a:pPr algn="ctr"/>
            <a:r>
              <a:rPr lang="en-US" sz="1200" i="1" dirty="0" smtClean="0"/>
              <a:t>Other 1%</a:t>
            </a:r>
            <a:endParaRPr lang="en-US" sz="1200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7052310" y="3754119"/>
            <a:ext cx="825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i="1" dirty="0" smtClean="0"/>
              <a:t>COBE 35%</a:t>
            </a:r>
          </a:p>
          <a:p>
            <a:pPr algn="ctr"/>
            <a:r>
              <a:rPr lang="en-US" sz="1200" i="1" dirty="0" smtClean="0"/>
              <a:t>Other 1%</a:t>
            </a:r>
            <a:endParaRPr lang="en-US" sz="1200" i="1" dirty="0"/>
          </a:p>
        </p:txBody>
      </p:sp>
      <p:sp>
        <p:nvSpPr>
          <p:cNvPr id="37" name="TextBox 36"/>
          <p:cNvSpPr txBox="1"/>
          <p:nvPr/>
        </p:nvSpPr>
        <p:spPr>
          <a:xfrm>
            <a:off x="7048590" y="4790120"/>
            <a:ext cx="845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i="1" dirty="0" smtClean="0"/>
              <a:t>COBE 42%</a:t>
            </a:r>
          </a:p>
          <a:p>
            <a:pPr algn="ctr"/>
            <a:r>
              <a:rPr lang="en-US" sz="1200" i="1" dirty="0" smtClean="0"/>
              <a:t>Other 22%</a:t>
            </a:r>
            <a:endParaRPr lang="en-US" sz="1200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6866748" y="2007501"/>
            <a:ext cx="495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/>
              <a:t>13%</a:t>
            </a:r>
            <a:endParaRPr lang="en-US" sz="1400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4755843" y="2016698"/>
            <a:ext cx="5854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/>
              <a:t>40</a:t>
            </a:r>
            <a:r>
              <a:rPr lang="en-US" sz="1400" i="1" dirty="0" smtClean="0"/>
              <a:t>%*</a:t>
            </a:r>
            <a:endParaRPr lang="en-US" sz="1400" i="1" dirty="0"/>
          </a:p>
        </p:txBody>
      </p:sp>
      <p:sp>
        <p:nvSpPr>
          <p:cNvPr id="40" name="TextBox 39"/>
          <p:cNvSpPr txBox="1"/>
          <p:nvPr/>
        </p:nvSpPr>
        <p:spPr>
          <a:xfrm>
            <a:off x="2749327" y="2014156"/>
            <a:ext cx="495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/>
              <a:t>47%</a:t>
            </a:r>
            <a:endParaRPr lang="en-US" sz="1400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457200" y="5915322"/>
            <a:ext cx="535784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* </a:t>
            </a:r>
            <a:r>
              <a:rPr lang="en-US" sz="1200" i="1" dirty="0" smtClean="0"/>
              <a:t>Warning </a:t>
            </a:r>
            <a:r>
              <a:rPr lang="en-US" sz="1200" i="1" dirty="0" smtClean="0"/>
              <a:t>signal – fastest growing piece of the market, but we are down as a proportion of total population.  Could be due to focus on on-campus recruiting…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74974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332809" y="3703231"/>
            <a:ext cx="5410200" cy="300236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5" name="Rectangle 16"/>
          <p:cNvSpPr txBox="1">
            <a:spLocks noChangeArrowheads="1"/>
          </p:cNvSpPr>
          <p:nvPr/>
        </p:nvSpPr>
        <p:spPr bwMode="auto">
          <a:xfrm>
            <a:off x="2590800" y="148317"/>
            <a:ext cx="6324600" cy="104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Student Population</a:t>
            </a:r>
          </a:p>
          <a:p>
            <a:pPr eaLnBrk="1" hangingPunct="1"/>
            <a:r>
              <a:rPr lang="en-US" altLang="en-US" sz="2800" dirty="0" smtClean="0">
                <a:solidFill>
                  <a:schemeClr val="tx2"/>
                </a:solidFill>
                <a:latin typeface="Georgia" panose="02040502050405020303" pitchFamily="18" charset="0"/>
              </a:rPr>
              <a:t>On-Campus Demographics</a:t>
            </a:r>
            <a:endParaRPr lang="en-US" altLang="en-US" sz="2800" dirty="0"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381000" y="2369981"/>
            <a:ext cx="2443376" cy="2538500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74674" y="1854279"/>
            <a:ext cx="14237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On-Campus</a:t>
            </a:r>
            <a:endParaRPr lang="en-US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950593" y="5088966"/>
            <a:ext cx="127195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Regional</a:t>
            </a:r>
          </a:p>
          <a:p>
            <a:r>
              <a:rPr lang="en-US" sz="1400" i="1" dirty="0" smtClean="0"/>
              <a:t>Athletics (30%)</a:t>
            </a:r>
          </a:p>
          <a:p>
            <a:r>
              <a:rPr lang="en-US" sz="1400" i="1" dirty="0" smtClean="0"/>
              <a:t>Cost</a:t>
            </a:r>
            <a:endParaRPr lang="en-US" sz="14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213600" y="2485408"/>
            <a:ext cx="710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1,387</a:t>
            </a:r>
          </a:p>
          <a:p>
            <a:pPr algn="ctr"/>
            <a:r>
              <a:rPr lang="en-US" sz="1400" i="1" dirty="0" smtClean="0"/>
              <a:t>43%</a:t>
            </a:r>
            <a:endParaRPr lang="en-US" sz="1400" i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28423" t="17713" r="23552" b="8428"/>
          <a:stretch/>
        </p:blipFill>
        <p:spPr>
          <a:xfrm>
            <a:off x="3942409" y="3962400"/>
            <a:ext cx="4114800" cy="253365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018609" y="376356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2010</a:t>
            </a:r>
            <a:endParaRPr lang="en-US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4759025" y="376356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2011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5439953" y="376356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2012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6090613" y="376356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2013</a:t>
            </a:r>
            <a:endParaRPr lang="en-US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6730377" y="376356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2014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7370141" y="376356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2015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3149171" y="1566322"/>
            <a:ext cx="23910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Female:		787 </a:t>
            </a:r>
            <a:r>
              <a:rPr lang="en-US" sz="1100" dirty="0" smtClean="0"/>
              <a:t>(57%)</a:t>
            </a:r>
            <a:endParaRPr lang="en-US" sz="1400" dirty="0" smtClean="0"/>
          </a:p>
          <a:p>
            <a:r>
              <a:rPr lang="en-US" sz="1400" dirty="0"/>
              <a:t>M</a:t>
            </a:r>
            <a:r>
              <a:rPr lang="en-US" sz="1400" dirty="0" smtClean="0"/>
              <a:t>ale:			600 </a:t>
            </a:r>
            <a:r>
              <a:rPr lang="en-US" sz="1100" dirty="0" smtClean="0"/>
              <a:t>(43%)</a:t>
            </a:r>
          </a:p>
          <a:p>
            <a:endParaRPr lang="en-US" sz="1400" dirty="0"/>
          </a:p>
          <a:p>
            <a:r>
              <a:rPr lang="en-US" sz="1400" dirty="0" smtClean="0"/>
              <a:t>Median Age:		21</a:t>
            </a:r>
          </a:p>
          <a:p>
            <a:r>
              <a:rPr lang="en-US" sz="1400" dirty="0" smtClean="0"/>
              <a:t>Average Credit Load:	12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037909" y="1599392"/>
            <a:ext cx="281940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White:			1,066 </a:t>
            </a:r>
            <a:r>
              <a:rPr lang="en-US" sz="1100" dirty="0" smtClean="0"/>
              <a:t>(77%)</a:t>
            </a:r>
            <a:endParaRPr lang="en-US" sz="1400" dirty="0" smtClean="0"/>
          </a:p>
          <a:p>
            <a:r>
              <a:rPr lang="en-US" sz="1400" dirty="0" smtClean="0"/>
              <a:t>Minority:			   261 </a:t>
            </a:r>
            <a:r>
              <a:rPr lang="en-US" sz="1100" dirty="0" smtClean="0"/>
              <a:t>(19%)</a:t>
            </a:r>
          </a:p>
          <a:p>
            <a:r>
              <a:rPr lang="en-US" sz="1400" dirty="0" smtClean="0"/>
              <a:t>Unknown:			     60 </a:t>
            </a:r>
            <a:r>
              <a:rPr lang="en-US" sz="1100" dirty="0" smtClean="0"/>
              <a:t>(  4%)		</a:t>
            </a:r>
          </a:p>
          <a:p>
            <a:endParaRPr lang="en-US" sz="1400" dirty="0"/>
          </a:p>
          <a:p>
            <a:r>
              <a:rPr lang="en-US" sz="1400" dirty="0" smtClean="0"/>
              <a:t>Eastern Oregon		660 </a:t>
            </a:r>
            <a:r>
              <a:rPr lang="en-US" sz="1100" dirty="0" smtClean="0"/>
              <a:t>(48%)</a:t>
            </a:r>
          </a:p>
          <a:p>
            <a:r>
              <a:rPr lang="en-US" sz="1400" dirty="0" smtClean="0"/>
              <a:t>Other Oregon		276 </a:t>
            </a:r>
            <a:r>
              <a:rPr lang="en-US" sz="1100" dirty="0" smtClean="0"/>
              <a:t>(20%)</a:t>
            </a:r>
          </a:p>
          <a:p>
            <a:r>
              <a:rPr lang="en-US" sz="1400" dirty="0" smtClean="0"/>
              <a:t>Idaho/Washington		311 </a:t>
            </a:r>
            <a:r>
              <a:rPr lang="en-US" sz="1100" dirty="0" smtClean="0"/>
              <a:t>(22%)</a:t>
            </a:r>
          </a:p>
          <a:p>
            <a:r>
              <a:rPr lang="en-US" sz="1400" dirty="0" smtClean="0"/>
              <a:t>Beyond			141 </a:t>
            </a:r>
            <a:r>
              <a:rPr lang="en-US" sz="1100" dirty="0" smtClean="0"/>
              <a:t>(10%)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493465" y="6020367"/>
            <a:ext cx="10502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Trend</a:t>
            </a:r>
          </a:p>
          <a:p>
            <a:r>
              <a:rPr lang="en-US" sz="1400" i="1" dirty="0" smtClean="0"/>
              <a:t>2010 - 2015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4746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8"/>
          <p:cNvSpPr txBox="1">
            <a:spLocks noChangeArrowheads="1"/>
          </p:cNvSpPr>
          <p:nvPr/>
        </p:nvSpPr>
        <p:spPr bwMode="auto">
          <a:xfrm>
            <a:off x="2633237" y="86202"/>
            <a:ext cx="6629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Student Population</a:t>
            </a:r>
          </a:p>
          <a:p>
            <a:pPr eaLnBrk="1" hangingPunct="1"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On-campus Growth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200" y="1752600"/>
            <a:ext cx="6985246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Build Regional Brand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High-school visits (get faculty involved)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Local PR (accomplishments + hero’s)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Community involvement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Expand Athletic Programs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Inclusiveness in existing programs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Explore others (low cost/large enrollment boost)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Swimming (low effort)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Create Centers of Excellence (3)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Become College Town</a:t>
            </a:r>
          </a:p>
        </p:txBody>
      </p:sp>
    </p:spTree>
    <p:extLst>
      <p:ext uri="{BB962C8B-B14F-4D97-AF65-F5344CB8AC3E}">
        <p14:creationId xmlns:p14="http://schemas.microsoft.com/office/powerpoint/2010/main" val="1289647710"/>
      </p:ext>
    </p:extLst>
  </p:cSld>
  <p:clrMapOvr>
    <a:masterClrMapping/>
  </p:clrMapOvr>
</p:sld>
</file>

<file path=ppt/theme/theme1.xml><?xml version="1.0" encoding="utf-8"?>
<a:theme xmlns:a="http://schemas.openxmlformats.org/drawingml/2006/main" name="COB_PPT_201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COB_PPT_2010</Template>
  <TotalTime>14573</TotalTime>
  <Words>968</Words>
  <Application>Microsoft Office PowerPoint</Application>
  <PresentationFormat>On-screen Show (4:3)</PresentationFormat>
  <Paragraphs>365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Georgia</vt:lpstr>
      <vt:lpstr>Symbol</vt:lpstr>
      <vt:lpstr>Times New Roman</vt:lpstr>
      <vt:lpstr>Verdana</vt:lpstr>
      <vt:lpstr>COB_PPT_2010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ute.vergin</dc:creator>
  <cp:lastModifiedBy>wilson</cp:lastModifiedBy>
  <cp:revision>482</cp:revision>
  <cp:lastPrinted>2016-08-26T17:21:41Z</cp:lastPrinted>
  <dcterms:created xsi:type="dcterms:W3CDTF">2010-08-06T23:10:25Z</dcterms:created>
  <dcterms:modified xsi:type="dcterms:W3CDTF">2016-09-24T15:43:03Z</dcterms:modified>
</cp:coreProperties>
</file>